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98"/>
  </p:notesMasterIdLst>
  <p:handoutMasterIdLst>
    <p:handoutMasterId r:id="rId99"/>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ED6D00"/>
    <a:srgbClr val="30B5C5"/>
    <a:srgbClr val="BEE9EE"/>
    <a:srgbClr val="EC7061"/>
    <a:srgbClr val="94DAE2"/>
    <a:srgbClr val="404040"/>
    <a:srgbClr val="151515"/>
    <a:srgbClr val="57575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995" autoAdjust="0"/>
    <p:restoredTop sz="90773" autoAdjust="0"/>
  </p:normalViewPr>
  <p:slideViewPr>
    <p:cSldViewPr snapToGrid="0" snapToObjects="1">
      <p:cViewPr varScale="1">
        <p:scale>
          <a:sx n="102" d="100"/>
          <a:sy n="102" d="100"/>
        </p:scale>
        <p:origin x="354" y="96"/>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50" d="100"/>
          <a:sy n="150" d="100"/>
        </p:scale>
        <p:origin x="2418" y="-4266"/>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theme" Target="theme/theme1.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03"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handoutMaster" Target="handoutMasters/handoutMaster1.xml"/><Relationship Id="rId10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notesMaster" Target="notesMasters/notes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1/20/2021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68037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8688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0000"/>
              </a:lnSpc>
            </a:pPr>
            <a:r>
              <a:rPr lang="en-US" dirty="0" smtClean="0"/>
              <a:t>VXLAN solves the following problems on traditional networks:</a:t>
            </a:r>
            <a:endParaRPr lang="en-US" altLang="zh-CN" dirty="0" smtClean="0"/>
          </a:p>
          <a:p>
            <a:pPr lvl="1">
              <a:lnSpc>
                <a:spcPct val="100000"/>
              </a:lnSpc>
            </a:pPr>
            <a:r>
              <a:rPr lang="en-US" dirty="0" smtClean="0"/>
              <a:t>For VM quantity limited by entry specifications of devices</a:t>
            </a:r>
            <a:endParaRPr lang="en-US" altLang="zh-CN" dirty="0" smtClean="0"/>
          </a:p>
          <a:p>
            <a:pPr lvl="2">
              <a:lnSpc>
                <a:spcPct val="100000"/>
              </a:lnSpc>
            </a:pPr>
            <a:r>
              <a:rPr lang="en-US" dirty="0" smtClean="0"/>
              <a:t>VXLAN encapsulates original data packets sent from VMs in the same domain into UDP packets, with the IP and MAC addresses used on the physical network in outer headers. Devices on the VXLAN network are aware of only the encapsulated parameters but not the inner data. </a:t>
            </a:r>
          </a:p>
          <a:p>
            <a:pPr lvl="2">
              <a:lnSpc>
                <a:spcPct val="100000"/>
              </a:lnSpc>
            </a:pPr>
            <a:r>
              <a:rPr lang="en-US" dirty="0" smtClean="0"/>
              <a:t>Except VXLAN edge devices, other devices on the network do not need to identify MAC addresses of VMs. This reduces the burden of learning MAC addresses and improves device performance.</a:t>
            </a:r>
            <a:endParaRPr lang="en-US" altLang="zh-CN" dirty="0" smtClean="0"/>
          </a:p>
          <a:p>
            <a:pPr lvl="1">
              <a:lnSpc>
                <a:spcPct val="100000"/>
              </a:lnSpc>
            </a:pPr>
            <a:r>
              <a:rPr lang="en-US" dirty="0" smtClean="0"/>
              <a:t>For limited network isolation capabilities</a:t>
            </a:r>
            <a:endParaRPr lang="en-US" altLang="zh-CN" dirty="0" smtClean="0"/>
          </a:p>
          <a:p>
            <a:pPr lvl="2">
              <a:lnSpc>
                <a:spcPct val="100000"/>
              </a:lnSpc>
            </a:pPr>
            <a:r>
              <a:rPr lang="en-US" dirty="0" smtClean="0"/>
              <a:t>VXLAN uses a VXLAN Network Identifier (VNI) field similar to the VLAN ID field to identify users. The VNI field has 24 bits and can identify up to 16 million VXLAN segments, effectively isolating a large number of tenants.</a:t>
            </a:r>
            <a:endParaRPr lang="en-US" altLang="zh-CN" dirty="0" smtClean="0"/>
          </a:p>
          <a:p>
            <a:pPr lvl="1">
              <a:lnSpc>
                <a:spcPct val="100000"/>
              </a:lnSpc>
            </a:pPr>
            <a:r>
              <a:rPr lang="en-US" dirty="0" smtClean="0"/>
              <a:t>For limited VM migration scope</a:t>
            </a:r>
            <a:endParaRPr lang="en-US" altLang="zh-CN" dirty="0" smtClean="0"/>
          </a:p>
          <a:p>
            <a:pPr lvl="2">
              <a:lnSpc>
                <a:spcPct val="100000"/>
              </a:lnSpc>
            </a:pPr>
            <a:r>
              <a:rPr lang="en-US" dirty="0" smtClean="0"/>
              <a:t>VMs using IP addresses in the same network segment are in a Layer 2 domain logically, even if they are on different physical Layer 2 networks. VXLAN technology constructs a virtual large Layer 2 network over a Layer 3 network.</a:t>
            </a:r>
            <a:endParaRPr lang="en-US" altLang="zh-CN" dirty="0" smtClean="0"/>
          </a:p>
          <a:p>
            <a:pPr lvl="0">
              <a:lnSpc>
                <a:spcPct val="100000"/>
              </a:lnSpc>
            </a:pPr>
            <a:r>
              <a:rPr lang="en-US" dirty="0" smtClean="0"/>
              <a:t>Underlay network: a physical network, which serves as the basic layer of the upper-layer logical network</a:t>
            </a:r>
          </a:p>
          <a:p>
            <a:pPr lvl="0">
              <a:lnSpc>
                <a:spcPct val="100000"/>
              </a:lnSpc>
            </a:pPr>
            <a:r>
              <a:rPr lang="en-US" dirty="0" smtClean="0"/>
              <a:t>Overlay network: a logical network established on the underlay network using tunneling technologies</a:t>
            </a:r>
            <a:endParaRPr lang="en-US" altLang="zh-CN" dirty="0" smtClean="0">
              <a:sym typeface="Huawei Sans" panose="020C0503030203020204" pitchFamily="34" charset="0"/>
            </a:endParaRP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51486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4943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virtualization technology is introduced to create multiple virtual networks (VNs) on a physical network on a campus network. Different VNs are used for different services, such as OA, videoconferencing, and security protection.</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08358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91372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preceding packet format is a standard VXLAN packet format. Huawei CloudEngine S series switches use customize reserved fields based on the standard one.</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876687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16131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pair of VTEP IP addresses identifies a VXLAN tunnel.</a:t>
            </a:r>
          </a:p>
          <a:p>
            <a:r>
              <a:rPr lang="en-US" smtClean="0"/>
              <a:t>The source VTEP encapsulates packets and sends the encapsulated packets to the destination VTEP through the VXLAN tunnel. After receiving the encapsulated packets, the destination VTEP decapsulates the packets.</a:t>
            </a:r>
          </a:p>
          <a:p>
            <a:r>
              <a:rPr lang="en-US" smtClean="0"/>
              <a:t>Generally, the IP address of a loopback interface on a device is used as the VTEP address.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52762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48217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After traffic from a traditional network enters a VXLAN network, a Layer 2 sub-interfaces or VLAN is bound to a BD. A VXLAN VNI is specified in the BD to implement mapping from the traditional VLAN network to the VXLAN network.</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88394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0211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183519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716513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23364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40466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835100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8022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11725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225512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Communication between PC1 and PC2 is as follows:</a:t>
            </a:r>
            <a:endParaRPr lang="en-US" altLang="zh-CN" dirty="0" smtClean="0"/>
          </a:p>
          <a:p>
            <a:pPr marL="588600" lvl="1" indent="-228600">
              <a:buFont typeface="+mj-lt"/>
              <a:buAutoNum type="arabicPeriod"/>
            </a:pPr>
            <a:r>
              <a:rPr lang="en-US" dirty="0" smtClean="0"/>
              <a:t>To communicate with PC2, PC1 broadcasts an ARP Request packet to obtain the MAC address of PC2.</a:t>
            </a:r>
          </a:p>
          <a:p>
            <a:pPr marL="588600" lvl="1" indent="-228600">
              <a:buFont typeface="+mj-lt"/>
              <a:buAutoNum type="arabicPeriod"/>
            </a:pPr>
            <a:r>
              <a:rPr lang="en-US" dirty="0" smtClean="0"/>
              <a:t>After receiving the packet, SW1 determines the BD ID, destination VXLAN tunnel, and VNI of the traffic based on VAP information. In addition, SW1 learns the MAC address of PC1 and records the BD ID and the interface that receives the packet in the corresponding MAC address entry.</a:t>
            </a:r>
          </a:p>
          <a:p>
            <a:pPr marL="588600" lvl="1" indent="-228600">
              <a:buFont typeface="+mj-lt"/>
              <a:buAutoNum type="arabicPeriod"/>
            </a:pPr>
            <a:r>
              <a:rPr lang="en-US" dirty="0" smtClean="0"/>
              <a:t>SW1 performs VXLAN encapsulation for the ARP Request packet and forwards the encapsulated packet based on the ingress replication list.</a:t>
            </a:r>
          </a:p>
          <a:p>
            <a:pPr marL="588600" lvl="1" indent="-228600">
              <a:buFont typeface="+mj-lt"/>
              <a:buAutoNum type="arabicPeriod"/>
            </a:pPr>
            <a:r>
              <a:rPr lang="en-US" dirty="0" smtClean="0"/>
              <a:t>After receiving the VXLAN packet, SW2 </a:t>
            </a:r>
            <a:r>
              <a:rPr lang="en-US" dirty="0" err="1" smtClean="0"/>
              <a:t>decapsulates</a:t>
            </a:r>
            <a:r>
              <a:rPr lang="en-US" dirty="0" smtClean="0"/>
              <a:t> the packet to obtain the original data frame. In addition, SW2 learns the MAC address of PC1 and records the BD ID and the VTEP address of SW1 in the corresponding MAC address entry.</a:t>
            </a:r>
          </a:p>
          <a:p>
            <a:pPr marL="588600" lvl="1" indent="-228600">
              <a:buFont typeface="+mj-lt"/>
              <a:buAutoNum type="arabicPeriod"/>
            </a:pPr>
            <a:r>
              <a:rPr lang="en-US" dirty="0" smtClean="0"/>
              <a:t>SW2 floods the ARP packet in the local BD. PC2 then receives the packet and learns the ARP information of PC1.</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66579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588600" lvl="1" indent="-228600">
              <a:buFont typeface="+mj-lt"/>
              <a:buAutoNum type="arabicPeriod" startAt="6"/>
            </a:pPr>
            <a:r>
              <a:rPr lang="en-US" dirty="0" smtClean="0"/>
              <a:t>PC2 sends a unicast ARP Reply packet.</a:t>
            </a:r>
            <a:endParaRPr lang="en-US" altLang="zh-CN" dirty="0" smtClean="0"/>
          </a:p>
          <a:p>
            <a:pPr marL="588600" lvl="1" indent="-228600">
              <a:buFont typeface="+mj-lt"/>
              <a:buAutoNum type="arabicPeriod" startAt="6"/>
            </a:pPr>
            <a:r>
              <a:rPr lang="en-US" dirty="0" smtClean="0"/>
              <a:t>SW2 has the MAC address entry of PC1; therefore, SW2 unicasts the packet and learns the source MAC address of PC2 in the MAC address entry.</a:t>
            </a:r>
            <a:endParaRPr lang="en-US" altLang="zh-CN" dirty="0" smtClean="0"/>
          </a:p>
          <a:p>
            <a:pPr marL="588600" lvl="1" indent="-228600">
              <a:buFont typeface="+mj-lt"/>
              <a:buAutoNum type="arabicPeriod" startAt="6"/>
            </a:pPr>
            <a:r>
              <a:rPr lang="en-US" dirty="0" smtClean="0"/>
              <a:t>SW2 encapsulates the ARP Reply packet with a VXLAN header and sends it to the remote VTEP at 1.1.1.1.</a:t>
            </a:r>
            <a:endParaRPr lang="en-US" altLang="zh-CN" dirty="0" smtClean="0"/>
          </a:p>
          <a:p>
            <a:pPr marL="588600" lvl="1" indent="-228600">
              <a:buFont typeface="+mj-lt"/>
              <a:buAutoNum type="arabicPeriod" startAt="6"/>
            </a:pPr>
            <a:r>
              <a:rPr lang="en-US" dirty="0" smtClean="0"/>
              <a:t>After SW1 receives the VXLAN packet, it </a:t>
            </a:r>
            <a:r>
              <a:rPr lang="en-US" dirty="0" err="1" smtClean="0"/>
              <a:t>decapsulates</a:t>
            </a:r>
            <a:r>
              <a:rPr lang="en-US" dirty="0" smtClean="0"/>
              <a:t> the packet and records the source MAC address of PC2 in the MAC address table. The outbound interface is the remote VTEP.</a:t>
            </a:r>
            <a:endParaRPr lang="en-US" altLang="zh-CN" dirty="0" smtClean="0"/>
          </a:p>
          <a:p>
            <a:pPr marL="588600" lvl="1" indent="-228600">
              <a:buFont typeface="+mj-lt"/>
              <a:buAutoNum type="arabicPeriod" startAt="6"/>
            </a:pPr>
            <a:r>
              <a:rPr lang="en-US" dirty="0" smtClean="0"/>
              <a:t>SW1 forwards the packet to PC1.</a:t>
            </a:r>
            <a:endParaRPr lang="en-US" altLang="zh-CN" dirty="0" smtClean="0"/>
          </a:p>
          <a:p>
            <a:r>
              <a:rPr lang="en-US" dirty="0" smtClean="0"/>
              <a:t>By doing this, PC1 and PC2 learn ARP entries of each other, and SW1 and SW2 learn MAC addresses of each other.</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49177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486717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551216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87340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PC1 wants to communicate with </a:t>
            </a:r>
            <a:r>
              <a:rPr lang="en-US" dirty="0" smtClean="0"/>
              <a:t>S</a:t>
            </a:r>
            <a:r>
              <a:rPr lang="en-US" altLang="zh-CN" dirty="0" smtClean="0"/>
              <a:t>erver2</a:t>
            </a:r>
            <a:r>
              <a:rPr lang="en-US" dirty="0" smtClean="0"/>
              <a:t>. </a:t>
            </a:r>
            <a:r>
              <a:rPr lang="en-US" dirty="0" smtClean="0"/>
              <a:t>When finding that </a:t>
            </a:r>
            <a:r>
              <a:rPr lang="en-US" altLang="zh-CN" dirty="0"/>
              <a:t>Server2</a:t>
            </a:r>
            <a:r>
              <a:rPr lang="en-US" dirty="0" smtClean="0"/>
              <a:t> </a:t>
            </a:r>
            <a:r>
              <a:rPr lang="en-US" dirty="0" smtClean="0"/>
              <a:t>is on a different subnet, PC1 sends the packet to the gateway.</a:t>
            </a:r>
            <a:endParaRPr lang="en-US" altLang="zh-CN" dirty="0" smtClean="0"/>
          </a:p>
          <a:p>
            <a:pPr lvl="0"/>
            <a:r>
              <a:rPr lang="en-US" dirty="0" smtClean="0"/>
              <a:t>PC1 sends a data packet to </a:t>
            </a:r>
            <a:r>
              <a:rPr lang="en-US" altLang="zh-CN" dirty="0"/>
              <a:t>Server2</a:t>
            </a:r>
            <a:r>
              <a:rPr lang="en-US" dirty="0" smtClean="0"/>
              <a:t>. </a:t>
            </a:r>
            <a:r>
              <a:rPr lang="en-US" dirty="0" smtClean="0"/>
              <a:t>The destination MAC address of the data packet is 00AB-09FF-1111 (gateway MAC address). After receiving the data packet, SW1 searches the Layer 2 forwarding table and finds that the outbound interface is a remote VTEP (Layer 3 gateway). Therefore, SW1 adds a VXLAN header (VNI = 1000) to the data packet. Then the packet is sent to SW3.</a:t>
            </a:r>
            <a:endParaRPr lang="en-US" altLang="zh-CN" dirty="0" smtClean="0">
              <a:sym typeface="Huawei Sans" panose="020C0503030203020204" pitchFamily="34" charset="0"/>
            </a:endParaRPr>
          </a:p>
          <a:p>
            <a:pPr lvl="0"/>
            <a:r>
              <a:rPr lang="en-US" dirty="0" smtClean="0"/>
              <a:t>After receiving the packet, SW3 </a:t>
            </a:r>
            <a:r>
              <a:rPr lang="en-US" dirty="0" err="1" smtClean="0"/>
              <a:t>decapsulates</a:t>
            </a:r>
            <a:r>
              <a:rPr lang="en-US" dirty="0" smtClean="0"/>
              <a:t> the VXLAN packet and finds that the destination MAC address of the internal original data packet is 00AB-09FF-1111, which is the MAC address of its own interface VBDIF10. Then SW3 needs to search the Layer 3 forwarding table.</a:t>
            </a:r>
            <a:endParaRPr lang="en-US" altLang="zh-CN" dirty="0" smtClean="0">
              <a:sym typeface="Huawei Sans" panose="020C0503030203020204" pitchFamily="34" charset="0"/>
            </a:endParaRPr>
          </a:p>
          <a:p>
            <a:pPr lvl="0"/>
            <a:r>
              <a:rPr lang="en-US" dirty="0" smtClean="0"/>
              <a:t>SW3 searches the routing table and finds that the destination IP address 192.168.2.1 matches the direct route generated by VBDIF 20. SW3 then searches the ARP table for the destination MAC address of the packet and searches the MAC address table for the outbound interface of the packet. On SW3, the outbound interface for the MAC address corresponding to 192.168.2.1 is the remote VTEP at 2.2.2.2. SW3 encapsulates the packet into a VXLAN packet and sends it to SW2.</a:t>
            </a:r>
            <a:endParaRPr lang="en-US" altLang="zh-CN" dirty="0" smtClean="0">
              <a:sym typeface="Huawei Sans" panose="020C0503030203020204" pitchFamily="34" charset="0"/>
            </a:endParaRPr>
          </a:p>
          <a:p>
            <a:pPr lvl="0"/>
            <a:r>
              <a:rPr lang="en-US" dirty="0" smtClean="0"/>
              <a:t>After receiving the packet, SW2 </a:t>
            </a:r>
            <a:r>
              <a:rPr lang="en-US" dirty="0" err="1" smtClean="0"/>
              <a:t>decapsulates</a:t>
            </a:r>
            <a:r>
              <a:rPr lang="en-US" dirty="0" smtClean="0"/>
              <a:t> the VXLAN packet and finds that the destination MAC address is not the MAC address of any local interface. SW2 then searches the Layer 2 forwarding table and forwards the packet through the local interface based on the MAC address table.</a:t>
            </a:r>
            <a:endParaRPr lang="en-US" altLang="zh-CN" dirty="0" smtClean="0">
              <a:sym typeface="Huawei Sans" panose="020C0503030203020204" pitchFamily="34" charset="0"/>
            </a:endParaRP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331230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14306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849475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716469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0506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SW1 provides Layer 2 sub-interface access, and SW2 uses the VLAN binding mode.</a:t>
            </a:r>
            <a:endParaRPr lang="en-US" altLang="zh-CN" dirty="0" smtClean="0"/>
          </a:p>
          <a:p>
            <a:pPr marL="228600" indent="-228600">
              <a:buFont typeface="+mj-lt"/>
              <a:buAutoNum type="arabicPeriod"/>
            </a:pPr>
            <a:r>
              <a:rPr lang="en-US" dirty="0" smtClean="0"/>
              <a:t>Create a VBDIF interface as the gateway for terminals in the BD.</a:t>
            </a:r>
            <a:endParaRPr lang="en-US" altLang="zh-CN"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260253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SW3, configure NVE interfaces to connect to SW1 and SW2, and create VBDIF 100 and VBDIF 200 as gateways of terminals in BD 100 and BD 200.</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49320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Configure GE1/0/1 of SW2 as a trunk interface to allow packets from VLAN 20 to pass through (you can also configure the interface as an access interface and the default VLAN as VLAN 20), and bind VLAN 20 to BD 200.</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13773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150749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27304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512653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static VXLAN solution does not have a control plane. VTEP discovery and learning of host information (including IP addresses, MAC addresses, VNIs, and gateway VTEP IP addresses) are performed through traffic flooding on the data plane. As a result, there is a lot of flooded traffic on VXLAN networks. To address this problem, VXLAN uses EVPN as the control plane protocol. EVPN allows VTEPs to exchange BGP EVPN routes to implement automatic VTEP discovery and host information advertisement, preventing unnecessary traffic flooding.</a:t>
            </a:r>
          </a:p>
          <a:p>
            <a:r>
              <a:rPr lang="en-US" smtClean="0"/>
              <a:t>Problems in configuring VXLAN in static mode:</a:t>
            </a:r>
          </a:p>
          <a:p>
            <a:pPr lvl="1"/>
            <a:r>
              <a:rPr lang="en-US" smtClean="0"/>
              <a:t>If N devices need to establish VXLAN tunnels, you need to manually configure the ingress replication list a maximum of N(N-1)/2 times.</a:t>
            </a:r>
          </a:p>
          <a:p>
            <a:pPr lvl="1"/>
            <a:r>
              <a:rPr lang="en-US" smtClean="0"/>
              <a:t>A static VXLAN tunnel only has the data forwarding plane.</a:t>
            </a:r>
          </a:p>
          <a:p>
            <a:pPr lvl="1"/>
            <a:r>
              <a:rPr lang="en-US" smtClean="0"/>
              <a:t>Remote MAC addresses can be learned only through broadcast ARP packets.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618357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a network virtualization overlay (NVO) scenario, BGP EVPN is used together with VXLAN as the control plane protocol for VXLAN.</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072852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35179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For details about the RD and RT, see the </a:t>
            </a:r>
            <a:r>
              <a:rPr lang="en-US" i="1" dirty="0" smtClean="0"/>
              <a:t>HCIP-Advanced Routing Switching - 08 MPLS VPN Principles and Configuration</a:t>
            </a:r>
            <a:r>
              <a:rPr lang="en-US" dirty="0" smtClean="0"/>
              <a:t>.</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508899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77496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984299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76946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lvl="0"/>
            <a:r>
              <a:rPr lang="en-US" smtClean="0"/>
              <a:t>The first three fields (RD, Ethernet Segment Identifier, and Ethernet Tag ID) of a Type 2 route are the same in different scenarios, and only the last six fields are different.</a:t>
            </a:r>
          </a:p>
          <a:p>
            <a:pPr lvl="0"/>
            <a:endParaRPr lang="en-US" altLang="zh-CN" dirty="0" smtClean="0">
              <a:sym typeface="Huawei Sans" panose="020C0503030203020204" pitchFamily="34" charset="0"/>
            </a:endParaRPr>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99858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09337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Intra-subnet host MAC address advertisement:</a:t>
            </a:r>
            <a:endParaRPr lang="en-US" altLang="zh-CN" dirty="0" smtClean="0"/>
          </a:p>
          <a:p>
            <a:pPr marL="588600" lvl="1" indent="-228600">
              <a:buFont typeface="+mj-lt"/>
              <a:buAutoNum type="arabicPeriod"/>
            </a:pPr>
            <a:r>
              <a:rPr lang="en-US" dirty="0" smtClean="0"/>
              <a:t>PC1 generates data traffic and sends the traffic to SW1.</a:t>
            </a:r>
            <a:endParaRPr lang="en-US" altLang="zh-CN" dirty="0" smtClean="0"/>
          </a:p>
          <a:p>
            <a:pPr marL="588600" lvl="1" indent="-228600">
              <a:buFont typeface="+mj-lt"/>
              <a:buAutoNum type="arabicPeriod"/>
            </a:pPr>
            <a:r>
              <a:rPr lang="en-US" dirty="0" smtClean="0"/>
              <a:t>SW1 obtains the MAC address of PC1 and creates an entry in the MAC address table to record the MAC address, BD ID, and inbound interface.</a:t>
            </a:r>
            <a:endParaRPr lang="en-US" altLang="zh-CN" dirty="0" smtClean="0"/>
          </a:p>
          <a:p>
            <a:pPr marL="588600" lvl="1" indent="-228600">
              <a:buFont typeface="+mj-lt"/>
              <a:buAutoNum type="arabicPeriod"/>
            </a:pPr>
            <a:r>
              <a:rPr lang="en-US" dirty="0" smtClean="0"/>
              <a:t>SW1 generates a BGP EVPN route based on this entry and sends the route to SW2. The route carries the RT value of the local EVPN instance and Type 2 route (MAC route). In the MAC route, the MAC address of PC1 is stored in the MAC Address field and the L2VNI is stored in the MPLS Label1 field.</a:t>
            </a:r>
            <a:endParaRPr lang="en-US" altLang="zh-CN" dirty="0" smtClean="0"/>
          </a:p>
          <a:p>
            <a:pPr marL="588600" lvl="1" indent="-228600">
              <a:buFont typeface="+mj-lt"/>
              <a:buAutoNum type="arabicPeriod"/>
            </a:pPr>
            <a:r>
              <a:rPr lang="en-US" dirty="0" smtClean="0"/>
              <a:t>After receiving the BGP EVPN route from SW1, SW2 checks the RT (similar to the RT concept in MPLS VPN) carried in the route. If the RT is the same as the import RT of the local EVPN instance, SW2 accepts the route. Otherwise, SW2 discards the route. After accepting the route, SW2 obtains the MAC address of PC1 and the mapping between the BD ID and the VTEP IP address (next hop network address in MP_REACH_NLRI) of SW1, and generates the MAC address entry of PC1 in the local MAC address table. Based on the next hop, the outbound interface of the MAC address entry </a:t>
            </a:r>
            <a:r>
              <a:rPr lang="en-US" dirty="0" err="1" smtClean="0"/>
              <a:t>recurses</a:t>
            </a:r>
            <a:r>
              <a:rPr lang="en-US" dirty="0" smtClean="0"/>
              <a:t> to the VXLAN tunnel destined for SW1.</a:t>
            </a:r>
          </a:p>
          <a:p>
            <a:pPr lvl="1"/>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751620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a:xfrm>
            <a:off x="731837" y="4300482"/>
            <a:ext cx="5580063" cy="5563607"/>
          </a:xfrm>
        </p:spPr>
        <p:txBody>
          <a:bodyPr/>
          <a:lstStyle/>
          <a:p>
            <a:pPr>
              <a:lnSpc>
                <a:spcPct val="100000"/>
              </a:lnSpc>
            </a:pPr>
            <a:r>
              <a:rPr lang="en-US" altLang="zh-CN" dirty="0" smtClean="0"/>
              <a:t>A MAC/IP route can carry both the MAC and IP addresses of a host, and therefore can be used to advertise ARP entries between VTEPs. The MAC Address and MAC Address Length fields identify the MAC address of the host, whereas the IP Address and IP Address Length fields identify the IP address of the host. This type of MAC/IP route is called the ARP route. ARP advertisement applies to the following scenarios:</a:t>
            </a:r>
          </a:p>
          <a:p>
            <a:pPr lvl="1">
              <a:lnSpc>
                <a:spcPct val="100000"/>
              </a:lnSpc>
            </a:pPr>
            <a:r>
              <a:rPr lang="en-US" altLang="zh-CN" dirty="0" smtClean="0"/>
              <a:t>ARP broadcast suppression. After a Layer 3 gateway learns the ARP entries of a host, it generates host information that contains the host IP and MAC addresses, Layer 2 VNI, and gateway's VTEP IP address. The Layer 3 gateway then transmits an ARP route carrying the host information to a Layer 2 gateway. When the Layer 2 gateway receives an ARP request, it checks whether it has the host information corresponding to the destination IP address of the packet. If such host information exists, the Layer 2 gateway replaces the broadcast MAC address in the ARP request with the destination unicast MAC address and unicasts the packet. This implementation suppresses ARP broadcast packets.</a:t>
            </a:r>
          </a:p>
          <a:p>
            <a:pPr lvl="1">
              <a:lnSpc>
                <a:spcPct val="100000"/>
              </a:lnSpc>
            </a:pPr>
            <a:r>
              <a:rPr lang="en-US" altLang="zh-CN" dirty="0" smtClean="0"/>
              <a:t>VM migration in distributed gateway scenarios. After a VM migrates from one gateway to another, the new gateway learns the ARP entry of the VM (after the VM sends gratuitous ARP packets) and generates host information that contains the host IP and MAC addresses, Layer 2 VNI, and gateway's VTEP IP address. The new gateway then transmits an ARP route carrying the host information to the original gateway. After the original gateway receives the ARP route, it detects a VM location change and triggers ARP probe. If ARP probe fails, the original gateway withdraws the ARP and host routes of the VM.</a:t>
            </a:r>
          </a:p>
          <a:p>
            <a:pPr lvl="0">
              <a:lnSpc>
                <a:spcPct val="100000"/>
              </a:lnSpc>
            </a:pPr>
            <a:r>
              <a:rPr lang="en-US" altLang="zh-CN" dirty="0" smtClean="0"/>
              <a:t>ARP advertisement is mainly used in the centralized VXLAN </a:t>
            </a:r>
            <a:r>
              <a:rPr lang="en-US" altLang="zh-CN" dirty="0" err="1" smtClean="0"/>
              <a:t>gateway+BGP</a:t>
            </a:r>
            <a:r>
              <a:rPr lang="en-US" altLang="zh-CN" dirty="0" smtClean="0"/>
              <a:t> EVPN scenario. In BGP EVPN, ARP or IRB advertisement to peers is mutually exclusive. Only one of these routes can be configured to advertise. Generally, ARP advertisement is selected in the centralized VXLAN </a:t>
            </a:r>
            <a:r>
              <a:rPr lang="en-US" altLang="zh-CN" dirty="0" err="1" smtClean="0"/>
              <a:t>gateway+BGP</a:t>
            </a:r>
            <a:r>
              <a:rPr lang="en-US" altLang="zh-CN" dirty="0" smtClean="0"/>
              <a:t> EVPN scenario, in the distributed VXLAN </a:t>
            </a:r>
            <a:r>
              <a:rPr lang="en-US" altLang="zh-CN" dirty="0" err="1" smtClean="0"/>
              <a:t>gateway+BGP</a:t>
            </a:r>
            <a:r>
              <a:rPr lang="en-US" altLang="zh-CN" dirty="0" smtClean="0"/>
              <a:t> EVPN scenario, IRB routes are advertised.</a:t>
            </a:r>
          </a:p>
          <a:p>
            <a:pPr>
              <a:lnSpc>
                <a:spcPct val="100000"/>
              </a:lnSpc>
            </a:pPr>
            <a:endParaRPr lang="zh-CN" altLang="en-US" dirty="0" smtClean="0"/>
          </a:p>
          <a:p>
            <a:pPr lvl="1">
              <a:lnSpc>
                <a:spcPct val="100000"/>
              </a:lnSpc>
            </a:pPr>
            <a:endParaRPr lang="en-US" altLang="zh-CN" dirty="0" smtClean="0"/>
          </a:p>
        </p:txBody>
      </p:sp>
      <p:sp>
        <p:nvSpPr>
          <p:cNvPr id="9" name="幻灯片图像占位符 8"/>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472396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In distributed gateway networking, VTEPs function as both Layer 2 and Layer 3 gateways. In this networking, inter-subnet communication is implemented in multiple modes. According to the processing mode of ingress VTEPs, inter-subnet communication can be implemented through asymmetric and symmetric Integrated Routing and Bridging (IRB).</a:t>
            </a:r>
          </a:p>
          <a:p>
            <a:pPr>
              <a:lnSpc>
                <a:spcPct val="114000"/>
              </a:lnSpc>
            </a:pPr>
            <a:r>
              <a:rPr lang="en-US" dirty="0" smtClean="0"/>
              <a:t>Inter-subnet forwarding in a VLAN through a VLANIF interface:</a:t>
            </a:r>
            <a:endParaRPr lang="en-US" altLang="zh-CN" dirty="0" smtClean="0"/>
          </a:p>
          <a:p>
            <a:pPr lvl="1">
              <a:lnSpc>
                <a:spcPct val="114000"/>
              </a:lnSpc>
            </a:pPr>
            <a:r>
              <a:rPr lang="en-US" dirty="0" smtClean="0"/>
              <a:t>Based on the local IP address, local mask, and peer IP address, PC1 finds that the destination device PC2 is on a different network segment from itself. Therefore, PC1 determines Layer 3 communication and sends the traffic destined for PC2 to the gateway. In the data packet sent by PC1, the source MAC address is MAC1 and the destination MAC address is MAC2.</a:t>
            </a:r>
            <a:endParaRPr lang="en-US" altLang="zh-CN" dirty="0" smtClean="0">
              <a:sym typeface="Huawei Sans" panose="020C0503030203020204" pitchFamily="34" charset="0"/>
            </a:endParaRPr>
          </a:p>
          <a:p>
            <a:pPr lvl="1">
              <a:lnSpc>
                <a:spcPct val="114000"/>
              </a:lnSpc>
            </a:pPr>
            <a:r>
              <a:rPr lang="en-US" dirty="0" smtClean="0"/>
              <a:t>After receiving the packet sent from PC1 to PC2, the switch </a:t>
            </a:r>
            <a:r>
              <a:rPr lang="en-US" dirty="0" err="1" smtClean="0"/>
              <a:t>decapsulates</a:t>
            </a:r>
            <a:r>
              <a:rPr lang="en-US" dirty="0" smtClean="0"/>
              <a:t> the packet and finds that the destination MAC address is the MAC address of VLANIF 10. Therefore, the switch considers that the packet is sent to itself and sends the packet to the routing module for further processing.</a:t>
            </a:r>
            <a:endParaRPr lang="en-US" altLang="zh-CN" dirty="0" smtClean="0">
              <a:sym typeface="Huawei Sans" panose="020C0503030203020204" pitchFamily="34" charset="0"/>
            </a:endParaRPr>
          </a:p>
          <a:p>
            <a:pPr lvl="1">
              <a:lnSpc>
                <a:spcPct val="114000"/>
              </a:lnSpc>
            </a:pPr>
            <a:r>
              <a:rPr lang="en-US" dirty="0" smtClean="0"/>
              <a:t>The routing module parses the packet and finds that the destination IP address is 192.168.20.2, which is not the IP address of the local interface. Therefore, the routing module needs to forward the packet at Layer 3. When the routing module searches the routing table, it matches the direct route generated by VLANIF 20 against the packet.</a:t>
            </a:r>
          </a:p>
          <a:p>
            <a:pPr lvl="1">
              <a:lnSpc>
                <a:spcPct val="114000"/>
              </a:lnSpc>
            </a:pPr>
            <a:r>
              <a:rPr lang="en-US" dirty="0" smtClean="0"/>
              <a:t>Because the direct route is matched, the packet has reached the last hop. Therefore, the switch searches the ARP table for 192.168.20.2, obtains the MAC address corresponding to 192.168.20.2, and sends the packet to the switching module to re-encapsulate the packet into a data packet.</a:t>
            </a:r>
            <a:endParaRPr lang="en-US" altLang="zh-CN" dirty="0" smtClean="0">
              <a:sym typeface="Huawei Sans" panose="020C0503030203020204" pitchFamily="34" charset="0"/>
            </a:endParaRP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373338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altLang="zh-CN" noProof="0" dirty="0" smtClean="0"/>
              <a:t>The switching module searches the MAC address table to determine the outbound interface of the packet and whether the packet needs to carry a VLAN tag. In the data packet sent by the switching module, the source MAC address is MAC2, the destination MAC address is MAC3, and the VLAN tag is None.</a:t>
            </a:r>
            <a:endParaRPr lang="en-US" altLang="zh-CN" noProof="0" dirty="0" smtClean="0">
              <a:sym typeface="Huawei Sans" panose="020C0503030203020204" pitchFamily="34" charset="0"/>
            </a:endParaRPr>
          </a:p>
          <a:p>
            <a:pPr lvl="0"/>
            <a:r>
              <a:rPr lang="en-US" altLang="zh-CN" noProof="0" dirty="0" smtClean="0"/>
              <a:t>In the preceding forwarding process, the switch determines whether the packet is forwarded at Layer 3 based on the destination MAC address of the data packet. If the destination MAC address is the MAC address of the switch, the switch forwards the packet based on the Layer 3 forwarding table. Otherwise, the switch forwards the packet based on the Layer 2 forwarding table. This process is involved in both symmetric and asymmetric IRB scenarios.</a:t>
            </a:r>
            <a:endParaRPr lang="en-US" altLang="zh-CN" noProof="0" dirty="0" smtClean="0">
              <a:sym typeface="Huawei Sans" panose="020C0503030203020204" pitchFamily="34" charset="0"/>
            </a:endParaRPr>
          </a:p>
          <a:p>
            <a:pPr lvl="0"/>
            <a:r>
              <a:rPr lang="en-US" altLang="zh-CN" noProof="0" dirty="0" smtClean="0"/>
              <a:t>Ingress VTEP: VTEP through which traffic enters a VXLAN network</a:t>
            </a:r>
            <a:endParaRPr lang="en-US" altLang="zh-CN" noProof="0" dirty="0" smtClean="0">
              <a:sym typeface="Huawei Sans" panose="020C0503030203020204" pitchFamily="34" charset="0"/>
            </a:endParaRPr>
          </a:p>
          <a:p>
            <a:pPr lvl="0"/>
            <a:r>
              <a:rPr lang="en-US" altLang="zh-CN" noProof="0" dirty="0" smtClean="0"/>
              <a:t>Egress VTEP: VTEP through which traffic goes out of a VXLAN network</a:t>
            </a:r>
          </a:p>
          <a:p>
            <a:endParaRPr lang="zh-CN" altLang="en-US" dirty="0"/>
          </a:p>
        </p:txBody>
      </p:sp>
    </p:spTree>
    <p:extLst>
      <p:ext uri="{BB962C8B-B14F-4D97-AF65-F5344CB8AC3E}">
        <p14:creationId xmlns:p14="http://schemas.microsoft.com/office/powerpoint/2010/main" val="40016388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During asymmetric IRB, VTEPs do not transmit host IP routes between each other. That is, VTEP1 and VTEP2 do not transmit the 32-bit host route (generated through an ARP entry) of the connected PC. Therefore, VTEP1 searches the routing table in step 2, and matches the packet against the direct route generated by VBDIF 10.</a:t>
            </a:r>
            <a:endParaRPr lang="en-US" altLang="zh-CN" smtClean="0"/>
          </a:p>
          <a:p>
            <a:r>
              <a:rPr lang="en-US" smtClean="0"/>
              <a:t>In step 5, VTEP2 decapsulates the VXLAN packet and finds that the destination MAC address is not the MAC address of the local VBDIF interface corresponding to the BD. Therefore, VTEP2 searches the Layer 2 forwarding table for the MAC address entry of the corresponding BD based on the VNI carried in the packet and then forwards the packet at Layer 2.</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614272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Huawei devices, </a:t>
            </a:r>
            <a:r>
              <a:rPr lang="en-US" altLang="zh-CN" smtClean="0"/>
              <a:t>Symmetric </a:t>
            </a:r>
            <a:r>
              <a:rPr lang="en-US" smtClean="0"/>
              <a:t>IRB is used.</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694656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In a BGP EVPN scenario, if you want to control the sending and receiving of EVPN routes based on the RT value of the IP VPN instance, run the </a:t>
            </a:r>
            <a:r>
              <a:rPr lang="en-US" b="1" dirty="0" err="1" smtClean="0"/>
              <a:t>vpn</a:t>
            </a:r>
            <a:r>
              <a:rPr lang="en-US" b="1" dirty="0" smtClean="0"/>
              <a:t>-target </a:t>
            </a:r>
            <a:r>
              <a:rPr lang="en-US" b="1" dirty="0" err="1" smtClean="0"/>
              <a:t>evpn</a:t>
            </a:r>
            <a:r>
              <a:rPr lang="en-US" b="1" dirty="0" smtClean="0"/>
              <a:t> </a:t>
            </a:r>
            <a:r>
              <a:rPr lang="en-US" dirty="0" smtClean="0"/>
              <a:t>command to configure the RT value. In this case, the ERT is carried in EVPN routes and sent to the remote BGP EVPN peer, the IRT matches the RT carried in an EVPN route to determine which EVPN routes can be added to the routing table of the local VPN instance address family.</a:t>
            </a:r>
            <a:endParaRPr lang="en-US" altLang="zh-CN" dirty="0" smtClean="0"/>
          </a:p>
          <a:p>
            <a:pPr lvl="0"/>
            <a:r>
              <a:rPr lang="en-US" dirty="0" smtClean="0"/>
              <a:t>Note: The RT configured using the </a:t>
            </a:r>
            <a:r>
              <a:rPr lang="en-US" b="1" dirty="0" err="1" smtClean="0"/>
              <a:t>vpn</a:t>
            </a:r>
            <a:r>
              <a:rPr lang="en-US" b="1" dirty="0" smtClean="0"/>
              <a:t>-target </a:t>
            </a:r>
            <a:r>
              <a:rPr lang="en-US" b="1" dirty="0" err="1" smtClean="0"/>
              <a:t>evpn</a:t>
            </a:r>
            <a:r>
              <a:rPr lang="en-US" b="1" dirty="0" smtClean="0"/>
              <a:t> </a:t>
            </a:r>
            <a:r>
              <a:rPr lang="en-US" dirty="0" smtClean="0"/>
              <a:t>command is called an RT (EVPN), which is different from common RTs.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534955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VTEP1 sends a Type 2 BGP EVPN route (IRB type), which carries the ERT (20:1) of the EVPN instance bound to the BD.</a:t>
            </a:r>
            <a:endParaRPr lang="en-US" altLang="zh-CN" smtClean="0"/>
          </a:p>
          <a:p>
            <a:r>
              <a:rPr lang="en-US" smtClean="0"/>
              <a:t>After receiving the BGP Update message, VTEP2 checks the RT value (20:1) carried in the BGP Update message and compares it with the IRT in the local EVPN instance and the IRT (EVPN) in the IP VPN instance. VTEP2 finds that the IRT of the EVPN instance bound to BD 20 and IRT of the IP VPN instance bound to VBDIF 20 are the same, adds the EVPN routes to the EVPN routing table of BD 20, and adds the IP routes contained in the EVPN routes to the routing table of the IP VPN instance bound to VBDIF 20.</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586839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4038466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In symmetric IRB mode, VTEPs transmit 32-bit host routes generated using ARP entries. Therefore, VTEP1 matches the 32-bit host routes transmitted from VTEP2 during route lookup. Even if VTEP1 has the direct route generated by VBDIF 10, it still forwards packets based on 32-bit host routes according to the longest match rule.</a:t>
            </a:r>
            <a:endParaRPr lang="en-US" altLang="zh-CN" dirty="0" smtClean="0"/>
          </a:p>
          <a:p>
            <a:r>
              <a:rPr lang="en-US" dirty="0" smtClean="0"/>
              <a:t>In step 4, VTEP2 </a:t>
            </a:r>
            <a:r>
              <a:rPr lang="en-US" dirty="0" err="1" smtClean="0"/>
              <a:t>decapsulates</a:t>
            </a:r>
            <a:r>
              <a:rPr lang="en-US" dirty="0" smtClean="0"/>
              <a:t> the VXLAN packet and finds that the destination MAC address of the inner data of a packet is the router MAC address (MAC B) of VTEP2. VTEP2 determines that it needs to forward the packet based on the routing table, finds the corresponding IP VPN instance based on VNI 1000, and searches the routing table of the IP VPN instance for the route, finds the direct route generated by VBDIF 10, searches the local MAC address table, and sends the packet to PC2.</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70496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662234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Provider Multicast Service Interface (PMSI) is an optional transitive BGP attribute. In VXLAN scenarios, Tunnel Type has a fixed value of 6, which is used to carry the VTEP's IP address and L2VNI of the sender.</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4596445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60359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23447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Similar to Type 2 IRB routes, Type 5 routes carry the router MAC address of the VTEP through the EVPN router's MAC extended community attribute during route transmission. In addition, Type 5 routes carry only the L3VNI. Therefore, the forwarding process is also called IRB forwarding.</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3509910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588544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ARP broadcast suppression is an effective method to relieve the burden of a gateway in processing ARP packets. When receiving an ARP Request packet, the gateway searches the ARP broadcast suppression table for the mapping between the IP address and MAC address of the destination device. If the ARP Request packet matches an entry in the table, the gateway replaces the broadcast MAC address in the ARP Request packet with the MAC address of the destination device. Then, the gateway sends the ARP Request packet through the interface corresponding to the destination MAC address.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230325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ARP route carries the following valid information: host MAC address, host IP address, and L2VNI. An IRB route carries the following valid information: host MAC address, host IP address, L2VNI, and L3VNI. As a result, an IRB route includes an ARP route and can be used to advertise both the host IP route and host ARP entry.</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7158222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On a VXLAN network, a bridge domain (BD) is a Layer 2 broadcast domain. After a VTEP receives BUM packets, it broadcasts the packets in the BD. To reduce broadcast traffic, a network administrator usually configures access-side isolation or port isolation to isolate access users in a BD. However, as services become more diverse and keep increasing, users have growing needs for intra-BD communication. To allow isolated users in a BD to communicate, configure local proxy ARP on the VBDIF interface of the BD.</a:t>
            </a:r>
            <a:endParaRPr lang="en-US" altLang="zh-CN"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5807911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4980959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Generally, the same MAC address is configured for VBDIF interfaces with the same interface number on different VTEPs. After the distributed gateway function is enabled, VBDIF interfaces with the same IP address and MAC address do not report ARP conflicts. In addition, when hosts and VMs are migrated to different VTEPs, the gateway does not need to resolve ARP entries again.</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73300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After servers are virtualized, services are encapsulated in VMs. VMs can be live migrated to any host in a cluster. One of the features of live migration is that the network status does not change. As a result, the IP addresses of service VMs may be in different network locations. Therefore, a large Layer 2 network is required to solve this problem.</a:t>
            </a:r>
          </a:p>
          <a:p>
            <a:pPr lvl="0"/>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1623306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541684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MAC Mobility extended attribute is used to announce the location change of a host or VM when the host or VM is migrated from one VTEP to another VTEP.</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2795320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1210274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VXLAN allows a virtual Layer 2 or Layer 3 network (overlay network) to be built over a physical network (underlay network). The overlay network transmits packets between different sites through Layer 3 forwarding paths provided by the underlay network.</a:t>
            </a:r>
          </a:p>
          <a:p>
            <a:r>
              <a:rPr lang="en-US" smtClean="0"/>
              <a:t>In technical applications, different overlay networks are created for different services. Services are aware of the overlay network only. The underlay network is transparent to services.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6410354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L4-L7 security policy: The firewall supports security control from Layer 4 to Layer 7.</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1291273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3538903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An overlay network is a logical network that is constructed based on a physical network using a tunneling technology and with separated forwarding and control planes.</a:t>
            </a:r>
          </a:p>
          <a:p>
            <a:pPr lvl="0"/>
            <a:endParaRPr lang="en-US" altLang="zh-CN" smtClean="0">
              <a:sym typeface="Huawei Sans" panose="020C0503030203020204" pitchFamily="34" charset="0"/>
            </a:endParaRP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9635173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729051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925533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64079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0657434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0307069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0240137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2686322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509585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6716529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429527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0359743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3888908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Answers:</a:t>
            </a:r>
            <a:endParaRPr lang="en-US" altLang="zh-CN" smtClean="0"/>
          </a:p>
          <a:p>
            <a:pPr lvl="1"/>
            <a:r>
              <a:rPr lang="en-US" smtClean="0"/>
              <a:t>A</a:t>
            </a:r>
          </a:p>
          <a:p>
            <a:pPr lvl="1"/>
            <a:r>
              <a:rPr lang="en-US" smtClean="0"/>
              <a:t>D</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4260843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6848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VXLAN is used to meet requirements of DCNs. On traditional enterprise campus networks, VXLAN is used to construct virtual networks instead of solving some urgent problems.</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768080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153641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7.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7.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5.xml"/><Relationship Id="rId5" Type="http://schemas.openxmlformats.org/officeDocument/2006/relationships/image" Target="../media/image8.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4.xml"/><Relationship Id="rId5" Type="http://schemas.openxmlformats.org/officeDocument/2006/relationships/image" Target="../media/image7.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15.xml"/><Relationship Id="rId5" Type="http://schemas.openxmlformats.org/officeDocument/2006/relationships/image" Target="../media/image17.pn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5.xml"/><Relationship Id="rId5" Type="http://schemas.openxmlformats.org/officeDocument/2006/relationships/image" Target="../media/image7.png"/><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5.png"/></Relationships>
</file>

<file path=ppt/slides/_rels/slide7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notesSlide" Target="../notesSlides/notesSlide74.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19.png"/><Relationship Id="rId4" Type="http://schemas.openxmlformats.org/officeDocument/2006/relationships/image" Target="../media/image5.png"/><Relationship Id="rId9" Type="http://schemas.openxmlformats.org/officeDocument/2006/relationships/image" Target="../media/image14.png"/></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5.png"/></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7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3.png"/><Relationship Id="rId7"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15.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4.png"/></Relationships>
</file>

<file path=ppt/slides/_rels/slide7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3.png"/><Relationship Id="rId7" Type="http://schemas.openxmlformats.org/officeDocument/2006/relationships/image" Target="../media/image4.png"/><Relationship Id="rId12" Type="http://schemas.openxmlformats.org/officeDocument/2006/relationships/image" Target="../media/image23.png"/><Relationship Id="rId2" Type="http://schemas.openxmlformats.org/officeDocument/2006/relationships/notesSlide" Target="../notesSlides/notesSlide78.xml"/><Relationship Id="rId1" Type="http://schemas.openxmlformats.org/officeDocument/2006/relationships/slideLayout" Target="../slideLayouts/slideLayout15.xml"/><Relationship Id="rId6" Type="http://schemas.openxmlformats.org/officeDocument/2006/relationships/image" Target="../media/image5.png"/><Relationship Id="rId11" Type="http://schemas.openxmlformats.org/officeDocument/2006/relationships/image" Target="../media/image22.png"/><Relationship Id="rId5" Type="http://schemas.openxmlformats.org/officeDocument/2006/relationships/image" Target="../media/image12.png"/><Relationship Id="rId10" Type="http://schemas.openxmlformats.org/officeDocument/2006/relationships/image" Target="../media/image21.png"/><Relationship Id="rId4" Type="http://schemas.openxmlformats.org/officeDocument/2006/relationships/image" Target="../media/image7.png"/><Relationship Id="rId9" Type="http://schemas.openxmlformats.org/officeDocument/2006/relationships/image" Target="../media/image14.png"/></Relationships>
</file>

<file path=ppt/slides/_rels/slide7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79.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80.xml"/><Relationship Id="rId1" Type="http://schemas.openxmlformats.org/officeDocument/2006/relationships/slideLayout" Target="../slideLayouts/slideLayout15.xml"/><Relationship Id="rId6" Type="http://schemas.openxmlformats.org/officeDocument/2006/relationships/image" Target="../media/image11.png"/><Relationship Id="rId5" Type="http://schemas.openxmlformats.org/officeDocument/2006/relationships/image" Target="../media/image19.png"/><Relationship Id="rId4" Type="http://schemas.openxmlformats.org/officeDocument/2006/relationships/image" Target="../media/image8.png"/></Relationships>
</file>

<file path=ppt/slides/_rels/slide8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4.png"/><Relationship Id="rId2" Type="http://schemas.openxmlformats.org/officeDocument/2006/relationships/notesSlide" Target="../notesSlides/notesSlide81.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1.png"/></Relationships>
</file>

<file path=ppt/slides/_rels/slide8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9.png"/><Relationship Id="rId7" Type="http://schemas.openxmlformats.org/officeDocument/2006/relationships/image" Target="../media/image7.png"/><Relationship Id="rId2" Type="http://schemas.openxmlformats.org/officeDocument/2006/relationships/notesSlide" Target="../notesSlides/notesSlide82.xml"/><Relationship Id="rId1" Type="http://schemas.openxmlformats.org/officeDocument/2006/relationships/slideLayout" Target="../slideLayouts/slideLayout15.xml"/><Relationship Id="rId6" Type="http://schemas.openxmlformats.org/officeDocument/2006/relationships/image" Target="../media/image25.png"/><Relationship Id="rId11" Type="http://schemas.openxmlformats.org/officeDocument/2006/relationships/image" Target="../media/image29.png"/><Relationship Id="rId5" Type="http://schemas.openxmlformats.org/officeDocument/2006/relationships/image" Target="../media/image24.png"/><Relationship Id="rId10" Type="http://schemas.openxmlformats.org/officeDocument/2006/relationships/image" Target="../media/image28.png"/><Relationship Id="rId4" Type="http://schemas.openxmlformats.org/officeDocument/2006/relationships/image" Target="../media/image11.png"/><Relationship Id="rId9" Type="http://schemas.openxmlformats.org/officeDocument/2006/relationships/image" Target="../media/image27.png"/></Relationships>
</file>

<file path=ppt/slides/_rels/slide8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83.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8.png"/></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84.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8.png"/></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85.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8.png"/></Relationships>
</file>

<file path=ppt/slides/_rels/slide8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86.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8.png"/></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87.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8.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9" name="文本占位符 48"/>
          <p:cNvSpPr>
            <a:spLocks noGrp="1"/>
          </p:cNvSpPr>
          <p:nvPr>
            <p:ph type="body" sz="quarter" idx="17"/>
          </p:nvPr>
        </p:nvSpPr>
        <p:spPr/>
        <p:txBody>
          <a:bodyPr/>
          <a:lstStyle/>
          <a:p>
            <a:endParaRPr lang="zh-CN" altLang="en-US"/>
          </a:p>
        </p:txBody>
      </p:sp>
      <p:sp>
        <p:nvSpPr>
          <p:cNvPr id="50" name="文本占位符 49"/>
          <p:cNvSpPr>
            <a:spLocks noGrp="1"/>
          </p:cNvSpPr>
          <p:nvPr>
            <p:ph type="body" sz="quarter" idx="18"/>
          </p:nvPr>
        </p:nvSpPr>
        <p:spPr/>
        <p:txBody>
          <a:bodyPr/>
          <a:lstStyle/>
          <a:p>
            <a:endParaRPr lang="zh-CN" altLang="en-US"/>
          </a:p>
        </p:txBody>
      </p:sp>
      <p:sp>
        <p:nvSpPr>
          <p:cNvPr id="51" name="文本占位符 50"/>
          <p:cNvSpPr>
            <a:spLocks noGrp="1"/>
          </p:cNvSpPr>
          <p:nvPr>
            <p:ph type="body" sz="quarter" idx="19"/>
          </p:nvPr>
        </p:nvSpPr>
        <p:spPr/>
        <p:txBody>
          <a:bodyPr/>
          <a:lstStyle/>
          <a:p>
            <a:endParaRPr lang="zh-CN" altLang="en-US"/>
          </a:p>
        </p:txBody>
      </p:sp>
      <p:sp>
        <p:nvSpPr>
          <p:cNvPr id="52" name="文本占位符 51"/>
          <p:cNvSpPr>
            <a:spLocks noGrp="1"/>
          </p:cNvSpPr>
          <p:nvPr>
            <p:ph type="body" sz="quarter" idx="20"/>
          </p:nvPr>
        </p:nvSpPr>
        <p:spPr/>
        <p:txBody>
          <a:bodyPr/>
          <a:lstStyle/>
          <a:p>
            <a:endParaRPr lang="zh-CN" altLang="en-US"/>
          </a:p>
        </p:txBody>
      </p:sp>
      <p:sp>
        <p:nvSpPr>
          <p:cNvPr id="33" name="文本占位符 73"/>
          <p:cNvSpPr>
            <a:spLocks noGrp="1"/>
          </p:cNvSpPr>
          <p:nvPr>
            <p:ph type="body" sz="quarter" idx="13"/>
          </p:nvPr>
        </p:nvSpPr>
        <p:spPr/>
        <p:txBody>
          <a:bodyPr/>
          <a:lstStyle/>
          <a:p>
            <a:r>
              <a:rPr lang="en-US" smtClean="0"/>
              <a:t>Wan Changli WX408647</a:t>
            </a:r>
            <a:endParaRPr lang="en-US" altLang="zh-CN" dirty="0">
              <a:sym typeface="Huawei Sans" panose="020C0503030203020204" pitchFamily="34" charset="0"/>
            </a:endParaRPr>
          </a:p>
        </p:txBody>
      </p:sp>
      <p:sp>
        <p:nvSpPr>
          <p:cNvPr id="34" name="文本占位符 73"/>
          <p:cNvSpPr>
            <a:spLocks noGrp="1"/>
          </p:cNvSpPr>
          <p:nvPr>
            <p:ph type="body" sz="quarter" idx="14"/>
          </p:nvPr>
        </p:nvSpPr>
        <p:spPr/>
        <p:txBody>
          <a:bodyPr/>
          <a:lstStyle/>
          <a:p>
            <a:r>
              <a:rPr lang="en-US" altLang="zh-CN" dirty="0">
                <a:sym typeface="Huawei Sans" panose="020C0503030203020204" pitchFamily="34" charset="0"/>
              </a:rPr>
              <a:t>2020-06-06</a:t>
            </a:r>
          </a:p>
        </p:txBody>
      </p:sp>
      <p:sp>
        <p:nvSpPr>
          <p:cNvPr id="35" name="文本占位符 74"/>
          <p:cNvSpPr>
            <a:spLocks noGrp="1"/>
          </p:cNvSpPr>
          <p:nvPr>
            <p:ph type="body" sz="quarter" idx="15"/>
          </p:nvPr>
        </p:nvSpPr>
        <p:spPr/>
        <p:txBody>
          <a:bodyPr/>
          <a:lstStyle/>
          <a:p>
            <a:r>
              <a:rPr lang="en-US" dirty="0" smtClean="0"/>
              <a:t>Zhu </a:t>
            </a:r>
            <a:r>
              <a:rPr lang="en-US" dirty="0" err="1"/>
              <a:t>Shigeng</a:t>
            </a:r>
            <a:r>
              <a:rPr lang="en-US" dirty="0"/>
              <a:t> </a:t>
            </a:r>
            <a:r>
              <a:rPr lang="en-US" dirty="0" smtClean="0"/>
              <a:t>00261992</a:t>
            </a:r>
            <a:endParaRPr lang="en-US" dirty="0"/>
          </a:p>
        </p:txBody>
      </p:sp>
      <p:sp>
        <p:nvSpPr>
          <p:cNvPr id="36" name="文本占位符 76"/>
          <p:cNvSpPr>
            <a:spLocks noGrp="1"/>
          </p:cNvSpPr>
          <p:nvPr>
            <p:ph type="body" sz="quarter" idx="16"/>
          </p:nvPr>
        </p:nvSpPr>
        <p:spPr/>
        <p:txBody>
          <a:bodyPr/>
          <a:lstStyle/>
          <a:p>
            <a:r>
              <a:rPr lang="en-US" dirty="0" smtClean="0"/>
              <a:t>Update</a:t>
            </a:r>
            <a:endParaRPr lang="en-US" altLang="zh-CN" dirty="0">
              <a:sym typeface="Huawei Sans" panose="020C0503030203020204" pitchFamily="34" charset="0"/>
            </a:endParaRPr>
          </a:p>
        </p:txBody>
      </p:sp>
      <p:sp>
        <p:nvSpPr>
          <p:cNvPr id="53" name="文本占位符 52"/>
          <p:cNvSpPr>
            <a:spLocks noGrp="1"/>
          </p:cNvSpPr>
          <p:nvPr>
            <p:ph type="body" sz="quarter" idx="21"/>
          </p:nvPr>
        </p:nvSpPr>
        <p:spPr/>
        <p:txBody>
          <a:bodyPr/>
          <a:lstStyle/>
          <a:p>
            <a:endParaRPr lang="zh-CN" altLang="en-US"/>
          </a:p>
        </p:txBody>
      </p:sp>
      <p:sp>
        <p:nvSpPr>
          <p:cNvPr id="54" name="文本占位符 53"/>
          <p:cNvSpPr>
            <a:spLocks noGrp="1"/>
          </p:cNvSpPr>
          <p:nvPr>
            <p:ph type="body" sz="quarter" idx="22"/>
          </p:nvPr>
        </p:nvSpPr>
        <p:spPr/>
        <p:txBody>
          <a:bodyPr/>
          <a:lstStyle/>
          <a:p>
            <a:endParaRPr lang="zh-CN" altLang="en-US"/>
          </a:p>
        </p:txBody>
      </p:sp>
      <p:sp>
        <p:nvSpPr>
          <p:cNvPr id="55" name="文本占位符 54"/>
          <p:cNvSpPr>
            <a:spLocks noGrp="1"/>
          </p:cNvSpPr>
          <p:nvPr>
            <p:ph type="body" sz="quarter" idx="23"/>
          </p:nvPr>
        </p:nvSpPr>
        <p:spPr/>
        <p:txBody>
          <a:bodyPr/>
          <a:lstStyle/>
          <a:p>
            <a:endParaRPr lang="zh-CN" altLang="en-US"/>
          </a:p>
        </p:txBody>
      </p:sp>
      <p:sp>
        <p:nvSpPr>
          <p:cNvPr id="56" name="文本占位符 55"/>
          <p:cNvSpPr>
            <a:spLocks noGrp="1"/>
          </p:cNvSpPr>
          <p:nvPr>
            <p:ph type="body" sz="quarter" idx="24"/>
          </p:nvPr>
        </p:nvSpPr>
        <p:spPr/>
        <p:txBody>
          <a:bodyPr/>
          <a:lstStyle/>
          <a:p>
            <a:endParaRPr lang="zh-CN" altLang="en-US"/>
          </a:p>
        </p:txBody>
      </p:sp>
      <p:sp>
        <p:nvSpPr>
          <p:cNvPr id="57" name="文本占位符 56"/>
          <p:cNvSpPr>
            <a:spLocks noGrp="1"/>
          </p:cNvSpPr>
          <p:nvPr>
            <p:ph type="body" sz="quarter" idx="25"/>
          </p:nvPr>
        </p:nvSpPr>
        <p:spPr/>
        <p:txBody>
          <a:bodyPr/>
          <a:lstStyle/>
          <a:p>
            <a:endParaRPr lang="zh-CN" altLang="en-US"/>
          </a:p>
        </p:txBody>
      </p:sp>
      <p:sp>
        <p:nvSpPr>
          <p:cNvPr id="58" name="文本占位符 57"/>
          <p:cNvSpPr>
            <a:spLocks noGrp="1"/>
          </p:cNvSpPr>
          <p:nvPr>
            <p:ph type="body" sz="quarter" idx="26"/>
          </p:nvPr>
        </p:nvSpPr>
        <p:spPr/>
        <p:txBody>
          <a:bodyPr/>
          <a:lstStyle/>
          <a:p>
            <a:endParaRPr lang="zh-CN" altLang="en-US"/>
          </a:p>
        </p:txBody>
      </p:sp>
      <p:sp>
        <p:nvSpPr>
          <p:cNvPr id="59" name="文本占位符 58"/>
          <p:cNvSpPr>
            <a:spLocks noGrp="1"/>
          </p:cNvSpPr>
          <p:nvPr>
            <p:ph type="body" sz="quarter" idx="27"/>
          </p:nvPr>
        </p:nvSpPr>
        <p:spPr/>
        <p:txBody>
          <a:bodyPr/>
          <a:lstStyle/>
          <a:p>
            <a:endParaRPr lang="zh-CN" altLang="en-US"/>
          </a:p>
        </p:txBody>
      </p:sp>
      <p:sp>
        <p:nvSpPr>
          <p:cNvPr id="60" name="文本占位符 59"/>
          <p:cNvSpPr>
            <a:spLocks noGrp="1"/>
          </p:cNvSpPr>
          <p:nvPr>
            <p:ph type="body" sz="quarter" idx="28"/>
          </p:nvPr>
        </p:nvSpPr>
        <p:spPr/>
        <p:txBody>
          <a:bodyPr/>
          <a:lstStyle/>
          <a:p>
            <a:endParaRPr lang="zh-CN" altLang="en-US"/>
          </a:p>
        </p:txBody>
      </p:sp>
      <p:sp>
        <p:nvSpPr>
          <p:cNvPr id="61" name="文本占位符 60"/>
          <p:cNvSpPr>
            <a:spLocks noGrp="1"/>
          </p:cNvSpPr>
          <p:nvPr>
            <p:ph type="body" sz="quarter" idx="29"/>
          </p:nvPr>
        </p:nvSpPr>
        <p:spPr/>
        <p:txBody>
          <a:bodyPr/>
          <a:lstStyle/>
          <a:p>
            <a:endParaRPr lang="zh-CN" altLang="en-US"/>
          </a:p>
        </p:txBody>
      </p:sp>
      <p:sp>
        <p:nvSpPr>
          <p:cNvPr id="62" name="文本占位符 61"/>
          <p:cNvSpPr>
            <a:spLocks noGrp="1"/>
          </p:cNvSpPr>
          <p:nvPr>
            <p:ph type="body" sz="quarter" idx="30"/>
          </p:nvPr>
        </p:nvSpPr>
        <p:spPr/>
        <p:txBody>
          <a:bodyPr/>
          <a:lstStyle/>
          <a:p>
            <a:endParaRPr lang="zh-CN" altLang="en-US"/>
          </a:p>
        </p:txBody>
      </p:sp>
      <p:sp>
        <p:nvSpPr>
          <p:cNvPr id="63" name="文本占位符 62"/>
          <p:cNvSpPr>
            <a:spLocks noGrp="1"/>
          </p:cNvSpPr>
          <p:nvPr>
            <p:ph type="body" sz="quarter" idx="31"/>
          </p:nvPr>
        </p:nvSpPr>
        <p:spPr/>
        <p:txBody>
          <a:bodyPr/>
          <a:lstStyle/>
          <a:p>
            <a:endParaRPr lang="zh-CN" altLang="en-US"/>
          </a:p>
        </p:txBody>
      </p:sp>
      <p:sp>
        <p:nvSpPr>
          <p:cNvPr id="64" name="文本占位符 63"/>
          <p:cNvSpPr>
            <a:spLocks noGrp="1"/>
          </p:cNvSpPr>
          <p:nvPr>
            <p:ph type="body" sz="quarter" idx="32"/>
          </p:nvPr>
        </p:nvSpPr>
        <p:spPr/>
        <p:txBody>
          <a:bodyPr/>
          <a:lstStyle/>
          <a:p>
            <a:endParaRPr lang="zh-CN" altLang="en-US"/>
          </a:p>
        </p:txBody>
      </p:sp>
      <p:sp>
        <p:nvSpPr>
          <p:cNvPr id="65" name="文本占位符 64"/>
          <p:cNvSpPr>
            <a:spLocks noGrp="1"/>
          </p:cNvSpPr>
          <p:nvPr>
            <p:ph type="body" sz="quarter" idx="33"/>
          </p:nvPr>
        </p:nvSpPr>
        <p:spPr/>
        <p:txBody>
          <a:bodyPr/>
          <a:lstStyle/>
          <a:p>
            <a:endParaRPr lang="zh-CN" altLang="en-US"/>
          </a:p>
        </p:txBody>
      </p:sp>
      <p:sp>
        <p:nvSpPr>
          <p:cNvPr id="73" name="文本占位符 72"/>
          <p:cNvSpPr>
            <a:spLocks noGrp="1"/>
          </p:cNvSpPr>
          <p:nvPr>
            <p:ph type="body" sz="quarter" idx="34"/>
          </p:nvPr>
        </p:nvSpPr>
        <p:spPr/>
        <p:txBody>
          <a:bodyPr/>
          <a:lstStyle/>
          <a:p>
            <a:endParaRPr lang="zh-CN" altLang="en-US"/>
          </a:p>
        </p:txBody>
      </p:sp>
      <p:sp>
        <p:nvSpPr>
          <p:cNvPr id="74" name="文本占位符 73"/>
          <p:cNvSpPr>
            <a:spLocks noGrp="1"/>
          </p:cNvSpPr>
          <p:nvPr>
            <p:ph type="body" sz="quarter" idx="35"/>
          </p:nvPr>
        </p:nvSpPr>
        <p:spPr/>
        <p:txBody>
          <a:bodyPr/>
          <a:lstStyle/>
          <a:p>
            <a:endParaRPr lang="zh-CN" altLang="en-US"/>
          </a:p>
        </p:txBody>
      </p:sp>
      <p:sp>
        <p:nvSpPr>
          <p:cNvPr id="75" name="文本占位符 74"/>
          <p:cNvSpPr>
            <a:spLocks noGrp="1"/>
          </p:cNvSpPr>
          <p:nvPr>
            <p:ph type="body" sz="quarter" idx="36"/>
          </p:nvPr>
        </p:nvSpPr>
        <p:spPr/>
        <p:txBody>
          <a:bodyPr/>
          <a:lstStyle/>
          <a:p>
            <a:endParaRPr lang="zh-CN" altLang="en-US"/>
          </a:p>
        </p:txBody>
      </p:sp>
      <p:sp>
        <p:nvSpPr>
          <p:cNvPr id="76" name="文本占位符 75"/>
          <p:cNvSpPr>
            <a:spLocks noGrp="1"/>
          </p:cNvSpPr>
          <p:nvPr>
            <p:ph type="body" sz="quarter" idx="37"/>
          </p:nvPr>
        </p:nvSpPr>
        <p:spPr/>
        <p:txBody>
          <a:bodyPr/>
          <a:lstStyle/>
          <a:p>
            <a:endParaRPr lang="zh-CN" altLang="en-US"/>
          </a:p>
        </p:txBody>
      </p:sp>
      <p:sp>
        <p:nvSpPr>
          <p:cNvPr id="77" name="文本占位符 76"/>
          <p:cNvSpPr>
            <a:spLocks noGrp="1"/>
          </p:cNvSpPr>
          <p:nvPr>
            <p:ph type="body" sz="quarter" idx="38"/>
          </p:nvPr>
        </p:nvSpPr>
        <p:spPr/>
        <p:txBody>
          <a:bodyPr/>
          <a:lstStyle/>
          <a:p>
            <a:endParaRPr lang="zh-CN" altLang="en-US"/>
          </a:p>
        </p:txBody>
      </p:sp>
      <p:sp>
        <p:nvSpPr>
          <p:cNvPr id="78" name="文本占位符 77"/>
          <p:cNvSpPr>
            <a:spLocks noGrp="1"/>
          </p:cNvSpPr>
          <p:nvPr>
            <p:ph type="body" sz="quarter" idx="39"/>
          </p:nvPr>
        </p:nvSpPr>
        <p:spPr/>
        <p:txBody>
          <a:bodyPr/>
          <a:lstStyle/>
          <a:p>
            <a:endParaRPr lang="zh-CN" altLang="en-US"/>
          </a:p>
        </p:txBody>
      </p:sp>
      <p:sp>
        <p:nvSpPr>
          <p:cNvPr id="79" name="文本占位符 78"/>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131340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Overview of VXLAN and Campus Network Virtualization</a:t>
            </a:r>
            <a:endParaRPr lang="en-US" altLang="zh-CN" dirty="0" smtClean="0">
              <a:solidFill>
                <a:schemeClr val="bg1">
                  <a:lumMod val="50000"/>
                </a:schemeClr>
              </a:solidFill>
              <a:sym typeface="Huawei Sans" panose="020C0503030203020204" pitchFamily="34" charset="0"/>
            </a:endParaRPr>
          </a:p>
          <a:p>
            <a:r>
              <a:rPr lang="en-US" b="1" dirty="0" smtClean="0"/>
              <a:t>Basic Concepts and Fundamentals of VXLAN</a:t>
            </a:r>
            <a:endParaRPr lang="en-US" altLang="zh-CN" b="1" dirty="0" smtClean="0">
              <a:sym typeface="Huawei Sans" panose="020C0503030203020204" pitchFamily="34" charset="0"/>
            </a:endParaRPr>
          </a:p>
          <a:p>
            <a:pPr lvl="1">
              <a:buSzPct val="60000"/>
              <a:buFont typeface="Wingdings" panose="05000000000000000000" pitchFamily="2" charset="2"/>
              <a:buChar char="n"/>
            </a:pPr>
            <a:r>
              <a:rPr lang="en-US" dirty="0" smtClean="0"/>
              <a:t>Basic Concepts</a:t>
            </a:r>
            <a:endParaRPr lang="en-US" altLang="zh-CN" dirty="0" smtClean="0">
              <a:sym typeface="Huawei Sans" panose="020C0503030203020204" pitchFamily="34" charset="0"/>
            </a:endParaRPr>
          </a:p>
          <a:p>
            <a:pPr lvl="1"/>
            <a:r>
              <a:rPr lang="en-US" dirty="0" smtClean="0">
                <a:solidFill>
                  <a:schemeClr val="bg1">
                    <a:lumMod val="50000"/>
                  </a:schemeClr>
                </a:solidFill>
              </a:rPr>
              <a:t>Fundamentals</a:t>
            </a:r>
            <a:endParaRPr lang="en-US" altLang="zh-CN" dirty="0" smtClean="0">
              <a:solidFill>
                <a:schemeClr val="bg1">
                  <a:lumMod val="50000"/>
                </a:schemeClr>
              </a:solidFill>
              <a:sym typeface="Huawei Sans" panose="020C0503030203020204" pitchFamily="34" charset="0"/>
            </a:endParaRPr>
          </a:p>
          <a:p>
            <a:pPr lvl="1"/>
            <a:r>
              <a:rPr lang="en-US" dirty="0" smtClean="0">
                <a:solidFill>
                  <a:schemeClr val="bg1">
                    <a:lumMod val="50000"/>
                  </a:schemeClr>
                </a:solidFill>
              </a:rPr>
              <a:t>Basic Configuration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BGP EVPN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Campus Network Virtualization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0392711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0EDC9B-A58A-463B-A731-0478C6AAA997}"/>
              </a:ext>
            </a:extLst>
          </p:cNvPr>
          <p:cNvSpPr>
            <a:spLocks noGrp="1"/>
          </p:cNvSpPr>
          <p:nvPr>
            <p:ph type="title"/>
          </p:nvPr>
        </p:nvSpPr>
        <p:spPr bwMode="gray"/>
        <p:txBody>
          <a:bodyPr/>
          <a:lstStyle/>
          <a:p>
            <a:r>
              <a:rPr lang="en-US" smtClean="0"/>
              <a:t>Overview of VXLAN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2590266"/>
          </a:xfrm>
        </p:spPr>
        <p:txBody>
          <a:bodyPr/>
          <a:lstStyle/>
          <a:p>
            <a:r>
              <a:rPr lang="en-US" sz="1600" dirty="0" smtClean="0"/>
              <a:t>VXLAN is essentially a virtual private network (VPN) technology and can be used to build a Layer 2 virtual network over any networks with reachable routes. VXLAN uses VXLAN gateways to implement communication within a VXLAN network and communication between a VXLAN network and a non-VXLAN network.</a:t>
            </a:r>
          </a:p>
          <a:p>
            <a:r>
              <a:rPr lang="en-US" sz="1600" dirty="0" smtClean="0"/>
              <a:t>VXLAN utilizes MAC-in-UDP encapsulation to extend Layer 2 networks. It encapsulates Ethernet packets into IP packets for these Ethernet packets to be transmitted over routes, without considering the MAC addresses of VMs. In addition, the routed network has no limitation on the network structure and supports large-scale expansion. As such, VM migration is not constrained by the network architecture.</a:t>
            </a:r>
            <a:endParaRPr lang="en-US" altLang="zh-CN" sz="1600" dirty="0">
              <a:sym typeface="Huawei Sans" panose="020C0503030203020204" pitchFamily="34" charset="0"/>
            </a:endParaRPr>
          </a:p>
        </p:txBody>
      </p:sp>
      <p:sp>
        <p:nvSpPr>
          <p:cNvPr id="41" name="Freeform 159"/>
          <p:cNvSpPr/>
          <p:nvPr/>
        </p:nvSpPr>
        <p:spPr bwMode="gray">
          <a:xfrm rot="391833" flipH="1">
            <a:off x="3819518" y="4007581"/>
            <a:ext cx="4437133" cy="2715951"/>
          </a:xfrm>
          <a:prstGeom prst="roundRect">
            <a:avLst/>
          </a:prstGeom>
          <a:gradFill>
            <a:gsLst>
              <a:gs pos="0">
                <a:schemeClr val="accent1">
                  <a:lumMod val="5000"/>
                  <a:lumOff val="95000"/>
                  <a:alpha val="0"/>
                </a:schemeClr>
              </a:gs>
              <a:gs pos="100000">
                <a:srgbClr val="D2ECB6"/>
              </a:gs>
            </a:gsLst>
            <a:lin ang="5400000" scaled="1"/>
          </a:gradFill>
          <a:ln w="12700">
            <a:solidFill>
              <a:schemeClr val="bg1">
                <a:lumMod val="85000"/>
              </a:schemeClr>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3815220" y="4828357"/>
            <a:ext cx="971741" cy="374461"/>
          </a:xfrm>
          <a:prstGeom prst="rect">
            <a:avLst/>
          </a:prstGeom>
        </p:spPr>
        <p:txBody>
          <a:bodyPr wrap="none">
            <a:spAutoFit/>
          </a:bodyPr>
          <a:lstStyle/>
          <a:p>
            <a:pPr algn="just" fontAlgn="ctr">
              <a:lnSpc>
                <a:spcPts val="2200"/>
              </a:lnSpc>
            </a:pPr>
            <a:r>
              <a:rPr lang="en-US" sz="1400" b="1" dirty="0" smtClean="0">
                <a:solidFill>
                  <a:schemeClr val="bg1">
                    <a:lumMod val="50000"/>
                  </a:schemeClr>
                </a:solidFill>
                <a:latin typeface="Huawei Sans" panose="020C0503030203020204" pitchFamily="34" charset="0"/>
              </a:rPr>
              <a:t>Underlay</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2117556" y="4955186"/>
            <a:ext cx="1055097" cy="307777"/>
          </a:xfrm>
          <a:prstGeom prst="rect">
            <a:avLst/>
          </a:prstGeom>
        </p:spPr>
        <p:txBody>
          <a:bodyPr wrap="none">
            <a:spAutoFit/>
          </a:bodyPr>
          <a:lstStyle/>
          <a:p>
            <a:pPr algn="ctr" fontAlgn="ctr"/>
            <a:r>
              <a:rPr lang="en-US" sz="1400" b="1" dirty="0" smtClean="0">
                <a:latin typeface="Huawei Sans" panose="020C0503030203020204" pitchFamily="34" charset="0"/>
              </a:rPr>
              <a:t>Local 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柱形 50"/>
          <p:cNvSpPr/>
          <p:nvPr/>
        </p:nvSpPr>
        <p:spPr bwMode="gray">
          <a:xfrm rot="16200000">
            <a:off x="9442211" y="5308426"/>
            <a:ext cx="213246" cy="1368198"/>
          </a:xfrm>
          <a:prstGeom prst="can">
            <a:avLst>
              <a:gd name="adj" fmla="val 50828"/>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8962081" y="5854625"/>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11" descr="开放网络-蓝.png"/>
          <p:cNvPicPr>
            <a:picLocks noChangeAspect="1"/>
          </p:cNvPicPr>
          <p:nvPr/>
        </p:nvPicPr>
        <p:blipFill>
          <a:blip r:embed="rId3" cstate="print"/>
          <a:stretch>
            <a:fillRect/>
          </a:stretch>
        </p:blipFill>
        <p:spPr bwMode="gray">
          <a:xfrm>
            <a:off x="9030266" y="3846847"/>
            <a:ext cx="539607" cy="415381"/>
          </a:xfrm>
          <a:prstGeom prst="rect">
            <a:avLst/>
          </a:prstGeom>
        </p:spPr>
      </p:pic>
      <p:pic>
        <p:nvPicPr>
          <p:cNvPr id="56"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5246587" y="4955186"/>
            <a:ext cx="446281" cy="365139"/>
          </a:xfrm>
          <a:prstGeom prst="rect">
            <a:avLst/>
          </a:prstGeom>
        </p:spPr>
      </p:pic>
      <p:pic>
        <p:nvPicPr>
          <p:cNvPr id="57"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6423385" y="4955186"/>
            <a:ext cx="446281" cy="365139"/>
          </a:xfrm>
          <a:prstGeom prst="rect">
            <a:avLst/>
          </a:prstGeom>
        </p:spPr>
      </p:pic>
      <p:cxnSp>
        <p:nvCxnSpPr>
          <p:cNvPr id="32" name="直接连接符 31"/>
          <p:cNvCxnSpPr>
            <a:stCxn id="23" idx="1"/>
            <a:endCxn id="57" idx="2"/>
          </p:cNvCxnSpPr>
          <p:nvPr/>
        </p:nvCxnSpPr>
        <p:spPr bwMode="gray">
          <a:xfrm flipH="1" flipV="1">
            <a:off x="6646526" y="5320325"/>
            <a:ext cx="1273657" cy="6506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57" idx="1"/>
            <a:endCxn id="56" idx="3"/>
          </p:cNvCxnSpPr>
          <p:nvPr/>
        </p:nvCxnSpPr>
        <p:spPr bwMode="gray">
          <a:xfrm flipH="1">
            <a:off x="5692868" y="5137756"/>
            <a:ext cx="73051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21" idx="3"/>
            <a:endCxn id="56" idx="2"/>
          </p:cNvCxnSpPr>
          <p:nvPr/>
        </p:nvCxnSpPr>
        <p:spPr bwMode="gray">
          <a:xfrm flipV="1">
            <a:off x="4543603" y="5320325"/>
            <a:ext cx="926125" cy="2791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7" idx="0"/>
            <a:endCxn id="22" idx="1"/>
          </p:cNvCxnSpPr>
          <p:nvPr/>
        </p:nvCxnSpPr>
        <p:spPr bwMode="gray">
          <a:xfrm flipV="1">
            <a:off x="6646526" y="4776372"/>
            <a:ext cx="671699" cy="17881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6" idx="0"/>
            <a:endCxn id="22" idx="1"/>
          </p:cNvCxnSpPr>
          <p:nvPr/>
        </p:nvCxnSpPr>
        <p:spPr bwMode="gray">
          <a:xfrm flipV="1">
            <a:off x="5469728" y="4776372"/>
            <a:ext cx="1848497" cy="17881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1"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4097322" y="5416914"/>
            <a:ext cx="446281" cy="365139"/>
          </a:xfrm>
          <a:prstGeom prst="rect">
            <a:avLst/>
          </a:prstGeom>
        </p:spPr>
      </p:pic>
      <p:pic>
        <p:nvPicPr>
          <p:cNvPr id="22"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7318225" y="4593802"/>
            <a:ext cx="446281" cy="365139"/>
          </a:xfrm>
          <a:prstGeom prst="rect">
            <a:avLst/>
          </a:prstGeom>
        </p:spPr>
      </p:pic>
      <p:pic>
        <p:nvPicPr>
          <p:cNvPr id="23"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7920183" y="5202818"/>
            <a:ext cx="446281" cy="365139"/>
          </a:xfrm>
          <a:prstGeom prst="rect">
            <a:avLst/>
          </a:prstGeom>
        </p:spPr>
      </p:pic>
      <p:sp>
        <p:nvSpPr>
          <p:cNvPr id="45" name="圆柱形 44"/>
          <p:cNvSpPr/>
          <p:nvPr/>
        </p:nvSpPr>
        <p:spPr bwMode="gray">
          <a:xfrm rot="15430210">
            <a:off x="5887269" y="3566024"/>
            <a:ext cx="144000" cy="3041156"/>
          </a:xfrm>
          <a:prstGeom prst="can">
            <a:avLst>
              <a:gd name="adj" fmla="val 42804"/>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柱形 85"/>
          <p:cNvSpPr/>
          <p:nvPr/>
        </p:nvSpPr>
        <p:spPr bwMode="gray">
          <a:xfrm rot="16047040">
            <a:off x="6179449" y="3824239"/>
            <a:ext cx="144000" cy="3418196"/>
          </a:xfrm>
          <a:prstGeom prst="can">
            <a:avLst>
              <a:gd name="adj" fmla="val 42804"/>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159"/>
          <p:cNvSpPr/>
          <p:nvPr/>
        </p:nvSpPr>
        <p:spPr bwMode="gray">
          <a:xfrm rot="391833" flipH="1">
            <a:off x="3752398" y="3207673"/>
            <a:ext cx="4437133" cy="2715951"/>
          </a:xfrm>
          <a:prstGeom prst="roundRect">
            <a:avLst/>
          </a:prstGeom>
          <a:solidFill>
            <a:srgbClr val="E5F6FC">
              <a:alpha val="66000"/>
            </a:srgbClr>
          </a:solidFill>
          <a:ln w="12700" cap="flat" cmpd="sng" algn="ctr">
            <a:gradFill flip="none" rotWithShape="1">
              <a:gsLst>
                <a:gs pos="0">
                  <a:srgbClr val="1AABE2">
                    <a:lumMod val="5000"/>
                    <a:lumOff val="95000"/>
                    <a:alpha val="0"/>
                  </a:srgbClr>
                </a:gs>
                <a:gs pos="83000">
                  <a:srgbClr val="BAE6F6">
                    <a:lumMod val="50000"/>
                  </a:srgbClr>
                </a:gs>
              </a:gsLst>
              <a:lin ang="5400000" scaled="1"/>
              <a:tileRect/>
            </a:gradFill>
            <a:prstDash val="solid"/>
            <a:miter lim="800000"/>
          </a:ln>
          <a:effectLst/>
          <a:scene3d>
            <a:camera prst="isometricOffAxis1Top"/>
            <a:lightRig rig="threePt" dir="t"/>
          </a:scene3d>
        </p:spPr>
        <p:txBody>
          <a:bodyPr rtlCol="0" anchor="ctr"/>
          <a:lstStyle/>
          <a:p>
            <a:pPr algn="ctr" defTabSz="914400" fontAlgn="ctr"/>
            <a:endParaRPr lang="en-US" kern="0" dirty="0">
              <a:solidFill>
                <a:prstClr val="white"/>
              </a:solidFill>
              <a:latin typeface="Huawei Sans" panose="020C0503030203020204" pitchFamily="34" charset="0"/>
              <a:ea typeface="方正兰亭黑简体"/>
              <a:sym typeface="Huawei Sans" panose="020C0503030203020204" pitchFamily="34" charset="0"/>
            </a:endParaRPr>
          </a:p>
        </p:txBody>
      </p:sp>
      <p:pic>
        <p:nvPicPr>
          <p:cNvPr id="171" name="图片 86" descr="核心交换机.png"/>
          <p:cNvPicPr>
            <a:picLocks noChangeAspect="1"/>
          </p:cNvPicPr>
          <p:nvPr/>
        </p:nvPicPr>
        <p:blipFill>
          <a:blip r:embed="rId4" cstate="print"/>
          <a:stretch>
            <a:fillRect/>
          </a:stretch>
        </p:blipFill>
        <p:spPr bwMode="gray">
          <a:xfrm>
            <a:off x="4097322" y="4524499"/>
            <a:ext cx="446281" cy="365139"/>
          </a:xfrm>
          <a:prstGeom prst="rect">
            <a:avLst/>
          </a:prstGeom>
        </p:spPr>
      </p:pic>
      <p:pic>
        <p:nvPicPr>
          <p:cNvPr id="172" name="图片 86" descr="核心交换机.png"/>
          <p:cNvPicPr>
            <a:picLocks noChangeAspect="1"/>
          </p:cNvPicPr>
          <p:nvPr/>
        </p:nvPicPr>
        <p:blipFill>
          <a:blip r:embed="rId4" cstate="print"/>
          <a:stretch>
            <a:fillRect/>
          </a:stretch>
        </p:blipFill>
        <p:spPr bwMode="gray">
          <a:xfrm>
            <a:off x="7764506" y="4368457"/>
            <a:ext cx="446281" cy="365139"/>
          </a:xfrm>
          <a:prstGeom prst="rect">
            <a:avLst/>
          </a:prstGeom>
        </p:spPr>
      </p:pic>
      <p:pic>
        <p:nvPicPr>
          <p:cNvPr id="174" name="图片 86" descr="核心交换机.png"/>
          <p:cNvPicPr>
            <a:picLocks noChangeAspect="1"/>
          </p:cNvPicPr>
          <p:nvPr/>
        </p:nvPicPr>
        <p:blipFill>
          <a:blip r:embed="rId4" cstate="print"/>
          <a:stretch>
            <a:fillRect/>
          </a:stretch>
        </p:blipFill>
        <p:spPr bwMode="gray">
          <a:xfrm>
            <a:off x="7147333" y="3871968"/>
            <a:ext cx="446281" cy="365139"/>
          </a:xfrm>
          <a:prstGeom prst="rect">
            <a:avLst/>
          </a:prstGeom>
        </p:spPr>
      </p:pic>
      <p:cxnSp>
        <p:nvCxnSpPr>
          <p:cNvPr id="175" name="直接连接符 174"/>
          <p:cNvCxnSpPr>
            <a:stCxn id="171" idx="3"/>
            <a:endCxn id="174" idx="1"/>
          </p:cNvCxnSpPr>
          <p:nvPr/>
        </p:nvCxnSpPr>
        <p:spPr bwMode="gray">
          <a:xfrm flipV="1">
            <a:off x="4543603" y="4054538"/>
            <a:ext cx="2603730" cy="652531"/>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a:stCxn id="171" idx="3"/>
            <a:endCxn id="172" idx="1"/>
          </p:cNvCxnSpPr>
          <p:nvPr/>
        </p:nvCxnSpPr>
        <p:spPr bwMode="gray">
          <a:xfrm flipV="1">
            <a:off x="4543603" y="4551027"/>
            <a:ext cx="3220903" cy="156042"/>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sp>
        <p:nvSpPr>
          <p:cNvPr id="185" name="矩形 184"/>
          <p:cNvSpPr/>
          <p:nvPr/>
        </p:nvSpPr>
        <p:spPr bwMode="gray">
          <a:xfrm>
            <a:off x="3872128" y="4121715"/>
            <a:ext cx="857927" cy="374461"/>
          </a:xfrm>
          <a:prstGeom prst="rect">
            <a:avLst/>
          </a:prstGeom>
        </p:spPr>
        <p:txBody>
          <a:bodyPr wrap="none">
            <a:spAutoFit/>
          </a:bodyPr>
          <a:lstStyle/>
          <a:p>
            <a:pPr algn="just" fontAlgn="ctr">
              <a:lnSpc>
                <a:spcPts val="2200"/>
              </a:lnSpc>
            </a:pPr>
            <a:r>
              <a:rPr lang="en-US" sz="1400" b="1" dirty="0" smtClean="0">
                <a:solidFill>
                  <a:srgbClr val="C7000B"/>
                </a:solidFill>
                <a:latin typeface="Huawei Sans" panose="020C0503030203020204" pitchFamily="34" charset="0"/>
              </a:rPr>
              <a:t>Overlay</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6" name="图片 11" descr="开放网络-蓝.png"/>
          <p:cNvPicPr>
            <a:picLocks noChangeAspect="1"/>
          </p:cNvPicPr>
          <p:nvPr/>
        </p:nvPicPr>
        <p:blipFill>
          <a:blip r:embed="rId3" cstate="print"/>
          <a:stretch>
            <a:fillRect/>
          </a:stretch>
        </p:blipFill>
        <p:spPr bwMode="gray">
          <a:xfrm>
            <a:off x="2390866" y="4499378"/>
            <a:ext cx="539607" cy="415381"/>
          </a:xfrm>
          <a:prstGeom prst="rect">
            <a:avLst/>
          </a:prstGeom>
        </p:spPr>
      </p:pic>
      <p:pic>
        <p:nvPicPr>
          <p:cNvPr id="187" name="图片 11" descr="开放网络-蓝.png"/>
          <p:cNvPicPr>
            <a:picLocks noChangeAspect="1"/>
          </p:cNvPicPr>
          <p:nvPr/>
        </p:nvPicPr>
        <p:blipFill>
          <a:blip r:embed="rId3" cstate="print"/>
          <a:stretch>
            <a:fillRect/>
          </a:stretch>
        </p:blipFill>
        <p:spPr bwMode="gray">
          <a:xfrm>
            <a:off x="9030266" y="4343336"/>
            <a:ext cx="539607" cy="415381"/>
          </a:xfrm>
          <a:prstGeom prst="rect">
            <a:avLst/>
          </a:prstGeom>
        </p:spPr>
      </p:pic>
      <p:cxnSp>
        <p:nvCxnSpPr>
          <p:cNvPr id="188" name="直接连接符 187"/>
          <p:cNvCxnSpPr>
            <a:stCxn id="186" idx="3"/>
            <a:endCxn id="171" idx="1"/>
          </p:cNvCxnSpPr>
          <p:nvPr/>
        </p:nvCxnSpPr>
        <p:spPr bwMode="gray">
          <a:xfrm>
            <a:off x="2930473" y="4707069"/>
            <a:ext cx="11668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174" idx="3"/>
            <a:endCxn id="55" idx="1"/>
          </p:cNvCxnSpPr>
          <p:nvPr/>
        </p:nvCxnSpPr>
        <p:spPr bwMode="gray">
          <a:xfrm>
            <a:off x="7593614" y="4054538"/>
            <a:ext cx="14366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72" idx="3"/>
            <a:endCxn id="187" idx="1"/>
          </p:cNvCxnSpPr>
          <p:nvPr/>
        </p:nvCxnSpPr>
        <p:spPr bwMode="gray">
          <a:xfrm>
            <a:off x="8210787" y="4551027"/>
            <a:ext cx="8194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2" name="矩形 211"/>
          <p:cNvSpPr/>
          <p:nvPr/>
        </p:nvSpPr>
        <p:spPr bwMode="gray">
          <a:xfrm>
            <a:off x="9569873" y="3900649"/>
            <a:ext cx="1055097" cy="307777"/>
          </a:xfrm>
          <a:prstGeom prst="rect">
            <a:avLst/>
          </a:prstGeom>
        </p:spPr>
        <p:txBody>
          <a:bodyPr wrap="none">
            <a:spAutoFit/>
          </a:bodyPr>
          <a:lstStyle/>
          <a:p>
            <a:pPr algn="ctr" fontAlgn="ctr"/>
            <a:r>
              <a:rPr lang="en-US" sz="1400" b="1" dirty="0" smtClean="0">
                <a:latin typeface="Huawei Sans" panose="020C0503030203020204" pitchFamily="34" charset="0"/>
              </a:rPr>
              <a:t>Local 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矩形 212"/>
          <p:cNvSpPr/>
          <p:nvPr/>
        </p:nvSpPr>
        <p:spPr bwMode="gray">
          <a:xfrm>
            <a:off x="9569873" y="4377869"/>
            <a:ext cx="1055097" cy="307777"/>
          </a:xfrm>
          <a:prstGeom prst="rect">
            <a:avLst/>
          </a:prstGeom>
        </p:spPr>
        <p:txBody>
          <a:bodyPr wrap="none">
            <a:spAutoFit/>
          </a:bodyPr>
          <a:lstStyle/>
          <a:p>
            <a:pPr algn="ctr" fontAlgn="ctr"/>
            <a:r>
              <a:rPr lang="en-US" sz="1400" b="1" dirty="0" smtClean="0">
                <a:latin typeface="Huawei Sans" panose="020C0503030203020204" pitchFamily="34" charset="0"/>
              </a:rPr>
              <a:t>Local 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183403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9">
            <a:extLst>
              <a:ext uri="{FF2B5EF4-FFF2-40B4-BE49-F238E27FC236}">
                <a16:creationId xmlns:a16="http://schemas.microsoft.com/office/drawing/2014/main" xmlns="" id="{18861087-F046-409E-B583-E8E2CD4C70B3}"/>
              </a:ext>
            </a:extLst>
          </p:cNvPr>
          <p:cNvSpPr/>
          <p:nvPr/>
        </p:nvSpPr>
        <p:spPr bwMode="gray">
          <a:xfrm>
            <a:off x="4739484" y="3422617"/>
            <a:ext cx="2803732" cy="145114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chemeClr val="bg1">
              <a:lumMod val="95000"/>
              <a:alpha val="34000"/>
            </a:schemeClr>
          </a:solidFill>
          <a:ln w="12700" cap="flat" cmpd="sng" algn="ctr">
            <a:solidFill>
              <a:srgbClr val="30B5C5"/>
            </a:solidFill>
            <a:prstDash val="solid"/>
            <a:miter lim="800000"/>
          </a:ln>
          <a:effectLst/>
        </p:spPr>
        <p:txBody>
          <a:bodyPr wrap="square" rtlCol="0" anchor="ctr">
            <a:noAutofit/>
          </a:bodyPr>
          <a:lstStyle/>
          <a:p>
            <a:pPr algn="ctr" defTabSz="1219170" fontAlgn="ctr">
              <a:defRPr/>
            </a:pPr>
            <a:endParaRPr lang="en-US"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CBF1027C-91F2-4173-BA32-017EC3F466EA}"/>
              </a:ext>
            </a:extLst>
          </p:cNvPr>
          <p:cNvSpPr>
            <a:spLocks noGrp="1"/>
          </p:cNvSpPr>
          <p:nvPr>
            <p:ph type="title"/>
          </p:nvPr>
        </p:nvSpPr>
        <p:spPr bwMode="gray"/>
        <p:txBody>
          <a:bodyPr/>
          <a:lstStyle/>
          <a:p>
            <a:r>
              <a:rPr lang="en-US" smtClean="0"/>
              <a:t>Application of VXLAN in DCs</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sz="1600" dirty="0" smtClean="0">
                <a:latin typeface="Huawei Sans" panose="020C0503030203020204" pitchFamily="34" charset="0"/>
              </a:rPr>
              <a:t>VXLAN can be applied to a DCN that uses a spine-leaf two-layer physical architecture.</a:t>
            </a:r>
            <a:endParaRPr lang="en-US" altLang="zh-CN" sz="1600" dirty="0" smtClean="0">
              <a:latin typeface="Huawei Sans" panose="020C0503030203020204" pitchFamily="34" charset="0"/>
              <a:sym typeface="Huawei Sans" panose="020C0503030203020204" pitchFamily="34" charset="0"/>
            </a:endParaRPr>
          </a:p>
          <a:p>
            <a:pPr algn="l"/>
            <a:r>
              <a:rPr lang="en-US" sz="1600" dirty="0" smtClean="0">
                <a:latin typeface="Huawei Sans" panose="020C0503030203020204" pitchFamily="34" charset="0"/>
              </a:rPr>
              <a:t>Spine nodes forward traffic based on routes and are unaware of the VXLAN tunnel during traffic forwarding. Leaf nodes provide network access for device resources such as servers, and perform VXLAN encapsulation and </a:t>
            </a:r>
            <a:r>
              <a:rPr lang="en-US" sz="1600" dirty="0" err="1" smtClean="0">
                <a:latin typeface="Huawei Sans" panose="020C0503030203020204" pitchFamily="34" charset="0"/>
              </a:rPr>
              <a:t>decapsulation</a:t>
            </a:r>
            <a:r>
              <a:rPr lang="en-US" sz="1600" dirty="0" smtClean="0">
                <a:latin typeface="Huawei Sans" panose="020C0503030203020204" pitchFamily="34" charset="0"/>
              </a:rPr>
              <a:t>.</a:t>
            </a:r>
            <a:endParaRPr lang="en-US" altLang="zh-CN" sz="1600" dirty="0" smtClean="0">
              <a:latin typeface="Huawei Sans" panose="020C0503030203020204" pitchFamily="34" charset="0"/>
              <a:sym typeface="Huawei Sans" panose="020C0503030203020204" pitchFamily="34" charset="0"/>
            </a:endParaRPr>
          </a:p>
          <a:p>
            <a:pPr algn="l"/>
            <a:r>
              <a:rPr lang="en-US" sz="1600" dirty="0" smtClean="0">
                <a:latin typeface="Huawei Sans" panose="020C0503030203020204" pitchFamily="34" charset="0"/>
              </a:rPr>
              <a:t>All services in the DC are carried by the VXLAN network.</a:t>
            </a:r>
            <a:endParaRPr lang="en-US" altLang="zh-CN" sz="1600" dirty="0">
              <a:latin typeface="Huawei Sans" panose="020C0503030203020204" pitchFamily="34" charset="0"/>
              <a:sym typeface="Huawei Sans" panose="020C0503030203020204" pitchFamily="34" charset="0"/>
            </a:endParaRPr>
          </a:p>
        </p:txBody>
      </p:sp>
      <p:sp>
        <p:nvSpPr>
          <p:cNvPr id="43" name="圆角矩形 42"/>
          <p:cNvSpPr/>
          <p:nvPr/>
        </p:nvSpPr>
        <p:spPr bwMode="gray">
          <a:xfrm>
            <a:off x="867880" y="3046402"/>
            <a:ext cx="3394518" cy="2961472"/>
          </a:xfrm>
          <a:prstGeom prst="roundRect">
            <a:avLst>
              <a:gd name="adj" fmla="val 506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3" name="图片 72">
            <a:extLst>
              <a:ext uri="{FF2B5EF4-FFF2-40B4-BE49-F238E27FC236}">
                <a16:creationId xmlns:a16="http://schemas.microsoft.com/office/drawing/2014/main" xmlns="" id="{20097E53-7821-4588-B4E7-88E5B6D6D3D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3130" y="4567276"/>
            <a:ext cx="490909" cy="402545"/>
          </a:xfrm>
          <a:prstGeom prst="rect">
            <a:avLst/>
          </a:prstGeom>
        </p:spPr>
      </p:pic>
      <p:pic>
        <p:nvPicPr>
          <p:cNvPr id="75" name="图片 74">
            <a:extLst>
              <a:ext uri="{FF2B5EF4-FFF2-40B4-BE49-F238E27FC236}">
                <a16:creationId xmlns:a16="http://schemas.microsoft.com/office/drawing/2014/main" xmlns="" id="{35EEC47C-A1B2-4519-8C5B-4F2E9F9DF60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46238" y="4567276"/>
            <a:ext cx="490909" cy="402545"/>
          </a:xfrm>
          <a:prstGeom prst="rect">
            <a:avLst/>
          </a:prstGeom>
        </p:spPr>
      </p:pic>
      <p:pic>
        <p:nvPicPr>
          <p:cNvPr id="79" name="图片 78">
            <a:extLst>
              <a:ext uri="{FF2B5EF4-FFF2-40B4-BE49-F238E27FC236}">
                <a16:creationId xmlns:a16="http://schemas.microsoft.com/office/drawing/2014/main" xmlns="" id="{3E092E99-B371-4093-A510-35454959723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19684" y="4567276"/>
            <a:ext cx="490909" cy="402545"/>
          </a:xfrm>
          <a:prstGeom prst="rect">
            <a:avLst/>
          </a:prstGeom>
        </p:spPr>
      </p:pic>
      <p:pic>
        <p:nvPicPr>
          <p:cNvPr id="80" name="图片 79">
            <a:extLst>
              <a:ext uri="{FF2B5EF4-FFF2-40B4-BE49-F238E27FC236}">
                <a16:creationId xmlns:a16="http://schemas.microsoft.com/office/drawing/2014/main" xmlns="" id="{067D5EEE-F3E3-4D13-B9B1-60B061AC489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40234" y="3332243"/>
            <a:ext cx="490909" cy="402545"/>
          </a:xfrm>
          <a:prstGeom prst="rect">
            <a:avLst/>
          </a:prstGeom>
        </p:spPr>
      </p:pic>
      <p:pic>
        <p:nvPicPr>
          <p:cNvPr id="81" name="图片 80">
            <a:extLst>
              <a:ext uri="{FF2B5EF4-FFF2-40B4-BE49-F238E27FC236}">
                <a16:creationId xmlns:a16="http://schemas.microsoft.com/office/drawing/2014/main" xmlns="" id="{1ED0ACAE-B02A-4E26-9B3E-A01CCDD57F9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99134" y="3332243"/>
            <a:ext cx="490909" cy="402545"/>
          </a:xfrm>
          <a:prstGeom prst="rect">
            <a:avLst/>
          </a:prstGeom>
        </p:spPr>
      </p:pic>
      <p:cxnSp>
        <p:nvCxnSpPr>
          <p:cNvPr id="83" name="直接连接符 82">
            <a:extLst>
              <a:ext uri="{FF2B5EF4-FFF2-40B4-BE49-F238E27FC236}">
                <a16:creationId xmlns:a16="http://schemas.microsoft.com/office/drawing/2014/main" xmlns="" id="{20484375-9594-48B2-AFD0-20329B4766A3}"/>
              </a:ext>
            </a:extLst>
          </p:cNvPr>
          <p:cNvCxnSpPr>
            <a:stCxn id="73" idx="0"/>
            <a:endCxn id="80" idx="2"/>
          </p:cNvCxnSpPr>
          <p:nvPr/>
        </p:nvCxnSpPr>
        <p:spPr bwMode="gray">
          <a:xfrm flipV="1">
            <a:off x="1338585" y="3734788"/>
            <a:ext cx="5471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C00E7F68-074E-4137-BCB5-3D0F766822BF}"/>
              </a:ext>
            </a:extLst>
          </p:cNvPr>
          <p:cNvCxnSpPr>
            <a:cxnSpLocks/>
            <a:stCxn id="73" idx="0"/>
            <a:endCxn id="81" idx="2"/>
          </p:cNvCxnSpPr>
          <p:nvPr/>
        </p:nvCxnSpPr>
        <p:spPr bwMode="gray">
          <a:xfrm flipV="1">
            <a:off x="1338585" y="3734788"/>
            <a:ext cx="19060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A0159A0E-7308-4D86-8323-82277C680CCE}"/>
              </a:ext>
            </a:extLst>
          </p:cNvPr>
          <p:cNvCxnSpPr>
            <a:cxnSpLocks/>
            <a:stCxn id="79" idx="0"/>
            <a:endCxn id="80" idx="2"/>
          </p:cNvCxnSpPr>
          <p:nvPr/>
        </p:nvCxnSpPr>
        <p:spPr bwMode="gray">
          <a:xfrm flipH="1" flipV="1">
            <a:off x="1885689" y="3734788"/>
            <a:ext cx="679450"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22AF29FB-F497-4BDA-8BC2-4062D9C775B3}"/>
              </a:ext>
            </a:extLst>
          </p:cNvPr>
          <p:cNvCxnSpPr>
            <a:cxnSpLocks/>
            <a:stCxn id="75" idx="0"/>
            <a:endCxn id="81" idx="2"/>
          </p:cNvCxnSpPr>
          <p:nvPr/>
        </p:nvCxnSpPr>
        <p:spPr bwMode="gray">
          <a:xfrm flipH="1" flipV="1">
            <a:off x="3244589" y="3734788"/>
            <a:ext cx="5471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15AD3E10-DF5E-4D1C-BC9C-E4DF388FAEED}"/>
              </a:ext>
            </a:extLst>
          </p:cNvPr>
          <p:cNvCxnSpPr>
            <a:cxnSpLocks/>
            <a:stCxn id="80" idx="2"/>
            <a:endCxn id="75" idx="0"/>
          </p:cNvCxnSpPr>
          <p:nvPr/>
        </p:nvCxnSpPr>
        <p:spPr bwMode="gray">
          <a:xfrm>
            <a:off x="1885689" y="3734788"/>
            <a:ext cx="19060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F802EC47-C276-41CD-9EBF-ED8A9C2D5969}"/>
              </a:ext>
            </a:extLst>
          </p:cNvPr>
          <p:cNvCxnSpPr>
            <a:cxnSpLocks/>
            <a:stCxn id="79" idx="0"/>
            <a:endCxn id="81" idx="2"/>
          </p:cNvCxnSpPr>
          <p:nvPr/>
        </p:nvCxnSpPr>
        <p:spPr bwMode="gray">
          <a:xfrm flipV="1">
            <a:off x="2565139" y="3734788"/>
            <a:ext cx="679450"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89" name="图片 72" descr="交换机.png"/>
          <p:cNvPicPr>
            <a:picLocks noChangeAspect="1"/>
          </p:cNvPicPr>
          <p:nvPr/>
        </p:nvPicPr>
        <p:blipFill>
          <a:blip r:embed="rId5" cstate="print"/>
          <a:stretch>
            <a:fillRect/>
          </a:stretch>
        </p:blipFill>
        <p:spPr bwMode="gray">
          <a:xfrm>
            <a:off x="1116182" y="5120569"/>
            <a:ext cx="444805" cy="365137"/>
          </a:xfrm>
          <a:prstGeom prst="rect">
            <a:avLst/>
          </a:prstGeom>
        </p:spPr>
      </p:pic>
      <p:pic>
        <p:nvPicPr>
          <p:cNvPr id="90" name="图片 72" descr="交换机.png"/>
          <p:cNvPicPr>
            <a:picLocks noChangeAspect="1"/>
          </p:cNvPicPr>
          <p:nvPr/>
        </p:nvPicPr>
        <p:blipFill>
          <a:blip r:embed="rId5" cstate="print"/>
          <a:stretch>
            <a:fillRect/>
          </a:stretch>
        </p:blipFill>
        <p:spPr bwMode="gray">
          <a:xfrm>
            <a:off x="2342737" y="5120569"/>
            <a:ext cx="444805" cy="365137"/>
          </a:xfrm>
          <a:prstGeom prst="rect">
            <a:avLst/>
          </a:prstGeom>
        </p:spPr>
      </p:pic>
      <p:pic>
        <p:nvPicPr>
          <p:cNvPr id="91" name="图片 72" descr="交换机.png"/>
          <p:cNvPicPr>
            <a:picLocks noChangeAspect="1"/>
          </p:cNvPicPr>
          <p:nvPr/>
        </p:nvPicPr>
        <p:blipFill>
          <a:blip r:embed="rId5" cstate="print"/>
          <a:stretch>
            <a:fillRect/>
          </a:stretch>
        </p:blipFill>
        <p:spPr bwMode="gray">
          <a:xfrm>
            <a:off x="3569290" y="5120569"/>
            <a:ext cx="444805" cy="365137"/>
          </a:xfrm>
          <a:prstGeom prst="rect">
            <a:avLst/>
          </a:prstGeom>
        </p:spPr>
      </p:pic>
      <p:sp>
        <p:nvSpPr>
          <p:cNvPr id="42" name="文本框 41"/>
          <p:cNvSpPr txBox="1"/>
          <p:nvPr/>
        </p:nvSpPr>
        <p:spPr bwMode="gray">
          <a:xfrm>
            <a:off x="1283268" y="3903388"/>
            <a:ext cx="2563740" cy="409543"/>
          </a:xfrm>
          <a:prstGeom prst="roundRect">
            <a:avLst>
              <a:gd name="adj" fmla="val 24372"/>
            </a:avLst>
          </a:prstGeom>
          <a:solidFill>
            <a:srgbClr val="EC7061"/>
          </a:solidFill>
          <a:ln w="12700" cap="flat" cmpd="sng" algn="ctr">
            <a:noFill/>
            <a:prstDash val="solid"/>
            <a:miter lim="800000"/>
          </a:ln>
          <a:effectLst/>
        </p:spPr>
        <p:txBody>
          <a:bodyPr wrap="square" lIns="0" tIns="0" rIns="0" bIns="0" rtlCol="0" anchor="ctr" anchorCtr="0">
            <a:noAutofit/>
          </a:bodyPr>
          <a:lstStyle/>
          <a:p>
            <a:pPr algn="ctr" fontAlgn="ctr"/>
            <a:r>
              <a:rPr lang="en-US" sz="800" dirty="0" smtClean="0">
                <a:solidFill>
                  <a:schemeClr val="bg1"/>
                </a:solidFill>
                <a:latin typeface="Huawei Sans" panose="020C0503030203020204" pitchFamily="34" charset="0"/>
              </a:rPr>
              <a:t>Layer 3 interconnection links without Layer 2 loops</a:t>
            </a:r>
            <a:endParaRPr lang="en-US" altLang="zh-CN"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800" dirty="0" smtClean="0">
                <a:solidFill>
                  <a:schemeClr val="bg1"/>
                </a:solidFill>
                <a:latin typeface="Huawei Sans" panose="020C0503030203020204" pitchFamily="34" charset="0"/>
              </a:rPr>
              <a:t>Dynamic routing protocols for network reachability</a:t>
            </a:r>
            <a:endParaRPr lang="en-US" altLang="zh-CN"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1784316" y="5609568"/>
            <a:ext cx="1561646"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Physical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107"/>
          <p:cNvSpPr/>
          <p:nvPr/>
        </p:nvSpPr>
        <p:spPr bwMode="gray">
          <a:xfrm>
            <a:off x="4446095" y="3046402"/>
            <a:ext cx="3394518" cy="2961472"/>
          </a:xfrm>
          <a:prstGeom prst="roundRect">
            <a:avLst>
              <a:gd name="adj" fmla="val 506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27">
            <a:extLst>
              <a:ext uri="{FF2B5EF4-FFF2-40B4-BE49-F238E27FC236}">
                <a16:creationId xmlns:a16="http://schemas.microsoft.com/office/drawing/2014/main" xmlns="" id="{20097E53-7821-4588-B4E7-88E5B6D6D3D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74206" y="4567276"/>
            <a:ext cx="490909" cy="402545"/>
          </a:xfrm>
          <a:prstGeom prst="rect">
            <a:avLst/>
          </a:prstGeom>
        </p:spPr>
      </p:pic>
      <p:pic>
        <p:nvPicPr>
          <p:cNvPr id="29" name="图片 28">
            <a:extLst>
              <a:ext uri="{FF2B5EF4-FFF2-40B4-BE49-F238E27FC236}">
                <a16:creationId xmlns:a16="http://schemas.microsoft.com/office/drawing/2014/main" xmlns="" id="{35EEC47C-A1B2-4519-8C5B-4F2E9F9DF60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27314" y="4567276"/>
            <a:ext cx="490909" cy="402545"/>
          </a:xfrm>
          <a:prstGeom prst="rect">
            <a:avLst/>
          </a:prstGeom>
        </p:spPr>
      </p:pic>
      <p:pic>
        <p:nvPicPr>
          <p:cNvPr id="30" name="图片 29">
            <a:extLst>
              <a:ext uri="{FF2B5EF4-FFF2-40B4-BE49-F238E27FC236}">
                <a16:creationId xmlns:a16="http://schemas.microsoft.com/office/drawing/2014/main" xmlns="" id="{3E092E99-B371-4093-A510-35454959723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00760" y="4567276"/>
            <a:ext cx="490909" cy="402545"/>
          </a:xfrm>
          <a:prstGeom prst="rect">
            <a:avLst/>
          </a:prstGeom>
        </p:spPr>
      </p:pic>
      <p:pic>
        <p:nvPicPr>
          <p:cNvPr id="27" name="图片 26">
            <a:extLst>
              <a:ext uri="{FF2B5EF4-FFF2-40B4-BE49-F238E27FC236}">
                <a16:creationId xmlns:a16="http://schemas.microsoft.com/office/drawing/2014/main" xmlns="" id="{067D5EEE-F3E3-4D13-B9B1-60B061AC4890}"/>
              </a:ext>
            </a:extLst>
          </p:cNvPr>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221310" y="3332243"/>
            <a:ext cx="490909" cy="402545"/>
          </a:xfrm>
          <a:prstGeom prst="rect">
            <a:avLst/>
          </a:prstGeom>
        </p:spPr>
      </p:pic>
      <p:pic>
        <p:nvPicPr>
          <p:cNvPr id="31" name="图片 30">
            <a:extLst>
              <a:ext uri="{FF2B5EF4-FFF2-40B4-BE49-F238E27FC236}">
                <a16:creationId xmlns:a16="http://schemas.microsoft.com/office/drawing/2014/main" xmlns="" id="{1ED0ACAE-B02A-4E26-9B3E-A01CCDD57F94}"/>
              </a:ext>
            </a:extLst>
          </p:cNvPr>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580210" y="3332243"/>
            <a:ext cx="490909" cy="402545"/>
          </a:xfrm>
          <a:prstGeom prst="rect">
            <a:avLst/>
          </a:prstGeom>
        </p:spPr>
      </p:pic>
      <p:cxnSp>
        <p:nvCxnSpPr>
          <p:cNvPr id="34" name="直接连接符 33">
            <a:extLst>
              <a:ext uri="{FF2B5EF4-FFF2-40B4-BE49-F238E27FC236}">
                <a16:creationId xmlns:a16="http://schemas.microsoft.com/office/drawing/2014/main" xmlns="" id="{20484375-9594-48B2-AFD0-20329B4766A3}"/>
              </a:ext>
            </a:extLst>
          </p:cNvPr>
          <p:cNvCxnSpPr>
            <a:stCxn id="28" idx="0"/>
            <a:endCxn id="27" idx="2"/>
          </p:cNvCxnSpPr>
          <p:nvPr/>
        </p:nvCxnSpPr>
        <p:spPr bwMode="gray">
          <a:xfrm flipV="1">
            <a:off x="4919661" y="3734788"/>
            <a:ext cx="5471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C00E7F68-074E-4137-BCB5-3D0F766822BF}"/>
              </a:ext>
            </a:extLst>
          </p:cNvPr>
          <p:cNvCxnSpPr>
            <a:cxnSpLocks/>
            <a:stCxn id="28" idx="0"/>
            <a:endCxn id="31" idx="2"/>
          </p:cNvCxnSpPr>
          <p:nvPr/>
        </p:nvCxnSpPr>
        <p:spPr bwMode="gray">
          <a:xfrm flipV="1">
            <a:off x="4919661" y="3734788"/>
            <a:ext cx="19060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A0159A0E-7308-4D86-8323-82277C680CCE}"/>
              </a:ext>
            </a:extLst>
          </p:cNvPr>
          <p:cNvCxnSpPr>
            <a:cxnSpLocks/>
            <a:stCxn id="30" idx="0"/>
            <a:endCxn id="27" idx="2"/>
          </p:cNvCxnSpPr>
          <p:nvPr/>
        </p:nvCxnSpPr>
        <p:spPr bwMode="gray">
          <a:xfrm flipH="1" flipV="1">
            <a:off x="5466765" y="3734788"/>
            <a:ext cx="679450"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22AF29FB-F497-4BDA-8BC2-4062D9C775B3}"/>
              </a:ext>
            </a:extLst>
          </p:cNvPr>
          <p:cNvCxnSpPr>
            <a:cxnSpLocks/>
            <a:stCxn id="29" idx="0"/>
            <a:endCxn id="31" idx="2"/>
          </p:cNvCxnSpPr>
          <p:nvPr/>
        </p:nvCxnSpPr>
        <p:spPr bwMode="gray">
          <a:xfrm flipH="1" flipV="1">
            <a:off x="6825665" y="3734788"/>
            <a:ext cx="5471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15AD3E10-DF5E-4D1C-BC9C-E4DF388FAEED}"/>
              </a:ext>
            </a:extLst>
          </p:cNvPr>
          <p:cNvCxnSpPr>
            <a:cxnSpLocks/>
            <a:stCxn id="27" idx="2"/>
            <a:endCxn id="29" idx="0"/>
          </p:cNvCxnSpPr>
          <p:nvPr/>
        </p:nvCxnSpPr>
        <p:spPr bwMode="gray">
          <a:xfrm>
            <a:off x="5466765" y="3734788"/>
            <a:ext cx="19060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F802EC47-C276-41CD-9EBF-ED8A9C2D5969}"/>
              </a:ext>
            </a:extLst>
          </p:cNvPr>
          <p:cNvCxnSpPr>
            <a:cxnSpLocks/>
            <a:stCxn id="30" idx="0"/>
            <a:endCxn id="31" idx="2"/>
          </p:cNvCxnSpPr>
          <p:nvPr/>
        </p:nvCxnSpPr>
        <p:spPr bwMode="gray">
          <a:xfrm flipV="1">
            <a:off x="6146215" y="3734788"/>
            <a:ext cx="679450"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0" name="图片 72" descr="交换机.png"/>
          <p:cNvPicPr>
            <a:picLocks noChangeAspect="1"/>
          </p:cNvPicPr>
          <p:nvPr/>
        </p:nvPicPr>
        <p:blipFill>
          <a:blip r:embed="rId5" cstate="print"/>
          <a:stretch>
            <a:fillRect/>
          </a:stretch>
        </p:blipFill>
        <p:spPr bwMode="gray">
          <a:xfrm>
            <a:off x="4697258" y="5120569"/>
            <a:ext cx="444805" cy="365137"/>
          </a:xfrm>
          <a:prstGeom prst="rect">
            <a:avLst/>
          </a:prstGeom>
        </p:spPr>
      </p:pic>
      <p:pic>
        <p:nvPicPr>
          <p:cNvPr id="51" name="图片 72" descr="交换机.png"/>
          <p:cNvPicPr>
            <a:picLocks noChangeAspect="1"/>
          </p:cNvPicPr>
          <p:nvPr/>
        </p:nvPicPr>
        <p:blipFill>
          <a:blip r:embed="rId5" cstate="print"/>
          <a:stretch>
            <a:fillRect/>
          </a:stretch>
        </p:blipFill>
        <p:spPr bwMode="gray">
          <a:xfrm>
            <a:off x="5923813" y="5120569"/>
            <a:ext cx="444805" cy="365137"/>
          </a:xfrm>
          <a:prstGeom prst="rect">
            <a:avLst/>
          </a:prstGeom>
        </p:spPr>
      </p:pic>
      <p:pic>
        <p:nvPicPr>
          <p:cNvPr id="52" name="图片 72" descr="交换机.png"/>
          <p:cNvPicPr>
            <a:picLocks noChangeAspect="1"/>
          </p:cNvPicPr>
          <p:nvPr/>
        </p:nvPicPr>
        <p:blipFill>
          <a:blip r:embed="rId5" cstate="print"/>
          <a:stretch>
            <a:fillRect/>
          </a:stretch>
        </p:blipFill>
        <p:spPr bwMode="gray">
          <a:xfrm>
            <a:off x="7150366" y="5120569"/>
            <a:ext cx="444805" cy="365137"/>
          </a:xfrm>
          <a:prstGeom prst="rect">
            <a:avLst/>
          </a:prstGeom>
        </p:spPr>
      </p:pic>
      <p:sp>
        <p:nvSpPr>
          <p:cNvPr id="44" name="文本框 43"/>
          <p:cNvSpPr txBox="1"/>
          <p:nvPr/>
        </p:nvSpPr>
        <p:spPr bwMode="gray">
          <a:xfrm>
            <a:off x="4633165" y="5609568"/>
            <a:ext cx="302037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Spine-leaf architecture and VXLAN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5625079" y="3941639"/>
            <a:ext cx="1042273" cy="400110"/>
          </a:xfrm>
          <a:prstGeom prst="rect">
            <a:avLst/>
          </a:prstGeom>
          <a:noFill/>
        </p:spPr>
        <p:txBody>
          <a:bodyPr wrap="none" rtlCol="0">
            <a:spAutoFit/>
          </a:bodyPr>
          <a:lstStyle/>
          <a:p>
            <a:pPr algn="ctr" fontAlgn="ctr"/>
            <a:r>
              <a:rPr lang="en-US" sz="2000" b="1" dirty="0" smtClean="0">
                <a:solidFill>
                  <a:srgbClr val="30B5C5"/>
                </a:solidFill>
                <a:latin typeface="Huawei Sans" panose="020C0503030203020204" pitchFamily="34" charset="0"/>
              </a:rPr>
              <a:t>VXLAN</a:t>
            </a:r>
            <a:endParaRPr lang="en-US" altLang="zh-CN" sz="20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8024310" y="3046402"/>
            <a:ext cx="3394518" cy="2961472"/>
          </a:xfrm>
          <a:prstGeom prst="roundRect">
            <a:avLst>
              <a:gd name="adj" fmla="val 506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91">
            <a:extLst>
              <a:ext uri="{FF2B5EF4-FFF2-40B4-BE49-F238E27FC236}">
                <a16:creationId xmlns:a16="http://schemas.microsoft.com/office/drawing/2014/main" xmlns="" id="{20097E53-7821-4588-B4E7-88E5B6D6D3D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37782" y="4567276"/>
            <a:ext cx="490909" cy="402545"/>
          </a:xfrm>
          <a:prstGeom prst="rect">
            <a:avLst/>
          </a:prstGeom>
        </p:spPr>
      </p:pic>
      <p:pic>
        <p:nvPicPr>
          <p:cNvPr id="93" name="图片 92">
            <a:extLst>
              <a:ext uri="{FF2B5EF4-FFF2-40B4-BE49-F238E27FC236}">
                <a16:creationId xmlns:a16="http://schemas.microsoft.com/office/drawing/2014/main" xmlns="" id="{35EEC47C-A1B2-4519-8C5B-4F2E9F9DF60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690890" y="4567276"/>
            <a:ext cx="490909" cy="402545"/>
          </a:xfrm>
          <a:prstGeom prst="rect">
            <a:avLst/>
          </a:prstGeom>
        </p:spPr>
      </p:pic>
      <p:pic>
        <p:nvPicPr>
          <p:cNvPr id="94" name="图片 93">
            <a:extLst>
              <a:ext uri="{FF2B5EF4-FFF2-40B4-BE49-F238E27FC236}">
                <a16:creationId xmlns:a16="http://schemas.microsoft.com/office/drawing/2014/main" xmlns="" id="{3E092E99-B371-4093-A510-35454959723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64336" y="4567276"/>
            <a:ext cx="490909" cy="402545"/>
          </a:xfrm>
          <a:prstGeom prst="rect">
            <a:avLst/>
          </a:prstGeom>
        </p:spPr>
      </p:pic>
      <p:pic>
        <p:nvPicPr>
          <p:cNvPr id="95" name="图片 94">
            <a:extLst>
              <a:ext uri="{FF2B5EF4-FFF2-40B4-BE49-F238E27FC236}">
                <a16:creationId xmlns:a16="http://schemas.microsoft.com/office/drawing/2014/main" xmlns="" id="{067D5EEE-F3E3-4D13-B9B1-60B061AC489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84886" y="3332243"/>
            <a:ext cx="490909" cy="402545"/>
          </a:xfrm>
          <a:prstGeom prst="rect">
            <a:avLst/>
          </a:prstGeom>
        </p:spPr>
      </p:pic>
      <p:pic>
        <p:nvPicPr>
          <p:cNvPr id="96" name="图片 95">
            <a:extLst>
              <a:ext uri="{FF2B5EF4-FFF2-40B4-BE49-F238E27FC236}">
                <a16:creationId xmlns:a16="http://schemas.microsoft.com/office/drawing/2014/main" xmlns="" id="{1ED0ACAE-B02A-4E26-9B3E-A01CCDD57F9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143786" y="3332243"/>
            <a:ext cx="490909" cy="402545"/>
          </a:xfrm>
          <a:prstGeom prst="rect">
            <a:avLst/>
          </a:prstGeom>
        </p:spPr>
      </p:pic>
      <p:pic>
        <p:nvPicPr>
          <p:cNvPr id="103" name="图片 72" descr="交换机.png"/>
          <p:cNvPicPr>
            <a:picLocks noChangeAspect="1"/>
          </p:cNvPicPr>
          <p:nvPr/>
        </p:nvPicPr>
        <p:blipFill>
          <a:blip r:embed="rId5" cstate="print"/>
          <a:stretch>
            <a:fillRect/>
          </a:stretch>
        </p:blipFill>
        <p:spPr bwMode="gray">
          <a:xfrm>
            <a:off x="8260834" y="5120569"/>
            <a:ext cx="444805" cy="365137"/>
          </a:xfrm>
          <a:prstGeom prst="rect">
            <a:avLst/>
          </a:prstGeom>
        </p:spPr>
      </p:pic>
      <p:pic>
        <p:nvPicPr>
          <p:cNvPr id="104" name="图片 72" descr="交换机.png"/>
          <p:cNvPicPr>
            <a:picLocks noChangeAspect="1"/>
          </p:cNvPicPr>
          <p:nvPr/>
        </p:nvPicPr>
        <p:blipFill>
          <a:blip r:embed="rId5" cstate="print"/>
          <a:stretch>
            <a:fillRect/>
          </a:stretch>
        </p:blipFill>
        <p:spPr bwMode="gray">
          <a:xfrm>
            <a:off x="9487389" y="5120569"/>
            <a:ext cx="444805" cy="365137"/>
          </a:xfrm>
          <a:prstGeom prst="rect">
            <a:avLst/>
          </a:prstGeom>
        </p:spPr>
      </p:pic>
      <p:pic>
        <p:nvPicPr>
          <p:cNvPr id="105" name="图片 72" descr="交换机.png"/>
          <p:cNvPicPr>
            <a:picLocks noChangeAspect="1"/>
          </p:cNvPicPr>
          <p:nvPr/>
        </p:nvPicPr>
        <p:blipFill>
          <a:blip r:embed="rId5" cstate="print"/>
          <a:stretch>
            <a:fillRect/>
          </a:stretch>
        </p:blipFill>
        <p:spPr bwMode="gray">
          <a:xfrm>
            <a:off x="10713942" y="5120569"/>
            <a:ext cx="444805" cy="365137"/>
          </a:xfrm>
          <a:prstGeom prst="rect">
            <a:avLst/>
          </a:prstGeom>
        </p:spPr>
      </p:pic>
      <p:sp>
        <p:nvSpPr>
          <p:cNvPr id="113" name="圆柱形 112"/>
          <p:cNvSpPr/>
          <p:nvPr/>
        </p:nvSpPr>
        <p:spPr bwMode="gray">
          <a:xfrm rot="16200000">
            <a:off x="9002781" y="4450808"/>
            <a:ext cx="130835" cy="566620"/>
          </a:xfrm>
          <a:prstGeom prst="can">
            <a:avLst>
              <a:gd name="adj" fmla="val 43371"/>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圆柱形 114"/>
          <p:cNvSpPr/>
          <p:nvPr/>
        </p:nvSpPr>
        <p:spPr bwMode="gray">
          <a:xfrm rot="16200000">
            <a:off x="10257650" y="4450808"/>
            <a:ext cx="130835" cy="566620"/>
          </a:xfrm>
          <a:prstGeom prst="can">
            <a:avLst>
              <a:gd name="adj" fmla="val 43371"/>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bwMode="gray">
          <a:xfrm>
            <a:off x="8747479" y="4026788"/>
            <a:ext cx="1925320" cy="489443"/>
          </a:xfrm>
          <a:custGeom>
            <a:avLst/>
            <a:gdLst>
              <a:gd name="connsiteX0" fmla="*/ 0 w 1837266"/>
              <a:gd name="connsiteY0" fmla="*/ 0 h 16933"/>
              <a:gd name="connsiteX1" fmla="*/ 1837266 w 1837266"/>
              <a:gd name="connsiteY1" fmla="*/ 16933 h 16933"/>
              <a:gd name="connsiteX0" fmla="*/ 0 w 2133600"/>
              <a:gd name="connsiteY0" fmla="*/ 42334 h 42334"/>
              <a:gd name="connsiteX1" fmla="*/ 2133600 w 2133600"/>
              <a:gd name="connsiteY1" fmla="*/ 0 h 42334"/>
              <a:gd name="connsiteX0" fmla="*/ 0 w 2133600"/>
              <a:gd name="connsiteY0" fmla="*/ 360497 h 360497"/>
              <a:gd name="connsiteX1" fmla="*/ 2133600 w 2133600"/>
              <a:gd name="connsiteY1" fmla="*/ 318163 h 360497"/>
              <a:gd name="connsiteX0" fmla="*/ 0 w 2336800"/>
              <a:gd name="connsiteY0" fmla="*/ 349350 h 349533"/>
              <a:gd name="connsiteX1" fmla="*/ 2336800 w 2336800"/>
              <a:gd name="connsiteY1" fmla="*/ 349350 h 349533"/>
              <a:gd name="connsiteX0" fmla="*/ 0 w 2336800"/>
              <a:gd name="connsiteY0" fmla="*/ 520376 h 520376"/>
              <a:gd name="connsiteX1" fmla="*/ 2336800 w 2336800"/>
              <a:gd name="connsiteY1" fmla="*/ 520376 h 520376"/>
              <a:gd name="connsiteX0" fmla="*/ 0 w 2148205"/>
              <a:gd name="connsiteY0" fmla="*/ 544863 h 544863"/>
              <a:gd name="connsiteX1" fmla="*/ 2148205 w 2148205"/>
              <a:gd name="connsiteY1" fmla="*/ 491523 h 544863"/>
              <a:gd name="connsiteX0" fmla="*/ 0 w 2142490"/>
              <a:gd name="connsiteY0" fmla="*/ 536827 h 536827"/>
              <a:gd name="connsiteX1" fmla="*/ 2142490 w 2142490"/>
              <a:gd name="connsiteY1" fmla="*/ 500632 h 536827"/>
              <a:gd name="connsiteX0" fmla="*/ 0 w 1990090"/>
              <a:gd name="connsiteY0" fmla="*/ 520377 h 520377"/>
              <a:gd name="connsiteX1" fmla="*/ 1990090 w 1990090"/>
              <a:gd name="connsiteY1" fmla="*/ 520377 h 520377"/>
              <a:gd name="connsiteX0" fmla="*/ 0 w 1953895"/>
              <a:gd name="connsiteY0" fmla="*/ 516162 h 525687"/>
              <a:gd name="connsiteX1" fmla="*/ 1953895 w 1953895"/>
              <a:gd name="connsiteY1" fmla="*/ 525687 h 525687"/>
              <a:gd name="connsiteX0" fmla="*/ 0 w 1925320"/>
              <a:gd name="connsiteY0" fmla="*/ 518684 h 522494"/>
              <a:gd name="connsiteX1" fmla="*/ 1925320 w 1925320"/>
              <a:gd name="connsiteY1" fmla="*/ 522494 h 522494"/>
              <a:gd name="connsiteX0" fmla="*/ 0 w 1925320"/>
              <a:gd name="connsiteY0" fmla="*/ 494208 h 498018"/>
              <a:gd name="connsiteX1" fmla="*/ 1925320 w 1925320"/>
              <a:gd name="connsiteY1" fmla="*/ 498018 h 498018"/>
              <a:gd name="connsiteX0" fmla="*/ 0 w 1925320"/>
              <a:gd name="connsiteY0" fmla="*/ 479420 h 483230"/>
              <a:gd name="connsiteX1" fmla="*/ 1925320 w 1925320"/>
              <a:gd name="connsiteY1" fmla="*/ 483230 h 483230"/>
              <a:gd name="connsiteX0" fmla="*/ 0 w 1925320"/>
              <a:gd name="connsiteY0" fmla="*/ 485633 h 489443"/>
              <a:gd name="connsiteX1" fmla="*/ 1925320 w 1925320"/>
              <a:gd name="connsiteY1" fmla="*/ 489443 h 489443"/>
            </a:gdLst>
            <a:ahLst/>
            <a:cxnLst>
              <a:cxn ang="0">
                <a:pos x="connsiteX0" y="connsiteY0"/>
              </a:cxn>
              <a:cxn ang="0">
                <a:pos x="connsiteX1" y="connsiteY1"/>
              </a:cxn>
            </a:cxnLst>
            <a:rect l="l" t="t" r="r" b="b"/>
            <a:pathLst>
              <a:path w="1925320" h="489443">
                <a:moveTo>
                  <a:pt x="0" y="485633"/>
                </a:moveTo>
                <a:cubicBezTo>
                  <a:pt x="598170" y="-286456"/>
                  <a:pt x="1466638" y="-25189"/>
                  <a:pt x="1925320" y="489443"/>
                </a:cubicBezTo>
              </a:path>
            </a:pathLst>
          </a:custGeom>
          <a:noFill/>
          <a:ln w="95250" cap="rnd" cmpd="sng" algn="ctr">
            <a:solidFill>
              <a:srgbClr val="EC7061"/>
            </a:solidFill>
            <a:prstDash val="solid"/>
            <a:round/>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p:cNvSpPr/>
          <p:nvPr/>
        </p:nvSpPr>
        <p:spPr bwMode="gray">
          <a:xfrm rot="18914774">
            <a:off x="8697397" y="4476820"/>
            <a:ext cx="62588" cy="98108"/>
          </a:xfrm>
          <a:prstGeom prst="ellipse">
            <a:avLst/>
          </a:prstGeom>
          <a:solidFill>
            <a:srgbClr val="EC706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p:cNvSpPr txBox="1"/>
          <p:nvPr/>
        </p:nvSpPr>
        <p:spPr bwMode="gray">
          <a:xfrm>
            <a:off x="8024310" y="3994483"/>
            <a:ext cx="924811" cy="461665"/>
          </a:xfrm>
          <a:prstGeom prst="rect">
            <a:avLst/>
          </a:prstGeom>
          <a:noFill/>
        </p:spPr>
        <p:txBody>
          <a:bodyPr wrap="square" rtlCol="0">
            <a:spAutoFit/>
          </a:bodyPr>
          <a:lstStyle/>
          <a:p>
            <a:pPr fontAlgn="ctr"/>
            <a:r>
              <a:rPr lang="en-US" sz="800" dirty="0" smtClean="0">
                <a:latin typeface="Huawei Sans" panose="020C0503030203020204" pitchFamily="34" charset="0"/>
              </a:rPr>
              <a:t>On-demand VXLAN tunnel establishment</a:t>
            </a: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8479081" y="5609568"/>
            <a:ext cx="2484976"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Upper-layer service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5114018" y="3038487"/>
            <a:ext cx="705493"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Spine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6580210" y="3038487"/>
            <a:ext cx="705493"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Spine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4566914" y="4274966"/>
            <a:ext cx="705493"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Leaf</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5787643" y="4274966"/>
            <a:ext cx="705493"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Leaf</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7020022" y="4274966"/>
            <a:ext cx="705493"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Leaf</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075749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Using VXLAN to Build a Multi-Purpose Campus Network</a:t>
            </a:r>
            <a:endParaRPr lang="en-US" altLang="zh-CN" dirty="0">
              <a:sym typeface="Huawei Sans" panose="020C0503030203020204" pitchFamily="34" charset="0"/>
            </a:endParaRPr>
          </a:p>
        </p:txBody>
      </p:sp>
      <p:sp>
        <p:nvSpPr>
          <p:cNvPr id="131" name="文本占位符 130"/>
          <p:cNvSpPr>
            <a:spLocks noGrp="1"/>
          </p:cNvSpPr>
          <p:nvPr>
            <p:ph type="body" sz="quarter" idx="10"/>
          </p:nvPr>
        </p:nvSpPr>
        <p:spPr bwMode="gray"/>
        <p:txBody>
          <a:bodyPr/>
          <a:lstStyle/>
          <a:p>
            <a:r>
              <a:rPr lang="en-US" altLang="zh-CN" sz="1800" dirty="0"/>
              <a:t>Multiple services carried on one network</a:t>
            </a:r>
            <a:endParaRPr lang="en-US" altLang="zh-CN" sz="1800" dirty="0">
              <a:sym typeface="Huawei Sans" panose="020C0503030203020204" pitchFamily="34" charset="0"/>
            </a:endParaRPr>
          </a:p>
          <a:p>
            <a:endParaRPr lang="zh-CN" altLang="en-US" sz="1800" dirty="0"/>
          </a:p>
        </p:txBody>
      </p:sp>
      <p:cxnSp>
        <p:nvCxnSpPr>
          <p:cNvPr id="3" name="Straight Connector 166"/>
          <p:cNvCxnSpPr/>
          <p:nvPr/>
        </p:nvCxnSpPr>
        <p:spPr bwMode="gray">
          <a:xfrm flipH="1">
            <a:off x="10780207" y="4354304"/>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 name="Straight Connector 166"/>
          <p:cNvCxnSpPr/>
          <p:nvPr/>
        </p:nvCxnSpPr>
        <p:spPr bwMode="gray">
          <a:xfrm flipH="1">
            <a:off x="8913042" y="4354304"/>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 name="Straight Connector 166"/>
          <p:cNvCxnSpPr/>
          <p:nvPr/>
        </p:nvCxnSpPr>
        <p:spPr bwMode="gray">
          <a:xfrm flipH="1">
            <a:off x="7034801" y="4354304"/>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gray">
          <a:xfrm>
            <a:off x="7266821" y="3083506"/>
            <a:ext cx="3291114" cy="1165593"/>
            <a:chOff x="6993338" y="4944020"/>
            <a:chExt cx="823660" cy="656223"/>
          </a:xfrm>
        </p:grpSpPr>
        <p:grpSp>
          <p:nvGrpSpPr>
            <p:cNvPr id="7" name="Group 165"/>
            <p:cNvGrpSpPr/>
            <p:nvPr/>
          </p:nvGrpSpPr>
          <p:grpSpPr bwMode="gray">
            <a:xfrm rot="10800000">
              <a:off x="6993338" y="4944020"/>
              <a:ext cx="823660" cy="502927"/>
              <a:chOff x="-1233037" y="914446"/>
              <a:chExt cx="1573823" cy="778776"/>
            </a:xfrm>
          </p:grpSpPr>
          <p:cxnSp>
            <p:nvCxnSpPr>
              <p:cNvPr id="9" name="Straight Connector 166"/>
              <p:cNvCxnSpPr/>
              <p:nvPr/>
            </p:nvCxnSpPr>
            <p:spPr bwMode="gray">
              <a:xfrm flipH="1" flipV="1">
                <a:off x="-1233037" y="914446"/>
                <a:ext cx="786912" cy="77877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p:nvPr/>
            </p:nvCxnSpPr>
            <p:spPr bwMode="gray">
              <a:xfrm flipV="1">
                <a:off x="-446125" y="914446"/>
                <a:ext cx="786911" cy="77877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cxnSp>
          <p:nvCxnSpPr>
            <p:cNvPr id="8" name="Straight Connector 166"/>
            <p:cNvCxnSpPr/>
            <p:nvPr/>
          </p:nvCxnSpPr>
          <p:spPr bwMode="gray">
            <a:xfrm flipH="1">
              <a:off x="7405167" y="4968096"/>
              <a:ext cx="1" cy="63214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1" name="Freeform 159"/>
          <p:cNvSpPr/>
          <p:nvPr/>
        </p:nvSpPr>
        <p:spPr bwMode="gray">
          <a:xfrm flipH="1">
            <a:off x="6340898" y="3763529"/>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15B0E8"/>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 name="Group 165"/>
          <p:cNvGrpSpPr/>
          <p:nvPr/>
        </p:nvGrpSpPr>
        <p:grpSpPr bwMode="gray">
          <a:xfrm rot="10800000">
            <a:off x="3537800" y="4858295"/>
            <a:ext cx="823660" cy="502927"/>
            <a:chOff x="-1233037" y="914446"/>
            <a:chExt cx="1573823" cy="778776"/>
          </a:xfrm>
        </p:grpSpPr>
        <p:cxnSp>
          <p:nvCxnSpPr>
            <p:cNvPr id="13"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225"/>
          <p:cNvGrpSpPr>
            <a:grpSpLocks/>
          </p:cNvGrpSpPr>
          <p:nvPr/>
        </p:nvGrpSpPr>
        <p:grpSpPr bwMode="gray">
          <a:xfrm>
            <a:off x="4147682" y="5348675"/>
            <a:ext cx="504238" cy="504879"/>
            <a:chOff x="436563" y="3479800"/>
            <a:chExt cx="1114425" cy="1116013"/>
          </a:xfrm>
        </p:grpSpPr>
        <p:sp>
          <p:nvSpPr>
            <p:cNvPr id="16"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206"/>
            <p:cNvGrpSpPr>
              <a:grpSpLocks/>
            </p:cNvGrpSpPr>
            <p:nvPr/>
          </p:nvGrpSpPr>
          <p:grpSpPr bwMode="gray">
            <a:xfrm>
              <a:off x="512763" y="3792538"/>
              <a:ext cx="963613" cy="488950"/>
              <a:chOff x="512763" y="3792538"/>
              <a:chExt cx="963613" cy="488950"/>
            </a:xfrm>
          </p:grpSpPr>
          <p:sp>
            <p:nvSpPr>
              <p:cNvPr id="18"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2" name="组合 247"/>
          <p:cNvGrpSpPr>
            <a:grpSpLocks/>
          </p:cNvGrpSpPr>
          <p:nvPr/>
        </p:nvGrpSpPr>
        <p:grpSpPr bwMode="gray">
          <a:xfrm>
            <a:off x="4883534" y="5348675"/>
            <a:ext cx="504879" cy="504879"/>
            <a:chOff x="7069138" y="3554413"/>
            <a:chExt cx="1114425" cy="1117600"/>
          </a:xfrm>
        </p:grpSpPr>
        <p:sp>
          <p:nvSpPr>
            <p:cNvPr id="23"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 name="组合 233"/>
            <p:cNvGrpSpPr>
              <a:grpSpLocks/>
            </p:cNvGrpSpPr>
            <p:nvPr/>
          </p:nvGrpSpPr>
          <p:grpSpPr bwMode="gray">
            <a:xfrm>
              <a:off x="7288213" y="3895726"/>
              <a:ext cx="674687" cy="434975"/>
              <a:chOff x="7288213" y="3895726"/>
              <a:chExt cx="674687" cy="434975"/>
            </a:xfrm>
          </p:grpSpPr>
          <p:sp>
            <p:nvSpPr>
              <p:cNvPr id="25"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7" name="组合 212"/>
          <p:cNvGrpSpPr>
            <a:grpSpLocks/>
          </p:cNvGrpSpPr>
          <p:nvPr/>
        </p:nvGrpSpPr>
        <p:grpSpPr bwMode="gray">
          <a:xfrm>
            <a:off x="3255339" y="5348675"/>
            <a:ext cx="504879" cy="504879"/>
            <a:chOff x="1639888" y="560388"/>
            <a:chExt cx="1114425" cy="1116013"/>
          </a:xfrm>
        </p:grpSpPr>
        <p:sp>
          <p:nvSpPr>
            <p:cNvPr id="28"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193"/>
            <p:cNvGrpSpPr>
              <a:grpSpLocks/>
            </p:cNvGrpSpPr>
            <p:nvPr/>
          </p:nvGrpSpPr>
          <p:grpSpPr bwMode="gray">
            <a:xfrm>
              <a:off x="1836738" y="854075"/>
              <a:ext cx="720725" cy="528638"/>
              <a:chOff x="1836738" y="854075"/>
              <a:chExt cx="720725" cy="528638"/>
            </a:xfrm>
          </p:grpSpPr>
          <p:sp>
            <p:nvSpPr>
              <p:cNvPr id="30"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9" name="文本框 38"/>
          <p:cNvSpPr txBox="1"/>
          <p:nvPr/>
        </p:nvSpPr>
        <p:spPr bwMode="gray">
          <a:xfrm>
            <a:off x="3344314" y="5882236"/>
            <a:ext cx="351378" cy="230832"/>
          </a:xfrm>
          <a:prstGeom prst="rect">
            <a:avLst/>
          </a:prstGeom>
          <a:noFill/>
        </p:spPr>
        <p:txBody>
          <a:bodyPr wrap="none" rtlCol="0">
            <a:spAutoFit/>
          </a:bodyPr>
          <a:lstStyle/>
          <a:p>
            <a:pPr algn="ctr" fontAlgn="ctr"/>
            <a:r>
              <a:rPr lang="en-US" sz="900" dirty="0" smtClean="0">
                <a:latin typeface="Huawei Sans" panose="020C0503030203020204" pitchFamily="34" charset="0"/>
              </a:rPr>
              <a:t>OA</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3772363" y="5882236"/>
            <a:ext cx="1152880" cy="230832"/>
          </a:xfrm>
          <a:prstGeom prst="rect">
            <a:avLst/>
          </a:prstGeom>
          <a:noFill/>
        </p:spPr>
        <p:txBody>
          <a:bodyPr wrap="none" rtlCol="0">
            <a:spAutoFit/>
          </a:bodyPr>
          <a:lstStyle/>
          <a:p>
            <a:pPr algn="ctr" fontAlgn="ctr"/>
            <a:r>
              <a:rPr lang="en-US" sz="900" dirty="0" smtClean="0">
                <a:latin typeface="Huawei Sans" panose="020C0503030203020204" pitchFamily="34" charset="0"/>
              </a:rPr>
              <a:t>Videoconferencing</a:t>
            </a:r>
            <a:endParaRPr lang="en-US" altLang="zh-CN" sz="900" dirty="0">
              <a:latin typeface="Huawei Sans" panose="020C0503030203020204" pitchFamily="34" charset="0"/>
            </a:endParaRPr>
          </a:p>
        </p:txBody>
      </p:sp>
      <p:sp>
        <p:nvSpPr>
          <p:cNvPr id="41" name="文本框 40"/>
          <p:cNvSpPr txBox="1"/>
          <p:nvPr/>
        </p:nvSpPr>
        <p:spPr bwMode="gray">
          <a:xfrm>
            <a:off x="4661649" y="5882236"/>
            <a:ext cx="948648" cy="369332"/>
          </a:xfrm>
          <a:prstGeom prst="rect">
            <a:avLst/>
          </a:prstGeom>
          <a:noFill/>
        </p:spPr>
        <p:txBody>
          <a:bodyPr wrap="square" rtlCol="0">
            <a:spAutoFit/>
          </a:bodyPr>
          <a:lstStyle/>
          <a:p>
            <a:pPr algn="ctr" fontAlgn="ctr"/>
            <a:r>
              <a:rPr lang="en-US" sz="900" dirty="0" smtClean="0">
                <a:latin typeface="Huawei Sans" panose="020C0503030203020204" pitchFamily="34" charset="0"/>
              </a:rPr>
              <a:t>Security protection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descr="汇聚交换机.png"/>
          <p:cNvPicPr>
            <a:picLocks noChangeAspect="1"/>
          </p:cNvPicPr>
          <p:nvPr/>
        </p:nvPicPr>
        <p:blipFill>
          <a:blip r:embed="rId3" cstate="print"/>
          <a:stretch>
            <a:fillRect/>
          </a:stretch>
        </p:blipFill>
        <p:spPr bwMode="gray">
          <a:xfrm>
            <a:off x="1376731" y="3744419"/>
            <a:ext cx="403334" cy="330001"/>
          </a:xfrm>
          <a:prstGeom prst="rect">
            <a:avLst/>
          </a:prstGeom>
        </p:spPr>
      </p:pic>
      <p:pic>
        <p:nvPicPr>
          <p:cNvPr id="43" name="图片 87" descr="汇聚交换机.png"/>
          <p:cNvPicPr>
            <a:picLocks noChangeAspect="1"/>
          </p:cNvPicPr>
          <p:nvPr/>
        </p:nvPicPr>
        <p:blipFill>
          <a:blip r:embed="rId3" cstate="print"/>
          <a:stretch>
            <a:fillRect/>
          </a:stretch>
        </p:blipFill>
        <p:spPr bwMode="gray">
          <a:xfrm>
            <a:off x="3752348" y="3744419"/>
            <a:ext cx="403334" cy="330001"/>
          </a:xfrm>
          <a:prstGeom prst="rect">
            <a:avLst/>
          </a:prstGeom>
        </p:spPr>
      </p:pic>
      <p:pic>
        <p:nvPicPr>
          <p:cNvPr id="44" name="图片 86" descr="核心交换机.png"/>
          <p:cNvPicPr>
            <a:picLocks noChangeAspect="1"/>
          </p:cNvPicPr>
          <p:nvPr/>
        </p:nvPicPr>
        <p:blipFill>
          <a:blip r:embed="rId4" cstate="print"/>
          <a:stretch>
            <a:fillRect/>
          </a:stretch>
        </p:blipFill>
        <p:spPr bwMode="gray">
          <a:xfrm>
            <a:off x="2476521" y="2860361"/>
            <a:ext cx="443667" cy="363001"/>
          </a:xfrm>
          <a:prstGeom prst="rect">
            <a:avLst/>
          </a:prstGeom>
        </p:spPr>
      </p:pic>
      <p:grpSp>
        <p:nvGrpSpPr>
          <p:cNvPr id="45" name="组合 758"/>
          <p:cNvGrpSpPr/>
          <p:nvPr/>
        </p:nvGrpSpPr>
        <p:grpSpPr bwMode="gray">
          <a:xfrm flipV="1">
            <a:off x="2627758" y="5030385"/>
            <a:ext cx="225699" cy="191129"/>
            <a:chOff x="7440613" y="4868863"/>
            <a:chExt cx="1019175" cy="828675"/>
          </a:xfrm>
          <a:solidFill>
            <a:schemeClr val="bg1">
              <a:lumMod val="50000"/>
            </a:schemeClr>
          </a:solidFill>
        </p:grpSpPr>
        <p:sp>
          <p:nvSpPr>
            <p:cNvPr id="4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8" name="直接连接符 47"/>
          <p:cNvCxnSpPr/>
          <p:nvPr/>
        </p:nvCxnSpPr>
        <p:spPr bwMode="gray">
          <a:xfrm flipH="1">
            <a:off x="1519328" y="4825931"/>
            <a:ext cx="10769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图片 105" descr="AP.png"/>
          <p:cNvPicPr>
            <a:picLocks noChangeAspect="1"/>
          </p:cNvPicPr>
          <p:nvPr/>
        </p:nvPicPr>
        <p:blipFill>
          <a:blip r:embed="rId5" cstate="print"/>
          <a:stretch>
            <a:fillRect/>
          </a:stretch>
        </p:blipFill>
        <p:spPr bwMode="gray">
          <a:xfrm>
            <a:off x="2538940" y="4660931"/>
            <a:ext cx="403334" cy="330001"/>
          </a:xfrm>
          <a:prstGeom prst="rect">
            <a:avLst/>
          </a:prstGeom>
        </p:spPr>
      </p:pic>
      <p:grpSp>
        <p:nvGrpSpPr>
          <p:cNvPr id="50" name="Group 165"/>
          <p:cNvGrpSpPr/>
          <p:nvPr/>
        </p:nvGrpSpPr>
        <p:grpSpPr bwMode="gray">
          <a:xfrm rot="10800000">
            <a:off x="1166008" y="4858295"/>
            <a:ext cx="823660" cy="502927"/>
            <a:chOff x="-1233037" y="914446"/>
            <a:chExt cx="1573823" cy="778776"/>
          </a:xfrm>
        </p:grpSpPr>
        <p:cxnSp>
          <p:nvCxnSpPr>
            <p:cNvPr id="51"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3" name="直接连接符 52"/>
          <p:cNvCxnSpPr/>
          <p:nvPr/>
        </p:nvCxnSpPr>
        <p:spPr bwMode="gray">
          <a:xfrm>
            <a:off x="2698353" y="1520883"/>
            <a:ext cx="0" cy="13898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476520" y="2145494"/>
            <a:ext cx="443667" cy="363001"/>
          </a:xfrm>
          <a:prstGeom prst="rect">
            <a:avLst/>
          </a:prstGeom>
        </p:spPr>
      </p:pic>
      <p:grpSp>
        <p:nvGrpSpPr>
          <p:cNvPr id="55" name="组合 758"/>
          <p:cNvGrpSpPr/>
          <p:nvPr/>
        </p:nvGrpSpPr>
        <p:grpSpPr bwMode="gray">
          <a:xfrm flipV="1">
            <a:off x="5051282" y="5030385"/>
            <a:ext cx="225699" cy="191129"/>
            <a:chOff x="7440613" y="4868863"/>
            <a:chExt cx="1019175" cy="828675"/>
          </a:xfrm>
          <a:solidFill>
            <a:schemeClr val="bg1">
              <a:lumMod val="50000"/>
            </a:schemeClr>
          </a:solidFill>
        </p:grpSpPr>
        <p:sp>
          <p:nvSpPr>
            <p:cNvPr id="5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Freeform 159"/>
          <p:cNvSpPr/>
          <p:nvPr/>
        </p:nvSpPr>
        <p:spPr bwMode="gray">
          <a:xfrm flipH="1">
            <a:off x="2197804" y="1461291"/>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连接符 58"/>
          <p:cNvCxnSpPr/>
          <p:nvPr/>
        </p:nvCxnSpPr>
        <p:spPr bwMode="gray">
          <a:xfrm flipH="1">
            <a:off x="3949630" y="4825931"/>
            <a:ext cx="10701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105" descr="AP.png"/>
          <p:cNvPicPr>
            <a:picLocks noChangeAspect="1"/>
          </p:cNvPicPr>
          <p:nvPr/>
        </p:nvPicPr>
        <p:blipFill>
          <a:blip r:embed="rId5" cstate="print"/>
          <a:stretch>
            <a:fillRect/>
          </a:stretch>
        </p:blipFill>
        <p:spPr bwMode="gray">
          <a:xfrm>
            <a:off x="4962464" y="4660931"/>
            <a:ext cx="403334" cy="330001"/>
          </a:xfrm>
          <a:prstGeom prst="rect">
            <a:avLst/>
          </a:prstGeom>
        </p:spPr>
      </p:pic>
      <p:pic>
        <p:nvPicPr>
          <p:cNvPr id="61" name="图片 76" descr="接入交换机.png"/>
          <p:cNvPicPr>
            <a:picLocks noChangeAspect="1"/>
          </p:cNvPicPr>
          <p:nvPr/>
        </p:nvPicPr>
        <p:blipFill>
          <a:blip r:embed="rId7" cstate="print"/>
          <a:stretch>
            <a:fillRect/>
          </a:stretch>
        </p:blipFill>
        <p:spPr bwMode="gray">
          <a:xfrm>
            <a:off x="3747962" y="4660931"/>
            <a:ext cx="403334" cy="330001"/>
          </a:xfrm>
          <a:prstGeom prst="rect">
            <a:avLst/>
          </a:prstGeom>
        </p:spPr>
      </p:pic>
      <p:pic>
        <p:nvPicPr>
          <p:cNvPr id="62" name="图片 76" descr="接入交换机.png"/>
          <p:cNvPicPr>
            <a:picLocks noChangeAspect="1"/>
          </p:cNvPicPr>
          <p:nvPr/>
        </p:nvPicPr>
        <p:blipFill>
          <a:blip r:embed="rId7" cstate="print"/>
          <a:stretch>
            <a:fillRect/>
          </a:stretch>
        </p:blipFill>
        <p:spPr bwMode="gray">
          <a:xfrm>
            <a:off x="1372550" y="4660931"/>
            <a:ext cx="403334" cy="330001"/>
          </a:xfrm>
          <a:prstGeom prst="rect">
            <a:avLst/>
          </a:prstGeom>
        </p:spPr>
      </p:pic>
      <p:grpSp>
        <p:nvGrpSpPr>
          <p:cNvPr id="63" name="组合 225"/>
          <p:cNvGrpSpPr>
            <a:grpSpLocks/>
          </p:cNvGrpSpPr>
          <p:nvPr/>
        </p:nvGrpSpPr>
        <p:grpSpPr bwMode="gray">
          <a:xfrm>
            <a:off x="1775890" y="5348675"/>
            <a:ext cx="504238" cy="504879"/>
            <a:chOff x="436563" y="3479800"/>
            <a:chExt cx="1114425" cy="1116013"/>
          </a:xfrm>
        </p:grpSpPr>
        <p:sp>
          <p:nvSpPr>
            <p:cNvPr id="64"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5" name="组合 206"/>
            <p:cNvGrpSpPr>
              <a:grpSpLocks/>
            </p:cNvGrpSpPr>
            <p:nvPr/>
          </p:nvGrpSpPr>
          <p:grpSpPr bwMode="gray">
            <a:xfrm>
              <a:off x="512763" y="3792538"/>
              <a:ext cx="963613" cy="488950"/>
              <a:chOff x="512763" y="3792538"/>
              <a:chExt cx="963613" cy="488950"/>
            </a:xfrm>
          </p:grpSpPr>
          <p:sp>
            <p:nvSpPr>
              <p:cNvPr id="66"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70" name="组合 247"/>
          <p:cNvGrpSpPr>
            <a:grpSpLocks/>
          </p:cNvGrpSpPr>
          <p:nvPr/>
        </p:nvGrpSpPr>
        <p:grpSpPr bwMode="gray">
          <a:xfrm>
            <a:off x="2511742" y="5348675"/>
            <a:ext cx="504879" cy="504879"/>
            <a:chOff x="7069138" y="3554413"/>
            <a:chExt cx="1114425" cy="1117600"/>
          </a:xfrm>
        </p:grpSpPr>
        <p:sp>
          <p:nvSpPr>
            <p:cNvPr id="71"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233"/>
            <p:cNvGrpSpPr>
              <a:grpSpLocks/>
            </p:cNvGrpSpPr>
            <p:nvPr/>
          </p:nvGrpSpPr>
          <p:grpSpPr bwMode="gray">
            <a:xfrm>
              <a:off x="7288213" y="3895726"/>
              <a:ext cx="674687" cy="434975"/>
              <a:chOff x="7288213" y="3895726"/>
              <a:chExt cx="674687" cy="434975"/>
            </a:xfrm>
          </p:grpSpPr>
          <p:sp>
            <p:nvSpPr>
              <p:cNvPr id="73"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75" name="组合 212"/>
          <p:cNvGrpSpPr>
            <a:grpSpLocks/>
          </p:cNvGrpSpPr>
          <p:nvPr/>
        </p:nvGrpSpPr>
        <p:grpSpPr bwMode="gray">
          <a:xfrm>
            <a:off x="883547" y="5348675"/>
            <a:ext cx="504879" cy="504879"/>
            <a:chOff x="1639888" y="560388"/>
            <a:chExt cx="1114425" cy="1116013"/>
          </a:xfrm>
        </p:grpSpPr>
        <p:sp>
          <p:nvSpPr>
            <p:cNvPr id="76"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7" name="组合 193"/>
            <p:cNvGrpSpPr>
              <a:grpSpLocks/>
            </p:cNvGrpSpPr>
            <p:nvPr/>
          </p:nvGrpSpPr>
          <p:grpSpPr bwMode="gray">
            <a:xfrm>
              <a:off x="1836738" y="854075"/>
              <a:ext cx="720725" cy="528638"/>
              <a:chOff x="1836738" y="854075"/>
              <a:chExt cx="720725" cy="528638"/>
            </a:xfrm>
          </p:grpSpPr>
          <p:sp>
            <p:nvSpPr>
              <p:cNvPr id="78"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87" name="图片 8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175557" y="2876551"/>
            <a:ext cx="1481530" cy="273233"/>
          </a:xfrm>
          <a:prstGeom prst="rect">
            <a:avLst/>
          </a:prstGeom>
        </p:spPr>
      </p:pic>
      <p:sp>
        <p:nvSpPr>
          <p:cNvPr id="88" name="文本框 87"/>
          <p:cNvSpPr txBox="1"/>
          <p:nvPr/>
        </p:nvSpPr>
        <p:spPr bwMode="gray">
          <a:xfrm>
            <a:off x="943947" y="5882236"/>
            <a:ext cx="351378" cy="230832"/>
          </a:xfrm>
          <a:prstGeom prst="rect">
            <a:avLst/>
          </a:prstGeom>
          <a:noFill/>
        </p:spPr>
        <p:txBody>
          <a:bodyPr wrap="none" rtlCol="0">
            <a:spAutoFit/>
          </a:bodyPr>
          <a:lstStyle/>
          <a:p>
            <a:pPr algn="ctr" fontAlgn="ctr"/>
            <a:r>
              <a:rPr lang="en-US" sz="900" dirty="0" smtClean="0">
                <a:latin typeface="Huawei Sans" panose="020C0503030203020204" pitchFamily="34" charset="0"/>
              </a:rPr>
              <a:t>OA</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1438416" y="5882236"/>
            <a:ext cx="1152880" cy="230832"/>
          </a:xfrm>
          <a:prstGeom prst="rect">
            <a:avLst/>
          </a:prstGeom>
          <a:noFill/>
        </p:spPr>
        <p:txBody>
          <a:bodyPr wrap="none" rtlCol="0">
            <a:spAutoFit/>
          </a:bodyPr>
          <a:lstStyle/>
          <a:p>
            <a:pPr algn="ctr" fontAlgn="ctr"/>
            <a:r>
              <a:rPr lang="en-US" sz="900" dirty="0" smtClean="0">
                <a:latin typeface="Huawei Sans" panose="020C0503030203020204" pitchFamily="34" charset="0"/>
              </a:rPr>
              <a:t>Videoconferencing</a:t>
            </a:r>
            <a:endParaRPr lang="en-US" altLang="zh-CN" sz="900" dirty="0">
              <a:latin typeface="Huawei Sans" panose="020C0503030203020204" pitchFamily="34" charset="0"/>
            </a:endParaRPr>
          </a:p>
        </p:txBody>
      </p:sp>
      <p:sp>
        <p:nvSpPr>
          <p:cNvPr id="90" name="文本框 89"/>
          <p:cNvSpPr txBox="1"/>
          <p:nvPr/>
        </p:nvSpPr>
        <p:spPr bwMode="gray">
          <a:xfrm>
            <a:off x="2260719" y="5882236"/>
            <a:ext cx="1006924" cy="369332"/>
          </a:xfrm>
          <a:prstGeom prst="rect">
            <a:avLst/>
          </a:prstGeom>
          <a:noFill/>
        </p:spPr>
        <p:txBody>
          <a:bodyPr wrap="square" rtlCol="0">
            <a:spAutoFit/>
          </a:bodyPr>
          <a:lstStyle/>
          <a:p>
            <a:pPr algn="ctr" fontAlgn="ctr"/>
            <a:r>
              <a:rPr lang="en-US" sz="900" dirty="0" smtClean="0">
                <a:latin typeface="Huawei Sans" panose="020C0503030203020204" pitchFamily="34" charset="0"/>
              </a:rPr>
              <a:t>Security protection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159"/>
          <p:cNvSpPr/>
          <p:nvPr/>
        </p:nvSpPr>
        <p:spPr bwMode="gray">
          <a:xfrm flipH="1">
            <a:off x="1035288" y="2910700"/>
            <a:ext cx="3663712" cy="19151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alpha val="48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86" descr="核心交换机.png"/>
          <p:cNvPicPr>
            <a:picLocks noChangeAspect="1"/>
          </p:cNvPicPr>
          <p:nvPr/>
        </p:nvPicPr>
        <p:blipFill>
          <a:blip r:embed="rId4" cstate="print"/>
          <a:stretch>
            <a:fillRect/>
          </a:stretch>
        </p:blipFill>
        <p:spPr bwMode="gray">
          <a:xfrm>
            <a:off x="8690546" y="2860361"/>
            <a:ext cx="443667" cy="363001"/>
          </a:xfrm>
          <a:prstGeom prst="rect">
            <a:avLst/>
          </a:prstGeom>
        </p:spPr>
      </p:pic>
      <p:cxnSp>
        <p:nvCxnSpPr>
          <p:cNvPr id="93" name="直接连接符 92"/>
          <p:cNvCxnSpPr/>
          <p:nvPr/>
        </p:nvCxnSpPr>
        <p:spPr bwMode="gray">
          <a:xfrm>
            <a:off x="8912378" y="1520883"/>
            <a:ext cx="0" cy="13898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690545" y="2145494"/>
            <a:ext cx="443667" cy="363001"/>
          </a:xfrm>
          <a:prstGeom prst="rect">
            <a:avLst/>
          </a:prstGeom>
        </p:spPr>
      </p:pic>
      <p:sp>
        <p:nvSpPr>
          <p:cNvPr id="95" name="Freeform 159"/>
          <p:cNvSpPr/>
          <p:nvPr/>
        </p:nvSpPr>
        <p:spPr bwMode="gray">
          <a:xfrm flipH="1">
            <a:off x="8411829" y="1461291"/>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6" name="图片 9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389582" y="2876551"/>
            <a:ext cx="1481530" cy="273233"/>
          </a:xfrm>
          <a:prstGeom prst="rect">
            <a:avLst/>
          </a:prstGeom>
        </p:spPr>
      </p:pic>
      <p:sp>
        <p:nvSpPr>
          <p:cNvPr id="97" name="Freeform 159"/>
          <p:cNvSpPr/>
          <p:nvPr/>
        </p:nvSpPr>
        <p:spPr bwMode="gray">
          <a:xfrm flipH="1">
            <a:off x="8222617" y="3763529"/>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D17D"/>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59"/>
          <p:cNvSpPr/>
          <p:nvPr/>
        </p:nvSpPr>
        <p:spPr bwMode="gray">
          <a:xfrm flipH="1">
            <a:off x="10104336" y="3763529"/>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8BC9A0"/>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9" name="组合 212"/>
          <p:cNvGrpSpPr>
            <a:grpSpLocks/>
          </p:cNvGrpSpPr>
          <p:nvPr/>
        </p:nvGrpSpPr>
        <p:grpSpPr bwMode="gray">
          <a:xfrm>
            <a:off x="6796475" y="5348675"/>
            <a:ext cx="504879" cy="504879"/>
            <a:chOff x="1639888" y="560388"/>
            <a:chExt cx="1114425" cy="1116013"/>
          </a:xfrm>
        </p:grpSpPr>
        <p:sp>
          <p:nvSpPr>
            <p:cNvPr id="100"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1" name="组合 193"/>
            <p:cNvGrpSpPr>
              <a:grpSpLocks/>
            </p:cNvGrpSpPr>
            <p:nvPr/>
          </p:nvGrpSpPr>
          <p:grpSpPr bwMode="gray">
            <a:xfrm>
              <a:off x="1836738" y="854075"/>
              <a:ext cx="720725" cy="528638"/>
              <a:chOff x="1836738" y="854075"/>
              <a:chExt cx="720725" cy="528638"/>
            </a:xfrm>
          </p:grpSpPr>
          <p:sp>
            <p:nvSpPr>
              <p:cNvPr id="102"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11" name="文本框 110"/>
          <p:cNvSpPr txBox="1"/>
          <p:nvPr/>
        </p:nvSpPr>
        <p:spPr bwMode="gray">
          <a:xfrm>
            <a:off x="6885450" y="5882236"/>
            <a:ext cx="351378" cy="230832"/>
          </a:xfrm>
          <a:prstGeom prst="rect">
            <a:avLst/>
          </a:prstGeom>
          <a:noFill/>
        </p:spPr>
        <p:txBody>
          <a:bodyPr wrap="none" rtlCol="0">
            <a:spAutoFit/>
          </a:bodyPr>
          <a:lstStyle/>
          <a:p>
            <a:pPr algn="ctr" fontAlgn="ctr"/>
            <a:r>
              <a:rPr lang="en-US" sz="900" dirty="0" smtClean="0">
                <a:latin typeface="Huawei Sans" panose="020C0503030203020204" pitchFamily="34" charset="0"/>
              </a:rPr>
              <a:t>OA</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2" name="组合 225"/>
          <p:cNvGrpSpPr>
            <a:grpSpLocks/>
          </p:cNvGrpSpPr>
          <p:nvPr/>
        </p:nvGrpSpPr>
        <p:grpSpPr bwMode="gray">
          <a:xfrm>
            <a:off x="8673128" y="5348675"/>
            <a:ext cx="504238" cy="504879"/>
            <a:chOff x="436563" y="3479800"/>
            <a:chExt cx="1114425" cy="1116013"/>
          </a:xfrm>
        </p:grpSpPr>
        <p:sp>
          <p:nvSpPr>
            <p:cNvPr id="113"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4" name="组合 206"/>
            <p:cNvGrpSpPr>
              <a:grpSpLocks/>
            </p:cNvGrpSpPr>
            <p:nvPr/>
          </p:nvGrpSpPr>
          <p:grpSpPr bwMode="gray">
            <a:xfrm>
              <a:off x="512763" y="3792538"/>
              <a:ext cx="963613" cy="488950"/>
              <a:chOff x="512763" y="3792538"/>
              <a:chExt cx="963613" cy="488950"/>
            </a:xfrm>
          </p:grpSpPr>
          <p:sp>
            <p:nvSpPr>
              <p:cNvPr id="115"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19" name="文本框 118"/>
          <p:cNvSpPr txBox="1"/>
          <p:nvPr/>
        </p:nvSpPr>
        <p:spPr bwMode="gray">
          <a:xfrm>
            <a:off x="8354704" y="5882236"/>
            <a:ext cx="1152880" cy="230832"/>
          </a:xfrm>
          <a:prstGeom prst="rect">
            <a:avLst/>
          </a:prstGeom>
          <a:noFill/>
        </p:spPr>
        <p:txBody>
          <a:bodyPr wrap="none" rtlCol="0">
            <a:spAutoFit/>
          </a:bodyPr>
          <a:lstStyle/>
          <a:p>
            <a:pPr algn="ctr" fontAlgn="ctr"/>
            <a:r>
              <a:rPr lang="en-US" sz="900" dirty="0" smtClean="0">
                <a:latin typeface="Huawei Sans" panose="020C0503030203020204" pitchFamily="34" charset="0"/>
              </a:rPr>
              <a:t>Videoconferencing</a:t>
            </a:r>
            <a:endParaRPr lang="en-US" altLang="zh-CN" sz="900" dirty="0">
              <a:latin typeface="Huawei Sans" panose="020C0503030203020204" pitchFamily="34" charset="0"/>
            </a:endParaRPr>
          </a:p>
        </p:txBody>
      </p:sp>
      <p:grpSp>
        <p:nvGrpSpPr>
          <p:cNvPr id="120" name="组合 247"/>
          <p:cNvGrpSpPr>
            <a:grpSpLocks/>
          </p:cNvGrpSpPr>
          <p:nvPr/>
        </p:nvGrpSpPr>
        <p:grpSpPr bwMode="gray">
          <a:xfrm>
            <a:off x="10548710" y="5348675"/>
            <a:ext cx="504879" cy="504879"/>
            <a:chOff x="7069138" y="3554413"/>
            <a:chExt cx="1114425" cy="1117600"/>
          </a:xfrm>
        </p:grpSpPr>
        <p:sp>
          <p:nvSpPr>
            <p:cNvPr id="121"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2" name="组合 233"/>
            <p:cNvGrpSpPr>
              <a:grpSpLocks/>
            </p:cNvGrpSpPr>
            <p:nvPr/>
          </p:nvGrpSpPr>
          <p:grpSpPr bwMode="gray">
            <a:xfrm>
              <a:off x="7288213" y="3895726"/>
              <a:ext cx="674687" cy="434975"/>
              <a:chOff x="7288213" y="3895726"/>
              <a:chExt cx="674687" cy="434975"/>
            </a:xfrm>
          </p:grpSpPr>
          <p:sp>
            <p:nvSpPr>
              <p:cNvPr id="123"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25" name="文本框 124"/>
          <p:cNvSpPr txBox="1"/>
          <p:nvPr/>
        </p:nvSpPr>
        <p:spPr bwMode="gray">
          <a:xfrm>
            <a:off x="10218296" y="5882236"/>
            <a:ext cx="1165704" cy="230832"/>
          </a:xfrm>
          <a:prstGeom prst="rect">
            <a:avLst/>
          </a:prstGeom>
          <a:noFill/>
        </p:spPr>
        <p:txBody>
          <a:bodyPr wrap="none" rtlCol="0">
            <a:spAutoFit/>
          </a:bodyPr>
          <a:lstStyle/>
          <a:p>
            <a:pPr algn="ctr" fontAlgn="ctr"/>
            <a:r>
              <a:rPr lang="en-US" sz="900" dirty="0" smtClean="0">
                <a:latin typeface="Huawei Sans" panose="020C0503030203020204" pitchFamily="34" charset="0"/>
              </a:rPr>
              <a:t>Security protection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2403867" y="3792146"/>
            <a:ext cx="907621" cy="369332"/>
          </a:xfrm>
          <a:prstGeom prst="rect">
            <a:avLst/>
          </a:prstGeom>
          <a:noFill/>
        </p:spPr>
        <p:txBody>
          <a:bodyPr wrap="none" rtlCol="0">
            <a:spAutoFit/>
          </a:bodyPr>
          <a:lstStyle/>
          <a:p>
            <a:pPr fontAlgn="ctr"/>
            <a:r>
              <a:rPr lang="en-US" dirty="0" smtClean="0">
                <a:solidFill>
                  <a:schemeClr val="bg1">
                    <a:lumMod val="50000"/>
                  </a:schemeClr>
                </a:solidFill>
                <a:latin typeface="Huawei Sans" panose="020C0503030203020204" pitchFamily="34" charset="0"/>
              </a:rPr>
              <a:t>VXLAN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6729005" y="4035799"/>
            <a:ext cx="668773" cy="461665"/>
          </a:xfrm>
          <a:prstGeom prst="rect">
            <a:avLst/>
          </a:prstGeom>
          <a:noFill/>
        </p:spPr>
        <p:txBody>
          <a:bodyPr wrap="none" rtlCol="0">
            <a:spAutoFit/>
          </a:bodyPr>
          <a:lstStyle/>
          <a:p>
            <a:pPr algn="ctr" fontAlgn="ctr"/>
            <a:r>
              <a:rPr lang="en-US" sz="1200" dirty="0" smtClean="0">
                <a:solidFill>
                  <a:schemeClr val="bg1"/>
                </a:solidFill>
                <a:latin typeface="Huawei Sans" panose="020C0503030203020204" pitchFamily="34" charset="0"/>
              </a:rPr>
              <a:t>VN1</a:t>
            </a:r>
          </a:p>
          <a:p>
            <a:pPr algn="ctr" fontAlgn="ctr"/>
            <a:r>
              <a:rPr lang="en-US" sz="1200" dirty="0" smtClean="0">
                <a:solidFill>
                  <a:schemeClr val="bg1"/>
                </a:solidFill>
                <a:latin typeface="Huawei Sans" panose="020C0503030203020204" pitchFamily="34" charset="0"/>
              </a:rPr>
              <a:t>OA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8175490" y="3943466"/>
            <a:ext cx="1486880" cy="646331"/>
          </a:xfrm>
          <a:prstGeom prst="rect">
            <a:avLst/>
          </a:prstGeom>
          <a:noFill/>
        </p:spPr>
        <p:txBody>
          <a:bodyPr wrap="square" rtlCol="0">
            <a:spAutoFit/>
          </a:bodyPr>
          <a:lstStyle/>
          <a:p>
            <a:pPr algn="ctr" fontAlgn="ctr"/>
            <a:r>
              <a:rPr lang="en-US" sz="1200" dirty="0" smtClean="0">
                <a:solidFill>
                  <a:schemeClr val="bg1"/>
                </a:solidFill>
                <a:latin typeface="Huawei Sans" panose="020C0503030203020204" pitchFamily="34" charset="0"/>
              </a:rPr>
              <a:t>VN2</a:t>
            </a:r>
          </a:p>
          <a:p>
            <a:pPr algn="ctr" fontAlgn="ctr"/>
            <a:r>
              <a:rPr lang="en-US" sz="1200" dirty="0" smtClean="0">
                <a:solidFill>
                  <a:schemeClr val="bg1"/>
                </a:solidFill>
                <a:latin typeface="Huawei Sans" panose="020C0503030203020204" pitchFamily="34" charset="0"/>
              </a:rPr>
              <a:t>Videoconferencing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10134489" y="3943466"/>
            <a:ext cx="1341592" cy="646331"/>
          </a:xfrm>
          <a:prstGeom prst="rect">
            <a:avLst/>
          </a:prstGeom>
          <a:noFill/>
        </p:spPr>
        <p:txBody>
          <a:bodyPr wrap="square" rtlCol="0">
            <a:spAutoFit/>
          </a:bodyPr>
          <a:lstStyle/>
          <a:p>
            <a:pPr algn="ctr" fontAlgn="ctr"/>
            <a:r>
              <a:rPr lang="en-US" sz="1200" dirty="0" smtClean="0">
                <a:solidFill>
                  <a:schemeClr val="bg1"/>
                </a:solidFill>
                <a:latin typeface="Huawei Sans" panose="020C0503030203020204" pitchFamily="34" charset="0"/>
              </a:rPr>
              <a:t>VN3</a:t>
            </a:r>
          </a:p>
          <a:p>
            <a:pPr algn="ctr" fontAlgn="ctr"/>
            <a:r>
              <a:rPr lang="en-US" sz="1200" dirty="0" smtClean="0">
                <a:solidFill>
                  <a:schemeClr val="bg1"/>
                </a:solidFill>
                <a:latin typeface="Huawei Sans" panose="020C0503030203020204" pitchFamily="34" charset="0"/>
              </a:rPr>
              <a:t>Security protection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629422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Why VXLAN Is Used to Implement Campus Network Virtualization?</a:t>
            </a:r>
            <a:endParaRPr lang="en-US" altLang="zh-CN" dirty="0">
              <a:sym typeface="Huawei Sans" panose="020C0503030203020204" pitchFamily="34" charset="0"/>
            </a:endParaRPr>
          </a:p>
        </p:txBody>
      </p:sp>
      <p:sp>
        <p:nvSpPr>
          <p:cNvPr id="3" name="文本框 2"/>
          <p:cNvSpPr txBox="1"/>
          <p:nvPr/>
        </p:nvSpPr>
        <p:spPr bwMode="gray">
          <a:xfrm>
            <a:off x="479425" y="4358824"/>
            <a:ext cx="3474402" cy="765626"/>
          </a:xfrm>
          <a:prstGeom prst="rect">
            <a:avLst/>
          </a:prstGeom>
          <a:gradFill>
            <a:gsLst>
              <a:gs pos="0">
                <a:schemeClr val="bg1"/>
              </a:gs>
              <a:gs pos="100000">
                <a:srgbClr val="BEE9EE">
                  <a:alpha val="60000"/>
                </a:srgbClr>
              </a:gs>
            </a:gsLst>
            <a:lin ang="5400000" scaled="1"/>
          </a:gradFill>
          <a:ln w="12700">
            <a:solidFill>
              <a:srgbClr val="BEE9EE"/>
            </a:solidFill>
          </a:ln>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A VXLAN network can be built on any complex Layer 3 network.</a:t>
            </a:r>
            <a:endParaRPr lang="en-US" altLang="zh-CN" dirty="0">
              <a:latin typeface="Huawei Sans" panose="020C0503030203020204" pitchFamily="34" charset="0"/>
              <a:sym typeface="Huawei Sans" panose="020C0503030203020204" pitchFamily="34" charset="0"/>
            </a:endParaRPr>
          </a:p>
        </p:txBody>
      </p:sp>
      <p:sp>
        <p:nvSpPr>
          <p:cNvPr id="4" name="文本框 3"/>
          <p:cNvSpPr txBox="1"/>
          <p:nvPr/>
        </p:nvSpPr>
        <p:spPr bwMode="gray">
          <a:xfrm>
            <a:off x="4326920" y="4358824"/>
            <a:ext cx="3380075" cy="765626"/>
          </a:xfrm>
          <a:prstGeom prst="rect">
            <a:avLst/>
          </a:prstGeom>
          <a:gradFill>
            <a:gsLst>
              <a:gs pos="0">
                <a:schemeClr val="bg1"/>
              </a:gs>
              <a:gs pos="100000">
                <a:srgbClr val="BEE9EE">
                  <a:alpha val="60000"/>
                </a:srgbClr>
              </a:gs>
            </a:gsLst>
            <a:lin ang="5400000" scaled="1"/>
          </a:gradFill>
          <a:ln w="12700">
            <a:solidFill>
              <a:srgbClr val="BEE9EE"/>
            </a:solidFill>
          </a:ln>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Layer 3 virtual network supported</a:t>
            </a:r>
            <a:endParaRPr lang="en-US" altLang="zh-CN" dirty="0">
              <a:latin typeface="Huawei Sans" panose="020C0503030203020204" pitchFamily="34" charset="0"/>
              <a:sym typeface="Huawei Sans" panose="020C0503030203020204" pitchFamily="34" charset="0"/>
            </a:endParaRPr>
          </a:p>
        </p:txBody>
      </p:sp>
      <p:sp>
        <p:nvSpPr>
          <p:cNvPr id="5" name="文本框 4"/>
          <p:cNvSpPr txBox="1"/>
          <p:nvPr/>
        </p:nvSpPr>
        <p:spPr bwMode="gray">
          <a:xfrm>
            <a:off x="8080088" y="4358824"/>
            <a:ext cx="3668999" cy="765626"/>
          </a:xfrm>
          <a:prstGeom prst="rect">
            <a:avLst/>
          </a:prstGeom>
          <a:gradFill>
            <a:gsLst>
              <a:gs pos="0">
                <a:schemeClr val="bg1"/>
              </a:gs>
              <a:gs pos="100000">
                <a:srgbClr val="BEE9EE">
                  <a:alpha val="60000"/>
                </a:srgbClr>
              </a:gs>
            </a:gsLst>
            <a:lin ang="5400000" scaled="1"/>
          </a:gradFill>
          <a:ln w="12700">
            <a:solidFill>
              <a:srgbClr val="BEE9EE"/>
            </a:solidFill>
          </a:ln>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VXLAN works with the SDN controller to implement centralized deployment and automation. There are successful practices.</a:t>
            </a:r>
            <a:endParaRPr lang="en-US" altLang="zh-CN" dirty="0">
              <a:latin typeface="Huawei Sans" panose="020C0503030203020204" pitchFamily="34" charset="0"/>
              <a:sym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226670113"/>
              </p:ext>
            </p:extLst>
          </p:nvPr>
        </p:nvGraphicFramePr>
        <p:xfrm>
          <a:off x="479425" y="1647826"/>
          <a:ext cx="11269662" cy="2286000"/>
        </p:xfrm>
        <a:graphic>
          <a:graphicData uri="http://schemas.openxmlformats.org/drawingml/2006/table">
            <a:tbl>
              <a:tblPr firstRow="1" bandRow="1">
                <a:tableStyleId>{72833802-FEF1-4C79-8D5D-14CF1EAF98D9}</a:tableStyleId>
              </a:tblPr>
              <a:tblGrid>
                <a:gridCol w="1328407"/>
                <a:gridCol w="1799287"/>
                <a:gridCol w="1585332"/>
                <a:gridCol w="2484474"/>
                <a:gridCol w="1845610"/>
                <a:gridCol w="2226552"/>
              </a:tblGrid>
              <a:tr h="448556">
                <a:tc>
                  <a:txBody>
                    <a:bodyPr/>
                    <a:lstStyle/>
                    <a:p>
                      <a:pPr algn="ctr" fontAlgn="ctr">
                        <a:lnSpc>
                          <a:spcPct val="100000"/>
                        </a:lnSpc>
                      </a:pPr>
                      <a:r>
                        <a:rPr lang="en-US" sz="1400" dirty="0" smtClean="0">
                          <a:solidFill>
                            <a:schemeClr val="tx1"/>
                          </a:solidFill>
                          <a:latin typeface="Huawei Sans" panose="020C0503030203020204" pitchFamily="34" charset="0"/>
                        </a:rPr>
                        <a:t>Technology</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Underlay Network</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Overlay Network</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Configuration and Management</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Carrying User Group Information</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Networking Requirements</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41528">
                <a:tc>
                  <a:txBody>
                    <a:bodyPr/>
                    <a:lstStyle/>
                    <a:p>
                      <a:pPr algn="ctr" fontAlgn="ctr">
                        <a:lnSpc>
                          <a:spcPct val="100000"/>
                        </a:lnSpc>
                      </a:pPr>
                      <a:r>
                        <a:rPr lang="en-US" sz="1400" dirty="0" smtClean="0">
                          <a:latin typeface="Huawei Sans" panose="020C0503030203020204" pitchFamily="34" charset="0"/>
                        </a:rPr>
                        <a:t>VLAN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Layer 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Layer 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CLI or controller-based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None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Widely supported by devices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1528">
                <a:tc>
                  <a:txBody>
                    <a:bodyPr/>
                    <a:lstStyle/>
                    <a:p>
                      <a:pPr algn="ctr" fontAlgn="ctr">
                        <a:lnSpc>
                          <a:spcPct val="100000"/>
                        </a:lnSpc>
                      </a:pPr>
                      <a:r>
                        <a:rPr lang="en-US" sz="1400" dirty="0" smtClean="0">
                          <a:latin typeface="Huawei Sans" panose="020C0503030203020204" pitchFamily="34" charset="0"/>
                        </a:rPr>
                        <a:t>MPLS VPN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Layer 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Layer 2/Layer 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Carrier-level technology requirements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None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End-to-end MPLS must be supported.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7639">
                <a:tc>
                  <a:txBody>
                    <a:bodyPr/>
                    <a:lstStyle/>
                    <a:p>
                      <a:pPr algn="ctr" fontAlgn="ctr">
                        <a:lnSpc>
                          <a:spcPct val="100000"/>
                        </a:lnSpc>
                      </a:pPr>
                      <a:r>
                        <a:rPr lang="en-US" sz="1400" dirty="0" smtClean="0">
                          <a:latin typeface="Huawei Sans" panose="020C0503030203020204" pitchFamily="34" charset="0"/>
                        </a:rPr>
                        <a:t>VXLAN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Layer 2/Layer 3</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00000"/>
                        </a:lnSpc>
                      </a:pPr>
                      <a:r>
                        <a:rPr lang="en-US" sz="1400" dirty="0" smtClean="0">
                          <a:latin typeface="Huawei Sans" panose="020C0503030203020204" pitchFamily="34" charset="0"/>
                        </a:rPr>
                        <a:t>Built on any physical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Layer 2/Layer 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CLI or controller-based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Supported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Nodes at both ends of a tunnel support VXLAN.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938513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A15BC06-D7DB-44F0-9B09-891B8823CE76}"/>
              </a:ext>
            </a:extLst>
          </p:cNvPr>
          <p:cNvSpPr>
            <a:spLocks noGrp="1"/>
          </p:cNvSpPr>
          <p:nvPr>
            <p:ph type="title"/>
          </p:nvPr>
        </p:nvSpPr>
        <p:spPr bwMode="gray"/>
        <p:txBody>
          <a:bodyPr/>
          <a:lstStyle/>
          <a:p>
            <a:r>
              <a:rPr lang="en-US" smtClean="0"/>
              <a:t>VXLAN Packet Format</a:t>
            </a:r>
            <a:endParaRPr lang="en-US" altLang="zh-CN" dirty="0">
              <a:sym typeface="Huawei Sans" panose="020C0503030203020204" pitchFamily="34" charset="0"/>
            </a:endParaRPr>
          </a:p>
        </p:txBody>
      </p:sp>
      <p:sp>
        <p:nvSpPr>
          <p:cNvPr id="57" name="矩形 56"/>
          <p:cNvSpPr/>
          <p:nvPr/>
        </p:nvSpPr>
        <p:spPr bwMode="gray">
          <a:xfrm>
            <a:off x="2632889" y="2240868"/>
            <a:ext cx="1080120"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Outer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Ethernet header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bwMode="gray">
          <a:xfrm>
            <a:off x="3713009" y="2240868"/>
            <a:ext cx="1008112"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Outer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IP header</a:t>
            </a:r>
            <a:endParaRPr lang="en-US" sz="1200" dirty="0">
              <a:solidFill>
                <a:schemeClr val="tx1"/>
              </a:solidFill>
              <a:latin typeface="Huawei Sans" panose="020C0503030203020204" pitchFamily="34" charset="0"/>
            </a:endParaRPr>
          </a:p>
        </p:txBody>
      </p:sp>
      <p:sp>
        <p:nvSpPr>
          <p:cNvPr id="59" name="矩形 58"/>
          <p:cNvSpPr/>
          <p:nvPr/>
        </p:nvSpPr>
        <p:spPr bwMode="gray">
          <a:xfrm>
            <a:off x="4721121" y="2240868"/>
            <a:ext cx="1008112"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UDP header</a:t>
            </a:r>
            <a:endParaRPr lang="en-US" sz="1200" dirty="0">
              <a:solidFill>
                <a:schemeClr val="tx1"/>
              </a:solidFill>
              <a:latin typeface="Huawei Sans" panose="020C0503030203020204" pitchFamily="34" charset="0"/>
            </a:endParaRPr>
          </a:p>
        </p:txBody>
      </p:sp>
      <p:sp>
        <p:nvSpPr>
          <p:cNvPr id="60" name="矩形 59"/>
          <p:cNvSpPr/>
          <p:nvPr/>
        </p:nvSpPr>
        <p:spPr bwMode="gray">
          <a:xfrm>
            <a:off x="5729233" y="2240868"/>
            <a:ext cx="1008112"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VXLAN</a:t>
            </a:r>
          </a:p>
          <a:p>
            <a:pPr algn="ctr" fontAlgn="ctr"/>
            <a:r>
              <a:rPr lang="en-US" sz="1200" dirty="0" smtClean="0">
                <a:solidFill>
                  <a:schemeClr val="bg1"/>
                </a:solidFill>
                <a:latin typeface="Huawei Sans" panose="020C0503030203020204" pitchFamily="34" charset="0"/>
              </a:rPr>
              <a:t>header</a:t>
            </a:r>
            <a:endParaRPr lang="en-US" sz="1200" dirty="0">
              <a:solidFill>
                <a:schemeClr val="bg1"/>
              </a:solidFill>
              <a:latin typeface="Huawei Sans" panose="020C0503030203020204" pitchFamily="34" charset="0"/>
            </a:endParaRPr>
          </a:p>
        </p:txBody>
      </p:sp>
      <p:sp>
        <p:nvSpPr>
          <p:cNvPr id="61" name="矩形 60"/>
          <p:cNvSpPr/>
          <p:nvPr/>
        </p:nvSpPr>
        <p:spPr bwMode="gray">
          <a:xfrm>
            <a:off x="6737345" y="2240868"/>
            <a:ext cx="1080120" cy="576064"/>
          </a:xfrm>
          <a:prstGeom prst="rect">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Inner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Ethernet header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7817465" y="2240868"/>
            <a:ext cx="1008112" cy="576064"/>
          </a:xfrm>
          <a:prstGeom prst="rect">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Inner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IP header</a:t>
            </a:r>
            <a:endParaRPr lang="en-US" sz="1200" dirty="0">
              <a:solidFill>
                <a:schemeClr val="tx1"/>
              </a:solidFill>
              <a:latin typeface="Huawei Sans" panose="020C0503030203020204" pitchFamily="34" charset="0"/>
            </a:endParaRPr>
          </a:p>
        </p:txBody>
      </p:sp>
      <p:sp>
        <p:nvSpPr>
          <p:cNvPr id="63" name="矩形 62"/>
          <p:cNvSpPr/>
          <p:nvPr/>
        </p:nvSpPr>
        <p:spPr bwMode="gray">
          <a:xfrm>
            <a:off x="8825577" y="2240868"/>
            <a:ext cx="1008112" cy="576064"/>
          </a:xfrm>
          <a:prstGeom prst="rect">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Payload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左大括号 63"/>
          <p:cNvSpPr/>
          <p:nvPr/>
        </p:nvSpPr>
        <p:spPr bwMode="gray">
          <a:xfrm rot="5400000">
            <a:off x="8189674" y="548680"/>
            <a:ext cx="191686" cy="309634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p:cNvSpPr/>
          <p:nvPr/>
        </p:nvSpPr>
        <p:spPr bwMode="gray">
          <a:xfrm>
            <a:off x="7499084" y="1643684"/>
            <a:ext cx="1572866" cy="276999"/>
          </a:xfrm>
          <a:prstGeom prst="rect">
            <a:avLst/>
          </a:prstGeom>
        </p:spPr>
        <p:txBody>
          <a:bodyPr wrap="none" anchor="ctr">
            <a:spAutoFit/>
          </a:bodyPr>
          <a:lstStyle/>
          <a:p>
            <a:pPr algn="ctr" fontAlgn="ctr"/>
            <a:r>
              <a:rPr lang="en-US" sz="1200" dirty="0" smtClean="0">
                <a:latin typeface="Huawei Sans" panose="020C0503030203020204" pitchFamily="34" charset="0"/>
              </a:rPr>
              <a:t>Original data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左大括号 65"/>
          <p:cNvSpPr/>
          <p:nvPr/>
        </p:nvSpPr>
        <p:spPr bwMode="gray">
          <a:xfrm rot="5400000">
            <a:off x="4588717" y="44067"/>
            <a:ext cx="191686" cy="4105570"/>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3848226" y="1643684"/>
            <a:ext cx="1686679" cy="276999"/>
          </a:xfrm>
          <a:prstGeom prst="rect">
            <a:avLst/>
          </a:prstGeom>
        </p:spPr>
        <p:txBody>
          <a:bodyPr wrap="none" anchor="ctr">
            <a:spAutoFit/>
          </a:bodyPr>
          <a:lstStyle/>
          <a:p>
            <a:pPr algn="ctr" fontAlgn="ctr"/>
            <a:r>
              <a:rPr lang="en-US" sz="1200" dirty="0" smtClean="0">
                <a:latin typeface="Huawei Sans" panose="020C0503030203020204" pitchFamily="34" charset="0"/>
              </a:rPr>
              <a:t>VXLAN encapsulation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a:off x="5731000" y="4041068"/>
            <a:ext cx="1436318"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VXLAN Flags</a:t>
            </a:r>
          </a:p>
          <a:p>
            <a:pPr algn="ctr" fontAlgn="ctr"/>
            <a:r>
              <a:rPr lang="en-US" sz="1200" dirty="0" smtClean="0">
                <a:solidFill>
                  <a:schemeClr val="bg1"/>
                </a:solidFill>
                <a:latin typeface="Huawei Sans" panose="020C0503030203020204" pitchFamily="34" charset="0"/>
              </a:rPr>
              <a:t>(00001000)</a:t>
            </a:r>
            <a:endParaRPr lang="en-US" sz="1200" dirty="0">
              <a:solidFill>
                <a:schemeClr val="bg1"/>
              </a:solidFill>
              <a:latin typeface="Huawei Sans" panose="020C0503030203020204" pitchFamily="34" charset="0"/>
            </a:endParaRPr>
          </a:p>
        </p:txBody>
      </p:sp>
      <p:sp>
        <p:nvSpPr>
          <p:cNvPr id="69" name="矩形 68"/>
          <p:cNvSpPr/>
          <p:nvPr/>
        </p:nvSpPr>
        <p:spPr bwMode="gray">
          <a:xfrm>
            <a:off x="7167318" y="4041068"/>
            <a:ext cx="1154049"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Reserved</a:t>
            </a:r>
            <a:endParaRPr lang="en-US" sz="1200" dirty="0">
              <a:solidFill>
                <a:schemeClr val="bg1"/>
              </a:solidFill>
              <a:latin typeface="Huawei Sans" panose="020C0503030203020204" pitchFamily="34" charset="0"/>
            </a:endParaRPr>
          </a:p>
        </p:txBody>
      </p:sp>
      <p:sp>
        <p:nvSpPr>
          <p:cNvPr id="70" name="矩形 69"/>
          <p:cNvSpPr/>
          <p:nvPr/>
        </p:nvSpPr>
        <p:spPr bwMode="gray">
          <a:xfrm>
            <a:off x="8321367" y="4041068"/>
            <a:ext cx="1154049"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VNI</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9472534" y="4041068"/>
            <a:ext cx="1154049"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Reserved</a:t>
            </a:r>
            <a:endParaRPr lang="en-US" sz="1200" dirty="0">
              <a:solidFill>
                <a:schemeClr val="bg1"/>
              </a:solidFill>
              <a:latin typeface="Huawei Sans" panose="020C0503030203020204" pitchFamily="34" charset="0"/>
            </a:endParaRPr>
          </a:p>
        </p:txBody>
      </p:sp>
      <p:sp>
        <p:nvSpPr>
          <p:cNvPr id="72" name="矩形 71"/>
          <p:cNvSpPr/>
          <p:nvPr/>
        </p:nvSpPr>
        <p:spPr bwMode="gray">
          <a:xfrm>
            <a:off x="6165267" y="4665863"/>
            <a:ext cx="567783" cy="276999"/>
          </a:xfrm>
          <a:prstGeom prst="rect">
            <a:avLst/>
          </a:prstGeom>
        </p:spPr>
        <p:txBody>
          <a:bodyPr wrap="none" anchor="ctr">
            <a:spAutoFit/>
          </a:bodyPr>
          <a:lstStyle/>
          <a:p>
            <a:pPr algn="ctr" fontAlgn="ctr"/>
            <a:r>
              <a:rPr lang="en-US" sz="1200" dirty="0" smtClean="0">
                <a:latin typeface="Huawei Sans" panose="020C0503030203020204" pitchFamily="34" charset="0"/>
              </a:rPr>
              <a:t>8 bits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7417170" y="4665863"/>
            <a:ext cx="654345" cy="276999"/>
          </a:xfrm>
          <a:prstGeom prst="rect">
            <a:avLst/>
          </a:prstGeom>
        </p:spPr>
        <p:txBody>
          <a:bodyPr wrap="none" anchor="ctr">
            <a:spAutoFit/>
          </a:bodyPr>
          <a:lstStyle/>
          <a:p>
            <a:pPr algn="ctr" fontAlgn="ctr"/>
            <a:r>
              <a:rPr lang="en-US" sz="1200" dirty="0" smtClean="0">
                <a:latin typeface="Huawei Sans" panose="020C0503030203020204" pitchFamily="34" charset="0"/>
              </a:rPr>
              <a:t>24 bits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8571218" y="4665863"/>
            <a:ext cx="654345" cy="276999"/>
          </a:xfrm>
          <a:prstGeom prst="rect">
            <a:avLst/>
          </a:prstGeom>
        </p:spPr>
        <p:txBody>
          <a:bodyPr wrap="none" anchor="ctr">
            <a:spAutoFit/>
          </a:bodyPr>
          <a:lstStyle/>
          <a:p>
            <a:pPr algn="ctr" fontAlgn="ctr"/>
            <a:r>
              <a:rPr lang="en-US" sz="1200" dirty="0" smtClean="0">
                <a:latin typeface="Huawei Sans" panose="020C0503030203020204" pitchFamily="34" charset="0"/>
              </a:rPr>
              <a:t>24 bits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9815359" y="4665863"/>
            <a:ext cx="567783" cy="276999"/>
          </a:xfrm>
          <a:prstGeom prst="rect">
            <a:avLst/>
          </a:prstGeom>
        </p:spPr>
        <p:txBody>
          <a:bodyPr wrap="none" anchor="ctr">
            <a:spAutoFit/>
          </a:bodyPr>
          <a:lstStyle/>
          <a:p>
            <a:pPr algn="ctr" fontAlgn="ctr"/>
            <a:r>
              <a:rPr lang="en-US" sz="1200" dirty="0" smtClean="0">
                <a:latin typeface="Huawei Sans" panose="020C0503030203020204" pitchFamily="34" charset="0"/>
              </a:rPr>
              <a:t>8 bits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1565418" y="5279625"/>
            <a:ext cx="1436318"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Source UDP port</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(Hash value)</a:t>
            </a:r>
            <a:endParaRPr lang="en-US" sz="1200" dirty="0">
              <a:solidFill>
                <a:schemeClr val="tx1"/>
              </a:solidFill>
              <a:latin typeface="Huawei Sans" panose="020C0503030203020204" pitchFamily="34" charset="0"/>
            </a:endParaRPr>
          </a:p>
        </p:txBody>
      </p:sp>
      <p:sp>
        <p:nvSpPr>
          <p:cNvPr id="77" name="矩形 76"/>
          <p:cNvSpPr/>
          <p:nvPr/>
        </p:nvSpPr>
        <p:spPr bwMode="gray">
          <a:xfrm>
            <a:off x="3001736" y="5279625"/>
            <a:ext cx="1436318"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Destination UDP port (4789)</a:t>
            </a:r>
            <a:endParaRPr lang="en-US" sz="1200" dirty="0">
              <a:solidFill>
                <a:schemeClr val="tx1"/>
              </a:solidFill>
              <a:latin typeface="Huawei Sans" panose="020C0503030203020204" pitchFamily="34" charset="0"/>
            </a:endParaRPr>
          </a:p>
        </p:txBody>
      </p:sp>
      <p:sp>
        <p:nvSpPr>
          <p:cNvPr id="78" name="矩形 77"/>
          <p:cNvSpPr/>
          <p:nvPr/>
        </p:nvSpPr>
        <p:spPr bwMode="gray">
          <a:xfrm>
            <a:off x="4438054" y="5279625"/>
            <a:ext cx="871780"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Length</a:t>
            </a:r>
            <a:endParaRPr lang="en-US" sz="1200" dirty="0">
              <a:solidFill>
                <a:schemeClr val="tx1"/>
              </a:solidFill>
              <a:latin typeface="Huawei Sans" panose="020C0503030203020204" pitchFamily="34" charset="0"/>
            </a:endParaRPr>
          </a:p>
        </p:txBody>
      </p:sp>
      <p:sp>
        <p:nvSpPr>
          <p:cNvPr id="79" name="矩形 78"/>
          <p:cNvSpPr/>
          <p:nvPr/>
        </p:nvSpPr>
        <p:spPr bwMode="gray">
          <a:xfrm>
            <a:off x="5306952" y="5279625"/>
            <a:ext cx="1154049"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Checksum</a:t>
            </a:r>
            <a:endParaRPr lang="en-US" sz="1200" dirty="0">
              <a:solidFill>
                <a:schemeClr val="tx1"/>
              </a:solidFill>
              <a:latin typeface="Huawei Sans" panose="020C0503030203020204" pitchFamily="34" charset="0"/>
            </a:endParaRPr>
          </a:p>
        </p:txBody>
      </p:sp>
      <p:cxnSp>
        <p:nvCxnSpPr>
          <p:cNvPr id="80" name="直接连接符 79"/>
          <p:cNvCxnSpPr/>
          <p:nvPr/>
        </p:nvCxnSpPr>
        <p:spPr bwMode="gray">
          <a:xfrm>
            <a:off x="6212556" y="2816932"/>
            <a:ext cx="0" cy="108012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a:off x="5081161" y="2816932"/>
            <a:ext cx="0" cy="2462693"/>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2" name="矩形 81"/>
          <p:cNvSpPr/>
          <p:nvPr/>
        </p:nvSpPr>
        <p:spPr bwMode="gray">
          <a:xfrm>
            <a:off x="2435019" y="3402719"/>
            <a:ext cx="2396289" cy="1708160"/>
          </a:xfrm>
          <a:prstGeom prst="rect">
            <a:avLst/>
          </a:prstGeom>
        </p:spPr>
        <p:txBody>
          <a:bodyPr wrap="square" anchor="ctr">
            <a:spAutoFit/>
          </a:bodyPr>
          <a:lstStyle/>
          <a:p>
            <a:pPr marL="177800" indent="-177800" fontAlgn="ctr">
              <a:lnSpc>
                <a:spcPts val="2000"/>
              </a:lnSpc>
              <a:spcAft>
                <a:spcPts val="600"/>
              </a:spcAft>
              <a:buFont typeface="Arial" panose="020B0604020202020204" pitchFamily="34" charset="0"/>
              <a:buChar char="•"/>
            </a:pPr>
            <a:r>
              <a:rPr lang="en-US" sz="1200" b="1" dirty="0" smtClean="0">
                <a:solidFill>
                  <a:srgbClr val="333333"/>
                </a:solidFill>
                <a:latin typeface="Huawei Sans" panose="020C0503030203020204" pitchFamily="34" charset="0"/>
              </a:rPr>
              <a:t>Source IP address:</a:t>
            </a:r>
            <a:r>
              <a:rPr lang="en-US" sz="1200" dirty="0" smtClean="0">
                <a:solidFill>
                  <a:srgbClr val="333333"/>
                </a:solidFill>
                <a:latin typeface="Huawei Sans" panose="020C0503030203020204" pitchFamily="34" charset="0"/>
              </a:rPr>
              <a:t> IP address of the source VTEP of a VXLAN tunnel</a:t>
            </a:r>
          </a:p>
          <a:p>
            <a:pPr marL="177800" indent="-177800" fontAlgn="ctr">
              <a:lnSpc>
                <a:spcPts val="2000"/>
              </a:lnSpc>
              <a:spcAft>
                <a:spcPts val="600"/>
              </a:spcAft>
              <a:buFont typeface="Arial" panose="020B0604020202020204" pitchFamily="34" charset="0"/>
              <a:buChar char="•"/>
            </a:pPr>
            <a:r>
              <a:rPr lang="en-US" sz="1200" b="1" dirty="0" smtClean="0">
                <a:solidFill>
                  <a:srgbClr val="333333"/>
                </a:solidFill>
                <a:latin typeface="Huawei Sans" panose="020C0503030203020204" pitchFamily="34" charset="0"/>
              </a:rPr>
              <a:t>Destination IP address:</a:t>
            </a:r>
            <a:r>
              <a:rPr lang="en-US" sz="1200" dirty="0" smtClean="0">
                <a:solidFill>
                  <a:srgbClr val="333333"/>
                </a:solidFill>
                <a:latin typeface="Huawei Sans" panose="020C0503030203020204" pitchFamily="34" charset="0"/>
              </a:rPr>
              <a:t> IP address of the destination VTEP of a VXLAN tunnel</a:t>
            </a:r>
            <a:endParaRPr lang="en-US" altLang="zh-CN" sz="1200" b="0" i="0"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直接连接符 82"/>
          <p:cNvCxnSpPr/>
          <p:nvPr/>
        </p:nvCxnSpPr>
        <p:spPr bwMode="gray">
          <a:xfrm>
            <a:off x="3907407" y="2816932"/>
            <a:ext cx="0" cy="54006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93053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Freeform 159"/>
          <p:cNvSpPr/>
          <p:nvPr/>
        </p:nvSpPr>
        <p:spPr bwMode="gray">
          <a:xfrm flipH="1">
            <a:off x="3848538" y="3266364"/>
            <a:ext cx="4381062" cy="22901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CDF86A11-0DEE-4CA0-879B-C0A4994AD39F}"/>
              </a:ext>
            </a:extLst>
          </p:cNvPr>
          <p:cNvSpPr>
            <a:spLocks noGrp="1"/>
          </p:cNvSpPr>
          <p:nvPr>
            <p:ph type="title"/>
          </p:nvPr>
        </p:nvSpPr>
        <p:spPr bwMode="gray"/>
        <p:txBody>
          <a:bodyPr/>
          <a:lstStyle/>
          <a:p>
            <a:r>
              <a:rPr lang="en-US" smtClean="0"/>
              <a:t>Basic Concepts of VXLAN: NVE</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2066454"/>
          </a:xfrm>
        </p:spPr>
        <p:txBody>
          <a:bodyPr/>
          <a:lstStyle/>
          <a:p>
            <a:r>
              <a:rPr lang="en-US" altLang="zh-CN" sz="1800" smtClean="0"/>
              <a:t>Network Virtualization Edge (NVE):</a:t>
            </a:r>
            <a:endParaRPr lang="en-US" altLang="zh-CN" sz="1800" smtClean="0">
              <a:sym typeface="Huawei Sans" panose="020C0503030203020204" pitchFamily="34" charset="0"/>
            </a:endParaRPr>
          </a:p>
          <a:p>
            <a:pPr lvl="1"/>
            <a:r>
              <a:rPr lang="en-US" altLang="zh-CN" sz="1600" smtClean="0"/>
              <a:t>A network entity that implements network virtualization functions. A physical or software switch can work as an NVE.</a:t>
            </a:r>
            <a:endParaRPr lang="en-US" altLang="zh-CN" sz="1600" smtClean="0">
              <a:sym typeface="Huawei Sans" panose="020C0503030203020204" pitchFamily="34" charset="0"/>
            </a:endParaRPr>
          </a:p>
          <a:p>
            <a:pPr lvl="1"/>
            <a:r>
              <a:rPr lang="en-US" altLang="zh-CN" sz="1600" smtClean="0"/>
              <a:t>NVEs run VXLAN and construct a Layer 2 virtual network over a Layer 3 network. SW1 and SW2 in the figure are NVEs.</a:t>
            </a:r>
            <a:endParaRPr lang="en-US" altLang="zh-CN" sz="1600" smtClean="0">
              <a:sym typeface="Huawei Sans" panose="020C0503030203020204" pitchFamily="34" charset="0"/>
            </a:endParaRPr>
          </a:p>
          <a:p>
            <a:endParaRPr lang="zh-CN" altLang="en-US" sz="1800" dirty="0"/>
          </a:p>
        </p:txBody>
      </p:sp>
      <p:sp>
        <p:nvSpPr>
          <p:cNvPr id="39" name="文本框 38">
            <a:extLst>
              <a:ext uri="{FF2B5EF4-FFF2-40B4-BE49-F238E27FC236}">
                <a16:creationId xmlns:a16="http://schemas.microsoft.com/office/drawing/2014/main" xmlns="" id="{48261580-01AC-47F6-BD8A-52AE184521DC}"/>
              </a:ext>
            </a:extLst>
          </p:cNvPr>
          <p:cNvSpPr txBox="1"/>
          <p:nvPr/>
        </p:nvSpPr>
        <p:spPr bwMode="gray">
          <a:xfrm>
            <a:off x="2898470" y="5404275"/>
            <a:ext cx="1160894" cy="307777"/>
          </a:xfrm>
          <a:prstGeom prst="rect">
            <a:avLst/>
          </a:prstGeom>
        </p:spPr>
        <p:txBody>
          <a:bodyPr wrap="none" rtlCol="0">
            <a:spAutoFit/>
          </a:bodyPr>
          <a:lstStyle/>
          <a:p>
            <a:pPr algn="ctr" fontAlgn="ctr"/>
            <a:r>
              <a:rPr lang="en-US" sz="1400" b="1" dirty="0" smtClean="0">
                <a:solidFill>
                  <a:srgbClr val="C7000B"/>
                </a:solidFill>
                <a:latin typeface="Huawei Sans" panose="020C0503030203020204" pitchFamily="34" charset="0"/>
              </a:rPr>
              <a:t>SW1 (NVE)</a:t>
            </a:r>
            <a:endParaRPr lang="en-US" altLang="zh-CN" sz="1400" b="1" dirty="0">
              <a:solidFill>
                <a:srgbClr val="C7000B"/>
              </a:solidFill>
              <a:latin typeface="Huawei Sans" panose="020C0503030203020204" pitchFamily="34" charset="0"/>
            </a:endParaRPr>
          </a:p>
        </p:txBody>
      </p:sp>
      <p:sp>
        <p:nvSpPr>
          <p:cNvPr id="40" name="文本框 39">
            <a:extLst>
              <a:ext uri="{FF2B5EF4-FFF2-40B4-BE49-F238E27FC236}">
                <a16:creationId xmlns:a16="http://schemas.microsoft.com/office/drawing/2014/main" xmlns="" id="{D59EA876-A37B-4163-A957-CD214692C151}"/>
              </a:ext>
            </a:extLst>
          </p:cNvPr>
          <p:cNvSpPr txBox="1"/>
          <p:nvPr/>
        </p:nvSpPr>
        <p:spPr bwMode="gray">
          <a:xfrm>
            <a:off x="8187315" y="5396089"/>
            <a:ext cx="1160894" cy="307777"/>
          </a:xfrm>
          <a:prstGeom prst="rect">
            <a:avLst/>
          </a:prstGeom>
        </p:spPr>
        <p:txBody>
          <a:bodyPr wrap="none" rtlCol="0">
            <a:spAutoFit/>
          </a:bodyPr>
          <a:lstStyle/>
          <a:p>
            <a:pPr algn="ctr" fontAlgn="ctr"/>
            <a:r>
              <a:rPr lang="en-US" sz="1400" b="1" dirty="0" smtClean="0">
                <a:solidFill>
                  <a:srgbClr val="C7000B"/>
                </a:solidFill>
                <a:latin typeface="Huawei Sans" panose="020C0503030203020204" pitchFamily="34" charset="0"/>
              </a:rPr>
              <a:t>SW2 (NVE)</a:t>
            </a:r>
            <a:endParaRPr lang="en-US" altLang="zh-CN" sz="1400" b="1" dirty="0">
              <a:solidFill>
                <a:srgbClr val="C7000B"/>
              </a:solidFill>
              <a:latin typeface="Huawei Sans" panose="020C0503030203020204" pitchFamily="34" charset="0"/>
            </a:endParaRPr>
          </a:p>
        </p:txBody>
      </p:sp>
      <p:cxnSp>
        <p:nvCxnSpPr>
          <p:cNvPr id="69" name="直接连接符 68"/>
          <p:cNvCxnSpPr/>
          <p:nvPr/>
        </p:nvCxnSpPr>
        <p:spPr bwMode="gray">
          <a:xfrm flipH="1">
            <a:off x="8796783" y="5122786"/>
            <a:ext cx="17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flipH="1">
            <a:off x="1639558" y="5122786"/>
            <a:ext cx="1813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bwMode="gray">
          <a:xfrm>
            <a:off x="3478917" y="4278035"/>
            <a:ext cx="5295126" cy="821924"/>
            <a:chOff x="6600056" y="4353447"/>
            <a:chExt cx="1296144" cy="833967"/>
          </a:xfrm>
        </p:grpSpPr>
        <p:cxnSp>
          <p:nvCxnSpPr>
            <p:cNvPr id="74" name="直接连接符 73"/>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6" name="矩形 75"/>
          <p:cNvSpPr/>
          <p:nvPr/>
        </p:nvSpPr>
        <p:spPr bwMode="gray">
          <a:xfrm>
            <a:off x="679004" y="4309200"/>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rot="20513042">
            <a:off x="4198066" y="4388837"/>
            <a:ext cx="1133644" cy="307777"/>
          </a:xfrm>
          <a:prstGeom prst="rect">
            <a:avLst/>
          </a:prstGeom>
        </p:spPr>
        <p:txBody>
          <a:bodyPr wrap="none">
            <a:spAutoFit/>
          </a:bodyPr>
          <a:lstStyle/>
          <a:p>
            <a:pPr algn="ctr" fontAlgn="ctr"/>
            <a:r>
              <a:rPr lang="en-US" sz="1400" dirty="0" smtClean="0">
                <a:latin typeface="Huawei Sans" panose="020C0503030203020204" pitchFamily="34" charset="0"/>
              </a:rPr>
              <a:t>Layer 3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rot="993331">
            <a:off x="6788676" y="4340542"/>
            <a:ext cx="1133644" cy="307777"/>
          </a:xfrm>
          <a:prstGeom prst="rect">
            <a:avLst/>
          </a:prstGeom>
        </p:spPr>
        <p:txBody>
          <a:bodyPr wrap="none">
            <a:spAutoFit/>
          </a:bodyPr>
          <a:lstStyle/>
          <a:p>
            <a:pPr algn="ctr" fontAlgn="ctr"/>
            <a:r>
              <a:rPr lang="en-US" sz="1400" dirty="0" smtClean="0">
                <a:latin typeface="Huawei Sans" panose="020C0503030203020204" pitchFamily="34" charset="0"/>
              </a:rPr>
              <a:t>Layer 3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10075117" y="4309200"/>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192.168.1.2/24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11" descr="开放网络-蓝.png"/>
          <p:cNvPicPr>
            <a:picLocks noChangeAspect="1"/>
          </p:cNvPicPr>
          <p:nvPr/>
        </p:nvPicPr>
        <p:blipFill>
          <a:blip r:embed="rId3" cstate="print"/>
          <a:stretch>
            <a:fillRect/>
          </a:stretch>
        </p:blipFill>
        <p:spPr bwMode="gray">
          <a:xfrm>
            <a:off x="1099951" y="4875938"/>
            <a:ext cx="539607" cy="415381"/>
          </a:xfrm>
          <a:prstGeom prst="rect">
            <a:avLst/>
          </a:prstGeom>
        </p:spPr>
      </p:pic>
      <p:pic>
        <p:nvPicPr>
          <p:cNvPr id="85" name="图片 11" descr="开放网络-蓝.png"/>
          <p:cNvPicPr>
            <a:picLocks noChangeAspect="1"/>
          </p:cNvPicPr>
          <p:nvPr/>
        </p:nvPicPr>
        <p:blipFill>
          <a:blip r:embed="rId3" cstate="print"/>
          <a:stretch>
            <a:fillRect/>
          </a:stretch>
        </p:blipFill>
        <p:spPr bwMode="gray">
          <a:xfrm>
            <a:off x="10515195" y="4875938"/>
            <a:ext cx="539607" cy="415381"/>
          </a:xfrm>
          <a:prstGeom prst="rect">
            <a:avLst/>
          </a:prstGeom>
        </p:spPr>
      </p:pic>
      <p:pic>
        <p:nvPicPr>
          <p:cNvPr id="86" name="图片 87" descr="汇聚交换机.png"/>
          <p:cNvPicPr>
            <a:picLocks noChangeAspect="1"/>
          </p:cNvPicPr>
          <p:nvPr/>
        </p:nvPicPr>
        <p:blipFill>
          <a:blip r:embed="rId4" cstate="print"/>
          <a:stretch>
            <a:fillRect/>
          </a:stretch>
        </p:blipFill>
        <p:spPr bwMode="gray">
          <a:xfrm>
            <a:off x="3211431" y="4923377"/>
            <a:ext cx="540000" cy="441818"/>
          </a:xfrm>
          <a:prstGeom prst="rect">
            <a:avLst/>
          </a:prstGeom>
        </p:spPr>
      </p:pic>
      <p:pic>
        <p:nvPicPr>
          <p:cNvPr id="87" name="图片 87" descr="汇聚交换机.png"/>
          <p:cNvPicPr>
            <a:picLocks noChangeAspect="1"/>
          </p:cNvPicPr>
          <p:nvPr/>
        </p:nvPicPr>
        <p:blipFill>
          <a:blip r:embed="rId4" cstate="print"/>
          <a:stretch>
            <a:fillRect/>
          </a:stretch>
        </p:blipFill>
        <p:spPr bwMode="gray">
          <a:xfrm>
            <a:off x="8497762" y="4923377"/>
            <a:ext cx="540000" cy="441818"/>
          </a:xfrm>
          <a:prstGeom prst="rect">
            <a:avLst/>
          </a:prstGeom>
        </p:spPr>
      </p:pic>
      <p:sp>
        <p:nvSpPr>
          <p:cNvPr id="88" name="圆柱形 87"/>
          <p:cNvSpPr/>
          <p:nvPr/>
        </p:nvSpPr>
        <p:spPr bwMode="gray">
          <a:xfrm rot="16200000">
            <a:off x="5977171" y="2865246"/>
            <a:ext cx="279572" cy="4636766"/>
          </a:xfrm>
          <a:prstGeom prst="can">
            <a:avLst>
              <a:gd name="adj" fmla="val 43371"/>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bwMode="gray">
          <a:xfrm>
            <a:off x="5457011" y="4986516"/>
            <a:ext cx="1407758" cy="374461"/>
          </a:xfrm>
          <a:prstGeom prst="rect">
            <a:avLst/>
          </a:prstGeom>
        </p:spPr>
        <p:txBody>
          <a:bodyPr wrap="none">
            <a:spAutoFit/>
          </a:bodyPr>
          <a:lstStyle/>
          <a:p>
            <a:pPr algn="ctr" fontAlgn="ctr">
              <a:lnSpc>
                <a:spcPts val="2200"/>
              </a:lnSpc>
            </a:pP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0" name="图片 86" descr="核心交换机.png"/>
          <p:cNvPicPr>
            <a:picLocks noChangeAspect="1"/>
          </p:cNvPicPr>
          <p:nvPr/>
        </p:nvPicPr>
        <p:blipFill>
          <a:blip r:embed="rId5" cstate="print"/>
          <a:stretch>
            <a:fillRect/>
          </a:stretch>
        </p:blipFill>
        <p:spPr bwMode="gray">
          <a:xfrm>
            <a:off x="5857737" y="4097089"/>
            <a:ext cx="540000" cy="441818"/>
          </a:xfrm>
          <a:prstGeom prst="rect">
            <a:avLst/>
          </a:prstGeom>
        </p:spPr>
      </p:pic>
      <p:sp>
        <p:nvSpPr>
          <p:cNvPr id="92" name="矩形 91"/>
          <p:cNvSpPr/>
          <p:nvPr/>
        </p:nvSpPr>
        <p:spPr bwMode="gray">
          <a:xfrm>
            <a:off x="4757969" y="3562398"/>
            <a:ext cx="1194558" cy="338554"/>
          </a:xfrm>
          <a:prstGeom prst="rect">
            <a:avLst/>
          </a:prstGeom>
        </p:spPr>
        <p:txBody>
          <a:bodyPr wrap="none">
            <a:spAutoFit/>
          </a:bodyPr>
          <a:lstStyle/>
          <a:p>
            <a:pPr algn="ctr" fontAlgn="ctr"/>
            <a:r>
              <a:rPr lang="en-US" sz="1600" dirty="0" smtClean="0">
                <a:solidFill>
                  <a:schemeClr val="bg1">
                    <a:lumMod val="50000"/>
                  </a:schemeClr>
                </a:solidFill>
                <a:latin typeface="Huawei Sans" panose="020C0503030203020204" pitchFamily="34" charset="0"/>
              </a:rPr>
              <a:t>IP network</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a:xfrm>
            <a:off x="6836877" y="124239"/>
            <a:ext cx="4898296" cy="213120"/>
            <a:chOff x="7119687" y="124239"/>
            <a:chExt cx="4898296" cy="213120"/>
          </a:xfrm>
        </p:grpSpPr>
        <p:sp>
          <p:nvSpPr>
            <p:cNvPr id="29" name="五边形 24">
              <a:extLst>
                <a:ext uri="{FF2B5EF4-FFF2-40B4-BE49-F238E27FC236}">
                  <a16:creationId xmlns:a16="http://schemas.microsoft.com/office/drawing/2014/main" xmlns="" id="{94B96716-C28B-40EB-8E95-7453A9EDFF97}"/>
                </a:ext>
              </a:extLst>
            </p:cNvPr>
            <p:cNvSpPr/>
            <p:nvPr/>
          </p:nvSpPr>
          <p:spPr bwMode="gray">
            <a:xfrm>
              <a:off x="7119687" y="124239"/>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smtClean="0">
                  <a:solidFill>
                    <a:srgbClr val="FFFFFF"/>
                  </a:solidFill>
                  <a:latin typeface="Huawei Sans" panose="020C0503030203020204" pitchFamily="34" charset="0"/>
                  <a:ea typeface="方正兰亭黑简体" panose="02000000000000000000" pitchFamily="2" charset="-122"/>
                </a:rPr>
                <a:t>NVE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5">
              <a:extLst>
                <a:ext uri="{FF2B5EF4-FFF2-40B4-BE49-F238E27FC236}">
                  <a16:creationId xmlns:a16="http://schemas.microsoft.com/office/drawing/2014/main" xmlns="" id="{B3835D4C-1B49-4581-A7CA-72BCE8067FFC}"/>
                </a:ext>
              </a:extLst>
            </p:cNvPr>
            <p:cNvSpPr/>
            <p:nvPr/>
          </p:nvSpPr>
          <p:spPr bwMode="gray">
            <a:xfrm>
              <a:off x="9295564" y="124239"/>
              <a:ext cx="673377"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VAP</a:t>
              </a:r>
              <a:endParaRPr lang="en-US" sz="1000" dirty="0">
                <a:latin typeface="Huawei Sans" panose="020C0503030203020204" pitchFamily="34" charset="0"/>
              </a:endParaRPr>
            </a:p>
          </p:txBody>
        </p:sp>
        <p:sp>
          <p:nvSpPr>
            <p:cNvPr id="31" name="燕尾形 26">
              <a:extLst>
                <a:ext uri="{FF2B5EF4-FFF2-40B4-BE49-F238E27FC236}">
                  <a16:creationId xmlns:a16="http://schemas.microsoft.com/office/drawing/2014/main" xmlns="" id="{9744301D-E99A-4BEF-A318-08CD9645DD40}"/>
                </a:ext>
              </a:extLst>
            </p:cNvPr>
            <p:cNvSpPr/>
            <p:nvPr/>
          </p:nvSpPr>
          <p:spPr bwMode="gray">
            <a:xfrm>
              <a:off x="11163300" y="124239"/>
              <a:ext cx="854683"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Gateway</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26">
              <a:extLst>
                <a:ext uri="{FF2B5EF4-FFF2-40B4-BE49-F238E27FC236}">
                  <a16:creationId xmlns:a16="http://schemas.microsoft.com/office/drawing/2014/main" xmlns="" id="{BCE2539E-0076-4A5B-9B7B-AE0039DEB005}"/>
                </a:ext>
              </a:extLst>
            </p:cNvPr>
            <p:cNvSpPr/>
            <p:nvPr/>
          </p:nvSpPr>
          <p:spPr bwMode="gray">
            <a:xfrm>
              <a:off x="8374385" y="124239"/>
              <a:ext cx="100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000" dirty="0" smtClean="0">
                  <a:latin typeface="Huawei Sans" panose="020C0503030203020204" pitchFamily="34" charset="0"/>
                </a:rPr>
                <a:t>VNI and BD</a:t>
              </a:r>
              <a:endParaRPr lang="en-US" altLang="zh-CN" sz="1000" dirty="0">
                <a:latin typeface="Huawei Sans" panose="020C0503030203020204" pitchFamily="34" charset="0"/>
              </a:endParaRPr>
            </a:p>
          </p:txBody>
        </p:sp>
        <p:sp>
          <p:nvSpPr>
            <p:cNvPr id="33" name="燕尾形 26">
              <a:extLst>
                <a:ext uri="{FF2B5EF4-FFF2-40B4-BE49-F238E27FC236}">
                  <a16:creationId xmlns:a16="http://schemas.microsoft.com/office/drawing/2014/main" xmlns="" id="{65628728-0580-404A-8423-3F9266499728}"/>
                </a:ext>
              </a:extLst>
            </p:cNvPr>
            <p:cNvSpPr/>
            <p:nvPr/>
          </p:nvSpPr>
          <p:spPr bwMode="gray">
            <a:xfrm>
              <a:off x="7814066" y="124239"/>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VTEP</a:t>
              </a:r>
              <a:endParaRPr lang="en-US" sz="1000" dirty="0">
                <a:latin typeface="Huawei Sans" panose="020C0503030203020204" pitchFamily="34" charset="0"/>
              </a:endParaRPr>
            </a:p>
          </p:txBody>
        </p:sp>
        <p:sp>
          <p:nvSpPr>
            <p:cNvPr id="34" name="燕尾形 25">
              <a:extLst>
                <a:ext uri="{FF2B5EF4-FFF2-40B4-BE49-F238E27FC236}">
                  <a16:creationId xmlns:a16="http://schemas.microsoft.com/office/drawing/2014/main" xmlns="" id="{B3835D4C-1B49-4581-A7CA-72BCE8067FFC}"/>
                </a:ext>
              </a:extLst>
            </p:cNvPr>
            <p:cNvSpPr/>
            <p:nvPr/>
          </p:nvSpPr>
          <p:spPr bwMode="gray">
            <a:xfrm>
              <a:off x="9882120" y="124239"/>
              <a:ext cx="136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Border and Edge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3639507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F86A11-0DEE-4CA0-879B-C0A4994AD39F}"/>
              </a:ext>
            </a:extLst>
          </p:cNvPr>
          <p:cNvSpPr>
            <a:spLocks noGrp="1"/>
          </p:cNvSpPr>
          <p:nvPr>
            <p:ph type="title"/>
          </p:nvPr>
        </p:nvSpPr>
        <p:spPr bwMode="gray"/>
        <p:txBody>
          <a:bodyPr/>
          <a:lstStyle/>
          <a:p>
            <a:r>
              <a:rPr lang="en-US" smtClean="0"/>
              <a:t>Basic Concepts of VXLAN: VTEP</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687123"/>
          </a:xfrm>
        </p:spPr>
        <p:txBody>
          <a:bodyPr/>
          <a:lstStyle/>
          <a:p>
            <a:r>
              <a:rPr lang="en-US" altLang="zh-CN" sz="1800" smtClean="0"/>
              <a:t>VXLAN tunnel endpoint (VTEP):</a:t>
            </a:r>
          </a:p>
          <a:p>
            <a:pPr lvl="1"/>
            <a:r>
              <a:rPr lang="en-US" altLang="zh-CN" sz="1600" smtClean="0"/>
              <a:t>A VTEP is located on an NVE and encapsulates and decapsulates VXLAN packets.</a:t>
            </a:r>
            <a:endParaRPr lang="en-US" altLang="zh-CN" sz="1600" smtClean="0">
              <a:sym typeface="Huawei Sans" panose="020C0503030203020204" pitchFamily="34" charset="0"/>
            </a:endParaRPr>
          </a:p>
          <a:p>
            <a:pPr lvl="1"/>
            <a:r>
              <a:rPr lang="en-US" altLang="zh-CN" sz="1600" smtClean="0"/>
              <a:t>In the outer IP header of VXLAN packets, the source IP address is the IP address of the source VTEP, and the destination IP address is the IP address of the destination VTEP.</a:t>
            </a:r>
          </a:p>
          <a:p>
            <a:endParaRPr lang="zh-CN" altLang="en-US" sz="1800" dirty="0"/>
          </a:p>
        </p:txBody>
      </p:sp>
      <p:grpSp>
        <p:nvGrpSpPr>
          <p:cNvPr id="65" name="组合 64"/>
          <p:cNvGrpSpPr/>
          <p:nvPr/>
        </p:nvGrpSpPr>
        <p:grpSpPr bwMode="gray">
          <a:xfrm rot="10800000">
            <a:off x="3310086" y="3998009"/>
            <a:ext cx="337662" cy="277474"/>
            <a:chOff x="1149331" y="3370821"/>
            <a:chExt cx="598189" cy="335743"/>
          </a:xfrm>
        </p:grpSpPr>
        <p:cxnSp>
          <p:nvCxnSpPr>
            <p:cNvPr id="84" name="直接连接符 83"/>
            <p:cNvCxnSpPr/>
            <p:nvPr/>
          </p:nvCxnSpPr>
          <p:spPr bwMode="gray">
            <a:xfrm flipH="1">
              <a:off x="1149331" y="3370821"/>
              <a:ext cx="598189" cy="0"/>
            </a:xfrm>
            <a:prstGeom prst="line">
              <a:avLst/>
            </a:prstGeom>
            <a:ln w="1905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flipV="1">
              <a:off x="1448425" y="3370821"/>
              <a:ext cx="0" cy="335743"/>
            </a:xfrm>
            <a:prstGeom prst="line">
              <a:avLst/>
            </a:prstGeom>
            <a:ln w="19050">
              <a:solidFill>
                <a:srgbClr val="C7000B"/>
              </a:solidFill>
            </a:ln>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bwMode="gray">
          <a:xfrm rot="10800000">
            <a:off x="8609091" y="3998009"/>
            <a:ext cx="337662" cy="277474"/>
            <a:chOff x="1149331" y="3370821"/>
            <a:chExt cx="598189" cy="335743"/>
          </a:xfrm>
        </p:grpSpPr>
        <p:cxnSp>
          <p:nvCxnSpPr>
            <p:cNvPr id="87" name="直接连接符 86"/>
            <p:cNvCxnSpPr/>
            <p:nvPr/>
          </p:nvCxnSpPr>
          <p:spPr bwMode="gray">
            <a:xfrm flipH="1">
              <a:off x="1149331" y="3370821"/>
              <a:ext cx="598189" cy="0"/>
            </a:xfrm>
            <a:prstGeom prst="line">
              <a:avLst/>
            </a:prstGeom>
            <a:ln w="1905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bwMode="gray">
            <a:xfrm flipV="1">
              <a:off x="1448425" y="3370821"/>
              <a:ext cx="0" cy="335743"/>
            </a:xfrm>
            <a:prstGeom prst="line">
              <a:avLst/>
            </a:prstGeom>
            <a:ln w="19050">
              <a:solidFill>
                <a:srgbClr val="C7000B"/>
              </a:solidFill>
            </a:ln>
          </p:spPr>
          <p:style>
            <a:lnRef idx="1">
              <a:schemeClr val="accent1"/>
            </a:lnRef>
            <a:fillRef idx="0">
              <a:schemeClr val="accent1"/>
            </a:fillRef>
            <a:effectRef idx="0">
              <a:schemeClr val="accent1"/>
            </a:effectRef>
            <a:fontRef idx="minor">
              <a:schemeClr val="tx1"/>
            </a:fontRef>
          </p:style>
        </p:cxnSp>
      </p:grpSp>
      <p:sp>
        <p:nvSpPr>
          <p:cNvPr id="98" name="文本框 97">
            <a:extLst>
              <a:ext uri="{FF2B5EF4-FFF2-40B4-BE49-F238E27FC236}">
                <a16:creationId xmlns:a16="http://schemas.microsoft.com/office/drawing/2014/main" xmlns="" id="{48261580-01AC-47F6-BD8A-52AE184521DC}"/>
              </a:ext>
            </a:extLst>
          </p:cNvPr>
          <p:cNvSpPr txBox="1"/>
          <p:nvPr/>
        </p:nvSpPr>
        <p:spPr bwMode="gray">
          <a:xfrm>
            <a:off x="3191017" y="3325691"/>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a:extLst>
              <a:ext uri="{FF2B5EF4-FFF2-40B4-BE49-F238E27FC236}">
                <a16:creationId xmlns:a16="http://schemas.microsoft.com/office/drawing/2014/main" xmlns="" id="{D59EA876-A37B-4163-A957-CD214692C151}"/>
              </a:ext>
            </a:extLst>
          </p:cNvPr>
          <p:cNvSpPr txBox="1"/>
          <p:nvPr/>
        </p:nvSpPr>
        <p:spPr bwMode="gray">
          <a:xfrm>
            <a:off x="8490022" y="3317505"/>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0" name="直接连接符 99"/>
          <p:cNvCxnSpPr/>
          <p:nvPr/>
        </p:nvCxnSpPr>
        <p:spPr bwMode="gray">
          <a:xfrm flipH="1">
            <a:off x="8796783" y="3826796"/>
            <a:ext cx="17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bwMode="gray">
          <a:xfrm flipH="1">
            <a:off x="1639558" y="3826796"/>
            <a:ext cx="1813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 name="组合 101"/>
          <p:cNvGrpSpPr/>
          <p:nvPr/>
        </p:nvGrpSpPr>
        <p:grpSpPr bwMode="gray">
          <a:xfrm>
            <a:off x="3478917" y="2982045"/>
            <a:ext cx="5295126" cy="821924"/>
            <a:chOff x="6600056" y="4353447"/>
            <a:chExt cx="1296144" cy="833967"/>
          </a:xfrm>
        </p:grpSpPr>
        <p:cxnSp>
          <p:nvCxnSpPr>
            <p:cNvPr id="103" name="直接连接符 102"/>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5" name="矩形 104"/>
          <p:cNvSpPr/>
          <p:nvPr/>
        </p:nvSpPr>
        <p:spPr bwMode="gray">
          <a:xfrm>
            <a:off x="679004" y="3013210"/>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p:cNvSpPr/>
          <p:nvPr/>
        </p:nvSpPr>
        <p:spPr bwMode="gray">
          <a:xfrm rot="20513042">
            <a:off x="4198066" y="3092847"/>
            <a:ext cx="1133644" cy="307777"/>
          </a:xfrm>
          <a:prstGeom prst="rect">
            <a:avLst/>
          </a:prstGeom>
        </p:spPr>
        <p:txBody>
          <a:bodyPr wrap="none">
            <a:spAutoFit/>
          </a:bodyPr>
          <a:lstStyle/>
          <a:p>
            <a:pPr algn="ctr" fontAlgn="ctr"/>
            <a:r>
              <a:rPr lang="en-US" sz="1400" dirty="0" smtClean="0">
                <a:solidFill>
                  <a:schemeClr val="bg1">
                    <a:lumMod val="75000"/>
                  </a:schemeClr>
                </a:solidFill>
                <a:latin typeface="Huawei Sans" panose="020C0503030203020204" pitchFamily="34" charset="0"/>
              </a:rPr>
              <a:t>Layer 3 link</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p:cNvSpPr/>
          <p:nvPr/>
        </p:nvSpPr>
        <p:spPr bwMode="gray">
          <a:xfrm rot="993331">
            <a:off x="6788675" y="3044552"/>
            <a:ext cx="1133644" cy="307777"/>
          </a:xfrm>
          <a:prstGeom prst="rect">
            <a:avLst/>
          </a:prstGeom>
        </p:spPr>
        <p:txBody>
          <a:bodyPr wrap="none">
            <a:spAutoFit/>
          </a:bodyPr>
          <a:lstStyle/>
          <a:p>
            <a:pPr algn="ctr" fontAlgn="ctr"/>
            <a:r>
              <a:rPr lang="en-US" sz="1400" dirty="0" smtClean="0">
                <a:solidFill>
                  <a:schemeClr val="bg1">
                    <a:lumMod val="75000"/>
                  </a:schemeClr>
                </a:solidFill>
                <a:latin typeface="Huawei Sans" panose="020C0503030203020204" pitchFamily="34" charset="0"/>
              </a:rPr>
              <a:t>Layer 3 link</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矩形 107"/>
          <p:cNvSpPr/>
          <p:nvPr/>
        </p:nvSpPr>
        <p:spPr bwMode="gray">
          <a:xfrm>
            <a:off x="10075117" y="3013210"/>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192.168.1.2/24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9" name="图片 11" descr="开放网络-蓝.png"/>
          <p:cNvPicPr>
            <a:picLocks noChangeAspect="1"/>
          </p:cNvPicPr>
          <p:nvPr/>
        </p:nvPicPr>
        <p:blipFill>
          <a:blip r:embed="rId3" cstate="print"/>
          <a:stretch>
            <a:fillRect/>
          </a:stretch>
        </p:blipFill>
        <p:spPr bwMode="gray">
          <a:xfrm>
            <a:off x="1099951" y="3579948"/>
            <a:ext cx="539607" cy="415381"/>
          </a:xfrm>
          <a:prstGeom prst="rect">
            <a:avLst/>
          </a:prstGeom>
        </p:spPr>
      </p:pic>
      <p:pic>
        <p:nvPicPr>
          <p:cNvPr id="110" name="图片 11" descr="开放网络-蓝.png"/>
          <p:cNvPicPr>
            <a:picLocks noChangeAspect="1"/>
          </p:cNvPicPr>
          <p:nvPr/>
        </p:nvPicPr>
        <p:blipFill>
          <a:blip r:embed="rId3" cstate="print"/>
          <a:stretch>
            <a:fillRect/>
          </a:stretch>
        </p:blipFill>
        <p:spPr bwMode="gray">
          <a:xfrm>
            <a:off x="10515195" y="3579948"/>
            <a:ext cx="539607" cy="415381"/>
          </a:xfrm>
          <a:prstGeom prst="rect">
            <a:avLst/>
          </a:prstGeom>
        </p:spPr>
      </p:pic>
      <p:pic>
        <p:nvPicPr>
          <p:cNvPr id="111" name="图片 87" descr="汇聚交换机.png"/>
          <p:cNvPicPr>
            <a:picLocks noChangeAspect="1"/>
          </p:cNvPicPr>
          <p:nvPr/>
        </p:nvPicPr>
        <p:blipFill>
          <a:blip r:embed="rId4" cstate="print"/>
          <a:stretch>
            <a:fillRect/>
          </a:stretch>
        </p:blipFill>
        <p:spPr bwMode="gray">
          <a:xfrm>
            <a:off x="3208917" y="3627387"/>
            <a:ext cx="540000" cy="441818"/>
          </a:xfrm>
          <a:prstGeom prst="rect">
            <a:avLst/>
          </a:prstGeom>
        </p:spPr>
      </p:pic>
      <p:pic>
        <p:nvPicPr>
          <p:cNvPr id="112" name="图片 87" descr="汇聚交换机.png"/>
          <p:cNvPicPr>
            <a:picLocks noChangeAspect="1"/>
          </p:cNvPicPr>
          <p:nvPr/>
        </p:nvPicPr>
        <p:blipFill>
          <a:blip r:embed="rId4" cstate="print"/>
          <a:stretch>
            <a:fillRect/>
          </a:stretch>
        </p:blipFill>
        <p:spPr bwMode="gray">
          <a:xfrm>
            <a:off x="8507922" y="3627387"/>
            <a:ext cx="540000" cy="441818"/>
          </a:xfrm>
          <a:prstGeom prst="rect">
            <a:avLst/>
          </a:prstGeom>
        </p:spPr>
      </p:pic>
      <p:sp>
        <p:nvSpPr>
          <p:cNvPr id="113" name="圆柱形 112"/>
          <p:cNvSpPr/>
          <p:nvPr/>
        </p:nvSpPr>
        <p:spPr bwMode="gray">
          <a:xfrm rot="16200000">
            <a:off x="5977171" y="1908042"/>
            <a:ext cx="279572" cy="4636766"/>
          </a:xfrm>
          <a:prstGeom prst="can">
            <a:avLst>
              <a:gd name="adj" fmla="val 79712"/>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113"/>
          <p:cNvSpPr/>
          <p:nvPr/>
        </p:nvSpPr>
        <p:spPr bwMode="gray">
          <a:xfrm>
            <a:off x="5413078" y="4002949"/>
            <a:ext cx="1407758" cy="374461"/>
          </a:xfrm>
          <a:prstGeom prst="rect">
            <a:avLst/>
          </a:prstGeom>
        </p:spPr>
        <p:txBody>
          <a:bodyPr wrap="none">
            <a:spAutoFit/>
          </a:bodyPr>
          <a:lstStyle/>
          <a:p>
            <a:pPr algn="ctr" fontAlgn="ctr">
              <a:lnSpc>
                <a:spcPts val="2200"/>
              </a:lnSpc>
            </a:pP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5" name="图片 86" descr="核心交换机.png"/>
          <p:cNvPicPr>
            <a:picLocks noChangeAspect="1"/>
          </p:cNvPicPr>
          <p:nvPr/>
        </p:nvPicPr>
        <p:blipFill>
          <a:blip r:embed="rId5" cstate="print">
            <a:duotone>
              <a:schemeClr val="accent5">
                <a:shade val="45000"/>
                <a:satMod val="135000"/>
              </a:schemeClr>
              <a:prstClr val="white"/>
            </a:duotone>
          </a:blip>
          <a:stretch>
            <a:fillRect/>
          </a:stretch>
        </p:blipFill>
        <p:spPr bwMode="gray">
          <a:xfrm>
            <a:off x="5857737" y="2801099"/>
            <a:ext cx="540000" cy="441818"/>
          </a:xfrm>
          <a:prstGeom prst="rect">
            <a:avLst/>
          </a:prstGeom>
          <a:noFill/>
          <a:ln>
            <a:noFill/>
          </a:ln>
        </p:spPr>
      </p:pic>
      <p:sp>
        <p:nvSpPr>
          <p:cNvPr id="116" name="矩形 115"/>
          <p:cNvSpPr/>
          <p:nvPr/>
        </p:nvSpPr>
        <p:spPr bwMode="gray">
          <a:xfrm>
            <a:off x="2966597" y="4284812"/>
            <a:ext cx="1024640" cy="523220"/>
          </a:xfrm>
          <a:prstGeom prst="rect">
            <a:avLst/>
          </a:prstGeom>
        </p:spPr>
        <p:txBody>
          <a:bodyPr wrap="none">
            <a:spAutoFit/>
          </a:bodyPr>
          <a:lstStyle/>
          <a:p>
            <a:pPr algn="ctr" fontAlgn="ctr"/>
            <a:r>
              <a:rPr lang="en-US" sz="1400" b="1" dirty="0" smtClean="0">
                <a:solidFill>
                  <a:srgbClr val="C7000B"/>
                </a:solidFill>
                <a:latin typeface="Huawei Sans" panose="020C0503030203020204" pitchFamily="34" charset="0"/>
              </a:rPr>
              <a:t>VTEP</a:t>
            </a:r>
          </a:p>
          <a:p>
            <a:pPr algn="ctr" fontAlgn="ctr"/>
            <a:r>
              <a:rPr lang="en-US" sz="1400" b="1" dirty="0" smtClean="0">
                <a:solidFill>
                  <a:srgbClr val="C7000B"/>
                </a:solidFill>
                <a:latin typeface="Huawei Sans" panose="020C0503030203020204" pitchFamily="34" charset="0"/>
              </a:rPr>
              <a:t>1.1.1.1/32</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p:cNvSpPr/>
          <p:nvPr/>
        </p:nvSpPr>
        <p:spPr bwMode="gray">
          <a:xfrm>
            <a:off x="8265602" y="4284812"/>
            <a:ext cx="1024640" cy="523220"/>
          </a:xfrm>
          <a:prstGeom prst="rect">
            <a:avLst/>
          </a:prstGeom>
        </p:spPr>
        <p:txBody>
          <a:bodyPr wrap="none">
            <a:spAutoFit/>
          </a:bodyPr>
          <a:lstStyle/>
          <a:p>
            <a:pPr algn="ctr" fontAlgn="ctr"/>
            <a:r>
              <a:rPr lang="en-US" sz="1400" b="1" dirty="0" smtClean="0">
                <a:solidFill>
                  <a:srgbClr val="C7000B"/>
                </a:solidFill>
                <a:latin typeface="Huawei Sans" panose="020C0503030203020204" pitchFamily="34" charset="0"/>
              </a:rPr>
              <a:t>VTEP</a:t>
            </a:r>
          </a:p>
          <a:p>
            <a:pPr algn="ctr" fontAlgn="ctr"/>
            <a:r>
              <a:rPr lang="en-US" sz="1400" b="1" dirty="0" smtClean="0">
                <a:solidFill>
                  <a:srgbClr val="C7000B"/>
                </a:solidFill>
                <a:latin typeface="Huawei Sans" panose="020C0503030203020204" pitchFamily="34" charset="0"/>
              </a:rPr>
              <a:t>2.2.2.2/32</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矩形 117"/>
          <p:cNvSpPr/>
          <p:nvPr/>
        </p:nvSpPr>
        <p:spPr bwMode="gray">
          <a:xfrm>
            <a:off x="2101792" y="5130381"/>
            <a:ext cx="713658"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IP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矩形 118"/>
          <p:cNvSpPr/>
          <p:nvPr/>
        </p:nvSpPr>
        <p:spPr bwMode="gray">
          <a:xfrm>
            <a:off x="2815450" y="5130381"/>
            <a:ext cx="506289"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Payload</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矩形 119"/>
          <p:cNvSpPr/>
          <p:nvPr/>
        </p:nvSpPr>
        <p:spPr bwMode="gray">
          <a:xfrm>
            <a:off x="1172649" y="5130381"/>
            <a:ext cx="954017"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Ethernet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1" name="直接连接符 120"/>
          <p:cNvCxnSpPr/>
          <p:nvPr/>
        </p:nvCxnSpPr>
        <p:spPr bwMode="gray">
          <a:xfrm flipH="1">
            <a:off x="1172649" y="5023639"/>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bwMode="gray">
          <a:xfrm flipH="1">
            <a:off x="3549003" y="5023639"/>
            <a:ext cx="4845698"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123" name="矩形 122"/>
          <p:cNvSpPr/>
          <p:nvPr/>
        </p:nvSpPr>
        <p:spPr bwMode="gray">
          <a:xfrm>
            <a:off x="7168964" y="5130381"/>
            <a:ext cx="1004879"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Original data frame</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矩形 123"/>
          <p:cNvSpPr/>
          <p:nvPr/>
        </p:nvSpPr>
        <p:spPr bwMode="gray">
          <a:xfrm>
            <a:off x="6160235" y="5130381"/>
            <a:ext cx="1004879" cy="338555"/>
          </a:xfrm>
          <a:prstGeom prst="rect">
            <a:avLst/>
          </a:prstGeom>
          <a:solidFill>
            <a:srgbClr val="EC7061"/>
          </a:solidFill>
          <a:ln w="19050">
            <a:solidFill>
              <a:schemeClr val="bg1"/>
            </a:solidFill>
          </a:ln>
        </p:spPr>
        <p:txBody>
          <a:bodyPr wrap="square" lIns="36000" rIns="36000" anchor="ctr" anchorCtr="0">
            <a:noAutofit/>
          </a:bodyPr>
          <a:lstStyle/>
          <a:p>
            <a:pPr algn="ctr" fontAlgn="ctr"/>
            <a:r>
              <a:rPr lang="en-US" sz="900" dirty="0" smtClean="0">
                <a:solidFill>
                  <a:schemeClr val="bg1"/>
                </a:solidFill>
                <a:latin typeface="Huawei Sans" panose="020C0503030203020204" pitchFamily="34" charset="0"/>
              </a:rPr>
              <a:t>VXLAN header</a:t>
            </a:r>
            <a:endParaRPr lang="en-US" altLang="zh-CN"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矩形 124"/>
          <p:cNvSpPr/>
          <p:nvPr/>
        </p:nvSpPr>
        <p:spPr bwMode="gray">
          <a:xfrm>
            <a:off x="5158504" y="5130381"/>
            <a:ext cx="1004879" cy="338555"/>
          </a:xfrm>
          <a:prstGeom prst="rect">
            <a:avLst/>
          </a:prstGeom>
          <a:solidFill>
            <a:schemeClr val="bg1">
              <a:lumMod val="7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UDP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矩形 125"/>
          <p:cNvSpPr/>
          <p:nvPr/>
        </p:nvSpPr>
        <p:spPr bwMode="gray">
          <a:xfrm>
            <a:off x="4543045" y="5130381"/>
            <a:ext cx="625571" cy="338555"/>
          </a:xfrm>
          <a:prstGeom prst="rect">
            <a:avLst/>
          </a:prstGeom>
          <a:solidFill>
            <a:schemeClr val="bg1">
              <a:lumMod val="7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IP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矩形 126"/>
          <p:cNvSpPr/>
          <p:nvPr/>
        </p:nvSpPr>
        <p:spPr bwMode="gray">
          <a:xfrm>
            <a:off x="3587103" y="5130381"/>
            <a:ext cx="954017" cy="338555"/>
          </a:xfrm>
          <a:prstGeom prst="rect">
            <a:avLst/>
          </a:prstGeom>
          <a:solidFill>
            <a:schemeClr val="bg1">
              <a:lumMod val="7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Ethernet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矩形 127"/>
          <p:cNvSpPr/>
          <p:nvPr/>
        </p:nvSpPr>
        <p:spPr bwMode="gray">
          <a:xfrm>
            <a:off x="9721347" y="5130381"/>
            <a:ext cx="713658"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IP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矩形 128"/>
          <p:cNvSpPr/>
          <p:nvPr/>
        </p:nvSpPr>
        <p:spPr bwMode="gray">
          <a:xfrm>
            <a:off x="10435005" y="5130381"/>
            <a:ext cx="506289"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Payload</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矩形 129"/>
          <p:cNvSpPr/>
          <p:nvPr/>
        </p:nvSpPr>
        <p:spPr bwMode="gray">
          <a:xfrm>
            <a:off x="8792204" y="5130381"/>
            <a:ext cx="954017"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Ethernet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1" name="直接连接符 130"/>
          <p:cNvCxnSpPr/>
          <p:nvPr/>
        </p:nvCxnSpPr>
        <p:spPr bwMode="gray">
          <a:xfrm flipH="1">
            <a:off x="8792204" y="5023639"/>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132" name="矩形 131"/>
          <p:cNvSpPr/>
          <p:nvPr/>
        </p:nvSpPr>
        <p:spPr bwMode="gray">
          <a:xfrm>
            <a:off x="4147182" y="5743291"/>
            <a:ext cx="2630848" cy="523220"/>
          </a:xfrm>
          <a:prstGeom prst="rect">
            <a:avLst/>
          </a:prstGeom>
        </p:spPr>
        <p:txBody>
          <a:bodyPr wrap="none">
            <a:spAutoFit/>
          </a:bodyPr>
          <a:lstStyle/>
          <a:p>
            <a:pPr fontAlgn="ctr"/>
            <a:r>
              <a:rPr lang="en-US" sz="1400" dirty="0" smtClean="0">
                <a:solidFill>
                  <a:srgbClr val="EC7061"/>
                </a:solidFill>
                <a:latin typeface="Huawei Sans" panose="020C0503030203020204" pitchFamily="34" charset="0"/>
              </a:rPr>
              <a:t>Source IP address: 1.1.1.1</a:t>
            </a:r>
          </a:p>
          <a:p>
            <a:pPr fontAlgn="ctr"/>
            <a:r>
              <a:rPr lang="en-US" sz="1400" dirty="0" smtClean="0">
                <a:solidFill>
                  <a:srgbClr val="EC7061"/>
                </a:solidFill>
                <a:latin typeface="Huawei Sans" panose="020C0503030203020204" pitchFamily="34" charset="0"/>
              </a:rPr>
              <a:t>Destination IP address: 2.2.2.2</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右大括号 132"/>
          <p:cNvSpPr/>
          <p:nvPr/>
        </p:nvSpPr>
        <p:spPr bwMode="gray">
          <a:xfrm rot="5400000">
            <a:off x="2182477" y="4561197"/>
            <a:ext cx="103723" cy="2123375"/>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矩形 133"/>
          <p:cNvSpPr/>
          <p:nvPr/>
        </p:nvSpPr>
        <p:spPr bwMode="gray">
          <a:xfrm>
            <a:off x="1693164" y="5743291"/>
            <a:ext cx="1806905" cy="307777"/>
          </a:xfrm>
          <a:prstGeom prst="rect">
            <a:avLst/>
          </a:prstGeom>
        </p:spPr>
        <p:txBody>
          <a:bodyPr wrap="none">
            <a:spAutoFit/>
          </a:bodyPr>
          <a:lstStyle/>
          <a:p>
            <a:pPr fontAlgn="ctr"/>
            <a:r>
              <a:rPr lang="en-US" sz="1400" dirty="0" smtClean="0">
                <a:solidFill>
                  <a:schemeClr val="bg1">
                    <a:lumMod val="75000"/>
                  </a:schemeClr>
                </a:solidFill>
                <a:latin typeface="Huawei Sans" panose="020C0503030203020204" pitchFamily="34" charset="0"/>
              </a:rPr>
              <a:t>Original data frame</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右大括号 134"/>
          <p:cNvSpPr/>
          <p:nvPr/>
        </p:nvSpPr>
        <p:spPr bwMode="gray">
          <a:xfrm rot="5400000">
            <a:off x="4799061" y="5311264"/>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a:xfrm>
            <a:off x="6836400" y="124239"/>
            <a:ext cx="4898296" cy="213120"/>
            <a:chOff x="7119687" y="124239"/>
            <a:chExt cx="4898296" cy="213120"/>
          </a:xfrm>
        </p:grpSpPr>
        <p:sp>
          <p:nvSpPr>
            <p:cNvPr id="61" name="五边形 24">
              <a:extLst>
                <a:ext uri="{FF2B5EF4-FFF2-40B4-BE49-F238E27FC236}">
                  <a16:creationId xmlns:a16="http://schemas.microsoft.com/office/drawing/2014/main" xmlns="" id="{94B96716-C28B-40EB-8E95-7453A9EDFF97}"/>
                </a:ext>
              </a:extLst>
            </p:cNvPr>
            <p:cNvSpPr/>
            <p:nvPr/>
          </p:nvSpPr>
          <p:spPr bwMode="gray">
            <a:xfrm>
              <a:off x="7119687" y="124239"/>
              <a:ext cx="7812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NVE</a:t>
              </a:r>
              <a:endParaRPr lang="en-US" altLang="zh-CN" sz="1000" dirty="0">
                <a:latin typeface="Huawei Sans" panose="020C0503030203020204" pitchFamily="34" charset="0"/>
                <a:sym typeface="Huawei Sans" panose="020C0503030203020204" pitchFamily="34" charset="0"/>
              </a:endParaRPr>
            </a:p>
          </p:txBody>
        </p:sp>
        <p:sp>
          <p:nvSpPr>
            <p:cNvPr id="62" name="燕尾形 25">
              <a:extLst>
                <a:ext uri="{FF2B5EF4-FFF2-40B4-BE49-F238E27FC236}">
                  <a16:creationId xmlns:a16="http://schemas.microsoft.com/office/drawing/2014/main" xmlns="" id="{B3835D4C-1B49-4581-A7CA-72BCE8067FFC}"/>
                </a:ext>
              </a:extLst>
            </p:cNvPr>
            <p:cNvSpPr/>
            <p:nvPr/>
          </p:nvSpPr>
          <p:spPr bwMode="gray">
            <a:xfrm>
              <a:off x="9295564" y="124239"/>
              <a:ext cx="673377"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VAP</a:t>
              </a:r>
              <a:endParaRPr lang="en-US" sz="1000" dirty="0">
                <a:latin typeface="Huawei Sans" panose="020C0503030203020204" pitchFamily="34" charset="0"/>
              </a:endParaRPr>
            </a:p>
          </p:txBody>
        </p:sp>
        <p:sp>
          <p:nvSpPr>
            <p:cNvPr id="63" name="燕尾形 26">
              <a:extLst>
                <a:ext uri="{FF2B5EF4-FFF2-40B4-BE49-F238E27FC236}">
                  <a16:creationId xmlns:a16="http://schemas.microsoft.com/office/drawing/2014/main" xmlns="" id="{9744301D-E99A-4BEF-A318-08CD9645DD40}"/>
                </a:ext>
              </a:extLst>
            </p:cNvPr>
            <p:cNvSpPr/>
            <p:nvPr/>
          </p:nvSpPr>
          <p:spPr bwMode="gray">
            <a:xfrm>
              <a:off x="11163300" y="124239"/>
              <a:ext cx="854683"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Gateway</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26">
              <a:extLst>
                <a:ext uri="{FF2B5EF4-FFF2-40B4-BE49-F238E27FC236}">
                  <a16:creationId xmlns:a16="http://schemas.microsoft.com/office/drawing/2014/main" xmlns="" id="{BCE2539E-0076-4A5B-9B7B-AE0039DEB005}"/>
                </a:ext>
              </a:extLst>
            </p:cNvPr>
            <p:cNvSpPr/>
            <p:nvPr/>
          </p:nvSpPr>
          <p:spPr bwMode="gray">
            <a:xfrm>
              <a:off x="8374385" y="124239"/>
              <a:ext cx="100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000" dirty="0" smtClean="0">
                  <a:latin typeface="Huawei Sans" panose="020C0503030203020204" pitchFamily="34" charset="0"/>
                </a:rPr>
                <a:t>VNI and BD</a:t>
              </a:r>
              <a:endParaRPr lang="en-US" altLang="zh-CN" sz="1000" dirty="0">
                <a:latin typeface="Huawei Sans" panose="020C0503030203020204" pitchFamily="34" charset="0"/>
              </a:endParaRPr>
            </a:p>
          </p:txBody>
        </p:sp>
        <p:sp>
          <p:nvSpPr>
            <p:cNvPr id="66" name="燕尾形 26">
              <a:extLst>
                <a:ext uri="{FF2B5EF4-FFF2-40B4-BE49-F238E27FC236}">
                  <a16:creationId xmlns:a16="http://schemas.microsoft.com/office/drawing/2014/main" xmlns="" id="{65628728-0580-404A-8423-3F9266499728}"/>
                </a:ext>
              </a:extLst>
            </p:cNvPr>
            <p:cNvSpPr/>
            <p:nvPr/>
          </p:nvSpPr>
          <p:spPr bwMode="gray">
            <a:xfrm>
              <a:off x="7814066" y="124239"/>
              <a:ext cx="64714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VTEP</a:t>
              </a:r>
            </a:p>
          </p:txBody>
        </p:sp>
        <p:sp>
          <p:nvSpPr>
            <p:cNvPr id="67" name="燕尾形 25">
              <a:extLst>
                <a:ext uri="{FF2B5EF4-FFF2-40B4-BE49-F238E27FC236}">
                  <a16:creationId xmlns:a16="http://schemas.microsoft.com/office/drawing/2014/main" xmlns="" id="{B3835D4C-1B49-4581-A7CA-72BCE8067FFC}"/>
                </a:ext>
              </a:extLst>
            </p:cNvPr>
            <p:cNvSpPr/>
            <p:nvPr/>
          </p:nvSpPr>
          <p:spPr bwMode="gray">
            <a:xfrm>
              <a:off x="9882120" y="124239"/>
              <a:ext cx="136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Border and Edge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9960141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F86A11-0DEE-4CA0-879B-C0A4994AD39F}"/>
              </a:ext>
            </a:extLst>
          </p:cNvPr>
          <p:cNvSpPr>
            <a:spLocks noGrp="1"/>
          </p:cNvSpPr>
          <p:nvPr>
            <p:ph type="title"/>
          </p:nvPr>
        </p:nvSpPr>
        <p:spPr bwMode="gray"/>
        <p:txBody>
          <a:bodyPr/>
          <a:lstStyle/>
          <a:p>
            <a:r>
              <a:rPr lang="en-US" smtClean="0"/>
              <a:t>Basic Concepts of VXLAN: VNI and BD</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a:xfrm>
            <a:off x="455612" y="1052514"/>
            <a:ext cx="5621503" cy="2076323"/>
          </a:xfrm>
        </p:spPr>
        <p:txBody>
          <a:bodyPr/>
          <a:lstStyle/>
          <a:p>
            <a:r>
              <a:rPr lang="en-US" altLang="zh-CN" sz="1600" dirty="0" smtClean="0"/>
              <a:t>VXLAN Network Identifier (VNI):</a:t>
            </a:r>
          </a:p>
          <a:p>
            <a:pPr lvl="1"/>
            <a:r>
              <a:rPr lang="en-US" altLang="zh-CN" sz="1400" dirty="0" smtClean="0"/>
              <a:t>VNIs are similar to VLAN IDs and are used to differentiate VXLAN segments. VMs in different VXLAN segments cannot communicate with each other at Layer 2.</a:t>
            </a:r>
            <a:endParaRPr lang="en-US" altLang="zh-CN" sz="1400" dirty="0" smtClean="0">
              <a:sym typeface="Huawei Sans" panose="020C0503030203020204" pitchFamily="34" charset="0"/>
            </a:endParaRPr>
          </a:p>
          <a:p>
            <a:pPr lvl="1"/>
            <a:r>
              <a:rPr lang="en-US" altLang="zh-CN" sz="1400" dirty="0" smtClean="0"/>
              <a:t>A tenant can have one or more VNIs. The VNI field has 24 bits.</a:t>
            </a:r>
            <a:endParaRPr lang="en-US" altLang="zh-CN" sz="1400" dirty="0" smtClean="0">
              <a:sym typeface="Huawei Sans" panose="020C0503030203020204" pitchFamily="34" charset="0"/>
            </a:endParaRPr>
          </a:p>
          <a:p>
            <a:endParaRPr lang="zh-CN" altLang="en-US" sz="1600" dirty="0"/>
          </a:p>
        </p:txBody>
      </p:sp>
      <p:sp>
        <p:nvSpPr>
          <p:cNvPr id="56" name="任意多边形 2">
            <a:extLst>
              <a:ext uri="{FF2B5EF4-FFF2-40B4-BE49-F238E27FC236}">
                <a16:creationId xmlns:a16="http://schemas.microsoft.com/office/drawing/2014/main" xmlns="" id="{CDF18377-281E-45E4-AEB8-8E4140D630F7}"/>
              </a:ext>
            </a:extLst>
          </p:cNvPr>
          <p:cNvSpPr/>
          <p:nvPr/>
        </p:nvSpPr>
        <p:spPr bwMode="gray">
          <a:xfrm>
            <a:off x="692998" y="3703282"/>
            <a:ext cx="10738698" cy="1358828"/>
          </a:xfrm>
          <a:custGeom>
            <a:avLst/>
            <a:gdLst>
              <a:gd name="connsiteX0" fmla="*/ 8941 w 10968753"/>
              <a:gd name="connsiteY0" fmla="*/ 1265471 h 2587776"/>
              <a:gd name="connsiteX1" fmla="*/ 491541 w 10968753"/>
              <a:gd name="connsiteY1" fmla="*/ 122471 h 2587776"/>
              <a:gd name="connsiteX2" fmla="*/ 3171241 w 10968753"/>
              <a:gd name="connsiteY2" fmla="*/ 1087671 h 2587776"/>
              <a:gd name="connsiteX3" fmla="*/ 7603541 w 10968753"/>
              <a:gd name="connsiteY3" fmla="*/ 1113071 h 2587776"/>
              <a:gd name="connsiteX4" fmla="*/ 10105441 w 10968753"/>
              <a:gd name="connsiteY4" fmla="*/ 8171 h 2587776"/>
              <a:gd name="connsiteX5" fmla="*/ 10943641 w 10968753"/>
              <a:gd name="connsiteY5" fmla="*/ 1773471 h 2587776"/>
              <a:gd name="connsiteX6" fmla="*/ 9305341 w 10968753"/>
              <a:gd name="connsiteY6" fmla="*/ 2586271 h 2587776"/>
              <a:gd name="connsiteX7" fmla="*/ 7730541 w 10968753"/>
              <a:gd name="connsiteY7" fmla="*/ 1595671 h 2587776"/>
              <a:gd name="connsiteX8" fmla="*/ 2269541 w 10968753"/>
              <a:gd name="connsiteY8" fmla="*/ 1621071 h 2587776"/>
              <a:gd name="connsiteX9" fmla="*/ 21641 w 10968753"/>
              <a:gd name="connsiteY9" fmla="*/ 1760771 h 2587776"/>
              <a:gd name="connsiteX0" fmla="*/ 8941 w 10968753"/>
              <a:gd name="connsiteY0" fmla="*/ 1265471 h 2587776"/>
              <a:gd name="connsiteX1" fmla="*/ 491541 w 10968753"/>
              <a:gd name="connsiteY1" fmla="*/ 122471 h 2587776"/>
              <a:gd name="connsiteX2" fmla="*/ 3171241 w 10968753"/>
              <a:gd name="connsiteY2" fmla="*/ 1087671 h 2587776"/>
              <a:gd name="connsiteX3" fmla="*/ 7603541 w 10968753"/>
              <a:gd name="connsiteY3" fmla="*/ 1113071 h 2587776"/>
              <a:gd name="connsiteX4" fmla="*/ 10105441 w 10968753"/>
              <a:gd name="connsiteY4" fmla="*/ 8171 h 2587776"/>
              <a:gd name="connsiteX5" fmla="*/ 10943641 w 10968753"/>
              <a:gd name="connsiteY5" fmla="*/ 1773471 h 2587776"/>
              <a:gd name="connsiteX6" fmla="*/ 9305341 w 10968753"/>
              <a:gd name="connsiteY6" fmla="*/ 2586271 h 2587776"/>
              <a:gd name="connsiteX7" fmla="*/ 7730541 w 10968753"/>
              <a:gd name="connsiteY7" fmla="*/ 1595671 h 2587776"/>
              <a:gd name="connsiteX8" fmla="*/ 2269541 w 10968753"/>
              <a:gd name="connsiteY8" fmla="*/ 1621071 h 2587776"/>
              <a:gd name="connsiteX9" fmla="*/ 21641 w 10968753"/>
              <a:gd name="connsiteY9" fmla="*/ 1760771 h 2587776"/>
              <a:gd name="connsiteX10" fmla="*/ 8941 w 10968753"/>
              <a:gd name="connsiteY10" fmla="*/ 1265471 h 2587776"/>
              <a:gd name="connsiteX0" fmla="*/ 8941 w 10968753"/>
              <a:gd name="connsiteY0" fmla="*/ 1265471 h 2587776"/>
              <a:gd name="connsiteX1" fmla="*/ 491541 w 10968753"/>
              <a:gd name="connsiteY1" fmla="*/ 122471 h 2587776"/>
              <a:gd name="connsiteX2" fmla="*/ 3171241 w 10968753"/>
              <a:gd name="connsiteY2" fmla="*/ 1087671 h 2587776"/>
              <a:gd name="connsiteX3" fmla="*/ 7603541 w 10968753"/>
              <a:gd name="connsiteY3" fmla="*/ 1113071 h 2587776"/>
              <a:gd name="connsiteX4" fmla="*/ 10105441 w 10968753"/>
              <a:gd name="connsiteY4" fmla="*/ 8171 h 2587776"/>
              <a:gd name="connsiteX5" fmla="*/ 10943641 w 10968753"/>
              <a:gd name="connsiteY5" fmla="*/ 1773471 h 2587776"/>
              <a:gd name="connsiteX6" fmla="*/ 9305341 w 10968753"/>
              <a:gd name="connsiteY6" fmla="*/ 2586271 h 2587776"/>
              <a:gd name="connsiteX7" fmla="*/ 7730541 w 10968753"/>
              <a:gd name="connsiteY7" fmla="*/ 1595671 h 2587776"/>
              <a:gd name="connsiteX8" fmla="*/ 2269541 w 10968753"/>
              <a:gd name="connsiteY8" fmla="*/ 1621071 h 2587776"/>
              <a:gd name="connsiteX9" fmla="*/ 21641 w 10968753"/>
              <a:gd name="connsiteY9" fmla="*/ 1760771 h 2587776"/>
              <a:gd name="connsiteX10" fmla="*/ 8941 w 10968753"/>
              <a:gd name="connsiteY10" fmla="*/ 1265471 h 2587776"/>
              <a:gd name="connsiteX0" fmla="*/ 98833 w 11058645"/>
              <a:gd name="connsiteY0" fmla="*/ 1265471 h 2587776"/>
              <a:gd name="connsiteX1" fmla="*/ 581433 w 11058645"/>
              <a:gd name="connsiteY1" fmla="*/ 122471 h 2587776"/>
              <a:gd name="connsiteX2" fmla="*/ 3261133 w 11058645"/>
              <a:gd name="connsiteY2" fmla="*/ 1087671 h 2587776"/>
              <a:gd name="connsiteX3" fmla="*/ 7693433 w 11058645"/>
              <a:gd name="connsiteY3" fmla="*/ 1113071 h 2587776"/>
              <a:gd name="connsiteX4" fmla="*/ 10195333 w 11058645"/>
              <a:gd name="connsiteY4" fmla="*/ 8171 h 2587776"/>
              <a:gd name="connsiteX5" fmla="*/ 11033533 w 11058645"/>
              <a:gd name="connsiteY5" fmla="*/ 1773471 h 2587776"/>
              <a:gd name="connsiteX6" fmla="*/ 9395233 w 11058645"/>
              <a:gd name="connsiteY6" fmla="*/ 2586271 h 2587776"/>
              <a:gd name="connsiteX7" fmla="*/ 7820433 w 11058645"/>
              <a:gd name="connsiteY7" fmla="*/ 1595671 h 2587776"/>
              <a:gd name="connsiteX8" fmla="*/ 2359433 w 11058645"/>
              <a:gd name="connsiteY8" fmla="*/ 1621071 h 2587776"/>
              <a:gd name="connsiteX9" fmla="*/ 111533 w 11058645"/>
              <a:gd name="connsiteY9" fmla="*/ 1760771 h 2587776"/>
              <a:gd name="connsiteX10" fmla="*/ 98833 w 11058645"/>
              <a:gd name="connsiteY10" fmla="*/ 1265471 h 2587776"/>
              <a:gd name="connsiteX0" fmla="*/ 25228 w 11239040"/>
              <a:gd name="connsiteY0" fmla="*/ 1176571 h 2587776"/>
              <a:gd name="connsiteX1" fmla="*/ 761828 w 11239040"/>
              <a:gd name="connsiteY1" fmla="*/ 122471 h 2587776"/>
              <a:gd name="connsiteX2" fmla="*/ 3441528 w 11239040"/>
              <a:gd name="connsiteY2" fmla="*/ 1087671 h 2587776"/>
              <a:gd name="connsiteX3" fmla="*/ 7873828 w 11239040"/>
              <a:gd name="connsiteY3" fmla="*/ 1113071 h 2587776"/>
              <a:gd name="connsiteX4" fmla="*/ 10375728 w 11239040"/>
              <a:gd name="connsiteY4" fmla="*/ 8171 h 2587776"/>
              <a:gd name="connsiteX5" fmla="*/ 11213928 w 11239040"/>
              <a:gd name="connsiteY5" fmla="*/ 1773471 h 2587776"/>
              <a:gd name="connsiteX6" fmla="*/ 9575628 w 11239040"/>
              <a:gd name="connsiteY6" fmla="*/ 2586271 h 2587776"/>
              <a:gd name="connsiteX7" fmla="*/ 8000828 w 11239040"/>
              <a:gd name="connsiteY7" fmla="*/ 1595671 h 2587776"/>
              <a:gd name="connsiteX8" fmla="*/ 2539828 w 11239040"/>
              <a:gd name="connsiteY8" fmla="*/ 1621071 h 2587776"/>
              <a:gd name="connsiteX9" fmla="*/ 291928 w 11239040"/>
              <a:gd name="connsiteY9" fmla="*/ 1760771 h 2587776"/>
              <a:gd name="connsiteX10" fmla="*/ 25228 w 11239040"/>
              <a:gd name="connsiteY10" fmla="*/ 1176571 h 2587776"/>
              <a:gd name="connsiteX0" fmla="*/ 25228 w 11239040"/>
              <a:gd name="connsiteY0" fmla="*/ 1176571 h 2587776"/>
              <a:gd name="connsiteX1" fmla="*/ 761828 w 11239040"/>
              <a:gd name="connsiteY1" fmla="*/ 122471 h 2587776"/>
              <a:gd name="connsiteX2" fmla="*/ 3441528 w 11239040"/>
              <a:gd name="connsiteY2" fmla="*/ 1087671 h 2587776"/>
              <a:gd name="connsiteX3" fmla="*/ 7873828 w 11239040"/>
              <a:gd name="connsiteY3" fmla="*/ 1113071 h 2587776"/>
              <a:gd name="connsiteX4" fmla="*/ 10375728 w 11239040"/>
              <a:gd name="connsiteY4" fmla="*/ 8171 h 2587776"/>
              <a:gd name="connsiteX5" fmla="*/ 11213928 w 11239040"/>
              <a:gd name="connsiteY5" fmla="*/ 1773471 h 2587776"/>
              <a:gd name="connsiteX6" fmla="*/ 9575628 w 11239040"/>
              <a:gd name="connsiteY6" fmla="*/ 2586271 h 2587776"/>
              <a:gd name="connsiteX7" fmla="*/ 8000828 w 11239040"/>
              <a:gd name="connsiteY7" fmla="*/ 1595671 h 2587776"/>
              <a:gd name="connsiteX8" fmla="*/ 2539828 w 11239040"/>
              <a:gd name="connsiteY8" fmla="*/ 1621071 h 2587776"/>
              <a:gd name="connsiteX9" fmla="*/ 291928 w 11239040"/>
              <a:gd name="connsiteY9" fmla="*/ 1760771 h 2587776"/>
              <a:gd name="connsiteX10" fmla="*/ 25228 w 11239040"/>
              <a:gd name="connsiteY10" fmla="*/ 1176571 h 2587776"/>
              <a:gd name="connsiteX0" fmla="*/ 25228 w 11239040"/>
              <a:gd name="connsiteY0" fmla="*/ 1176571 h 2587776"/>
              <a:gd name="connsiteX1" fmla="*/ 761828 w 11239040"/>
              <a:gd name="connsiteY1" fmla="*/ 122471 h 2587776"/>
              <a:gd name="connsiteX2" fmla="*/ 3441528 w 11239040"/>
              <a:gd name="connsiteY2" fmla="*/ 1087671 h 2587776"/>
              <a:gd name="connsiteX3" fmla="*/ 7873828 w 11239040"/>
              <a:gd name="connsiteY3" fmla="*/ 1113071 h 2587776"/>
              <a:gd name="connsiteX4" fmla="*/ 10375728 w 11239040"/>
              <a:gd name="connsiteY4" fmla="*/ 8171 h 2587776"/>
              <a:gd name="connsiteX5" fmla="*/ 11213928 w 11239040"/>
              <a:gd name="connsiteY5" fmla="*/ 1773471 h 2587776"/>
              <a:gd name="connsiteX6" fmla="*/ 9575628 w 11239040"/>
              <a:gd name="connsiteY6" fmla="*/ 2586271 h 2587776"/>
              <a:gd name="connsiteX7" fmla="*/ 8000828 w 11239040"/>
              <a:gd name="connsiteY7" fmla="*/ 1595671 h 2587776"/>
              <a:gd name="connsiteX8" fmla="*/ 2539828 w 11239040"/>
              <a:gd name="connsiteY8" fmla="*/ 1621071 h 2587776"/>
              <a:gd name="connsiteX9" fmla="*/ 291928 w 11239040"/>
              <a:gd name="connsiteY9" fmla="*/ 1760771 h 2587776"/>
              <a:gd name="connsiteX10" fmla="*/ 25228 w 11239040"/>
              <a:gd name="connsiteY10" fmla="*/ 1176571 h 2587776"/>
              <a:gd name="connsiteX0" fmla="*/ 102109 w 11150821"/>
              <a:gd name="connsiteY0" fmla="*/ 1201971 h 2587776"/>
              <a:gd name="connsiteX1" fmla="*/ 673609 w 11150821"/>
              <a:gd name="connsiteY1" fmla="*/ 122471 h 2587776"/>
              <a:gd name="connsiteX2" fmla="*/ 3353309 w 11150821"/>
              <a:gd name="connsiteY2" fmla="*/ 1087671 h 2587776"/>
              <a:gd name="connsiteX3" fmla="*/ 7785609 w 11150821"/>
              <a:gd name="connsiteY3" fmla="*/ 1113071 h 2587776"/>
              <a:gd name="connsiteX4" fmla="*/ 10287509 w 11150821"/>
              <a:gd name="connsiteY4" fmla="*/ 8171 h 2587776"/>
              <a:gd name="connsiteX5" fmla="*/ 11125709 w 11150821"/>
              <a:gd name="connsiteY5" fmla="*/ 1773471 h 2587776"/>
              <a:gd name="connsiteX6" fmla="*/ 9487409 w 11150821"/>
              <a:gd name="connsiteY6" fmla="*/ 2586271 h 2587776"/>
              <a:gd name="connsiteX7" fmla="*/ 7912609 w 11150821"/>
              <a:gd name="connsiteY7" fmla="*/ 1595671 h 2587776"/>
              <a:gd name="connsiteX8" fmla="*/ 2451609 w 11150821"/>
              <a:gd name="connsiteY8" fmla="*/ 1621071 h 2587776"/>
              <a:gd name="connsiteX9" fmla="*/ 203709 w 11150821"/>
              <a:gd name="connsiteY9" fmla="*/ 1760771 h 2587776"/>
              <a:gd name="connsiteX10" fmla="*/ 102109 w 11150821"/>
              <a:gd name="connsiteY10" fmla="*/ 1201971 h 2587776"/>
              <a:gd name="connsiteX0" fmla="*/ 128416 w 11075528"/>
              <a:gd name="connsiteY0" fmla="*/ 1760771 h 2587776"/>
              <a:gd name="connsiteX1" fmla="*/ 598316 w 11075528"/>
              <a:gd name="connsiteY1" fmla="*/ 122471 h 2587776"/>
              <a:gd name="connsiteX2" fmla="*/ 3278016 w 11075528"/>
              <a:gd name="connsiteY2" fmla="*/ 1087671 h 2587776"/>
              <a:gd name="connsiteX3" fmla="*/ 7710316 w 11075528"/>
              <a:gd name="connsiteY3" fmla="*/ 1113071 h 2587776"/>
              <a:gd name="connsiteX4" fmla="*/ 10212216 w 11075528"/>
              <a:gd name="connsiteY4" fmla="*/ 8171 h 2587776"/>
              <a:gd name="connsiteX5" fmla="*/ 11050416 w 11075528"/>
              <a:gd name="connsiteY5" fmla="*/ 1773471 h 2587776"/>
              <a:gd name="connsiteX6" fmla="*/ 9412116 w 11075528"/>
              <a:gd name="connsiteY6" fmla="*/ 2586271 h 2587776"/>
              <a:gd name="connsiteX7" fmla="*/ 7837316 w 11075528"/>
              <a:gd name="connsiteY7" fmla="*/ 1595671 h 2587776"/>
              <a:gd name="connsiteX8" fmla="*/ 2376316 w 11075528"/>
              <a:gd name="connsiteY8" fmla="*/ 1621071 h 2587776"/>
              <a:gd name="connsiteX9" fmla="*/ 128416 w 11075528"/>
              <a:gd name="connsiteY9" fmla="*/ 1760771 h 2587776"/>
              <a:gd name="connsiteX0" fmla="*/ 114947 w 11062059"/>
              <a:gd name="connsiteY0" fmla="*/ 1760682 h 2587687"/>
              <a:gd name="connsiteX1" fmla="*/ 584847 w 11062059"/>
              <a:gd name="connsiteY1" fmla="*/ 122382 h 2587687"/>
              <a:gd name="connsiteX2" fmla="*/ 2794647 w 11062059"/>
              <a:gd name="connsiteY2" fmla="*/ 1011382 h 2587687"/>
              <a:gd name="connsiteX3" fmla="*/ 7696847 w 11062059"/>
              <a:gd name="connsiteY3" fmla="*/ 1112982 h 2587687"/>
              <a:gd name="connsiteX4" fmla="*/ 10198747 w 11062059"/>
              <a:gd name="connsiteY4" fmla="*/ 8082 h 2587687"/>
              <a:gd name="connsiteX5" fmla="*/ 11036947 w 11062059"/>
              <a:gd name="connsiteY5" fmla="*/ 1773382 h 2587687"/>
              <a:gd name="connsiteX6" fmla="*/ 9398647 w 11062059"/>
              <a:gd name="connsiteY6" fmla="*/ 2586182 h 2587687"/>
              <a:gd name="connsiteX7" fmla="*/ 7823847 w 11062059"/>
              <a:gd name="connsiteY7" fmla="*/ 1595582 h 2587687"/>
              <a:gd name="connsiteX8" fmla="*/ 2362847 w 11062059"/>
              <a:gd name="connsiteY8" fmla="*/ 1620982 h 2587687"/>
              <a:gd name="connsiteX9" fmla="*/ 114947 w 11062059"/>
              <a:gd name="connsiteY9" fmla="*/ 1760682 h 2587687"/>
              <a:gd name="connsiteX0" fmla="*/ 114947 w 11062059"/>
              <a:gd name="connsiteY0" fmla="*/ 1760682 h 2587687"/>
              <a:gd name="connsiteX1" fmla="*/ 584847 w 11062059"/>
              <a:gd name="connsiteY1" fmla="*/ 122382 h 2587687"/>
              <a:gd name="connsiteX2" fmla="*/ 2794647 w 11062059"/>
              <a:gd name="connsiteY2" fmla="*/ 1011382 h 2587687"/>
              <a:gd name="connsiteX3" fmla="*/ 7696847 w 11062059"/>
              <a:gd name="connsiteY3" fmla="*/ 1112982 h 2587687"/>
              <a:gd name="connsiteX4" fmla="*/ 10198747 w 11062059"/>
              <a:gd name="connsiteY4" fmla="*/ 8082 h 2587687"/>
              <a:gd name="connsiteX5" fmla="*/ 11036947 w 11062059"/>
              <a:gd name="connsiteY5" fmla="*/ 1773382 h 2587687"/>
              <a:gd name="connsiteX6" fmla="*/ 9398647 w 11062059"/>
              <a:gd name="connsiteY6" fmla="*/ 2586182 h 2587687"/>
              <a:gd name="connsiteX7" fmla="*/ 7823847 w 11062059"/>
              <a:gd name="connsiteY7" fmla="*/ 1595582 h 2587687"/>
              <a:gd name="connsiteX8" fmla="*/ 2362847 w 11062059"/>
              <a:gd name="connsiteY8" fmla="*/ 1620982 h 2587687"/>
              <a:gd name="connsiteX9" fmla="*/ 114947 w 11062059"/>
              <a:gd name="connsiteY9" fmla="*/ 1760682 h 2587687"/>
              <a:gd name="connsiteX0" fmla="*/ 114947 w 11062059"/>
              <a:gd name="connsiteY0" fmla="*/ 1760682 h 2587687"/>
              <a:gd name="connsiteX1" fmla="*/ 584847 w 11062059"/>
              <a:gd name="connsiteY1" fmla="*/ 122382 h 2587687"/>
              <a:gd name="connsiteX2" fmla="*/ 2794647 w 11062059"/>
              <a:gd name="connsiteY2" fmla="*/ 1011382 h 2587687"/>
              <a:gd name="connsiteX3" fmla="*/ 7696847 w 11062059"/>
              <a:gd name="connsiteY3" fmla="*/ 1112982 h 2587687"/>
              <a:gd name="connsiteX4" fmla="*/ 10198747 w 11062059"/>
              <a:gd name="connsiteY4" fmla="*/ 8082 h 2587687"/>
              <a:gd name="connsiteX5" fmla="*/ 11036947 w 11062059"/>
              <a:gd name="connsiteY5" fmla="*/ 1773382 h 2587687"/>
              <a:gd name="connsiteX6" fmla="*/ 9398647 w 11062059"/>
              <a:gd name="connsiteY6" fmla="*/ 2586182 h 2587687"/>
              <a:gd name="connsiteX7" fmla="*/ 7823847 w 11062059"/>
              <a:gd name="connsiteY7" fmla="*/ 1595582 h 2587687"/>
              <a:gd name="connsiteX8" fmla="*/ 2362847 w 11062059"/>
              <a:gd name="connsiteY8" fmla="*/ 1620982 h 2587687"/>
              <a:gd name="connsiteX9" fmla="*/ 114947 w 11062059"/>
              <a:gd name="connsiteY9" fmla="*/ 1760682 h 2587687"/>
              <a:gd name="connsiteX0" fmla="*/ 114947 w 11062150"/>
              <a:gd name="connsiteY0" fmla="*/ 1766704 h 2593709"/>
              <a:gd name="connsiteX1" fmla="*/ 584847 w 11062150"/>
              <a:gd name="connsiteY1" fmla="*/ 128404 h 2593709"/>
              <a:gd name="connsiteX2" fmla="*/ 2794647 w 11062150"/>
              <a:gd name="connsiteY2" fmla="*/ 1017404 h 2593709"/>
              <a:gd name="connsiteX3" fmla="*/ 7684147 w 11062150"/>
              <a:gd name="connsiteY3" fmla="*/ 953904 h 2593709"/>
              <a:gd name="connsiteX4" fmla="*/ 10198747 w 11062150"/>
              <a:gd name="connsiteY4" fmla="*/ 14104 h 2593709"/>
              <a:gd name="connsiteX5" fmla="*/ 11036947 w 11062150"/>
              <a:gd name="connsiteY5" fmla="*/ 1779404 h 2593709"/>
              <a:gd name="connsiteX6" fmla="*/ 9398647 w 11062150"/>
              <a:gd name="connsiteY6" fmla="*/ 2592204 h 2593709"/>
              <a:gd name="connsiteX7" fmla="*/ 7823847 w 11062150"/>
              <a:gd name="connsiteY7" fmla="*/ 1601604 h 2593709"/>
              <a:gd name="connsiteX8" fmla="*/ 2362847 w 11062150"/>
              <a:gd name="connsiteY8" fmla="*/ 1627004 h 2593709"/>
              <a:gd name="connsiteX9" fmla="*/ 114947 w 11062150"/>
              <a:gd name="connsiteY9" fmla="*/ 1766704 h 2593709"/>
              <a:gd name="connsiteX0" fmla="*/ 114947 w 11062150"/>
              <a:gd name="connsiteY0" fmla="*/ 1765589 h 2592594"/>
              <a:gd name="connsiteX1" fmla="*/ 584847 w 11062150"/>
              <a:gd name="connsiteY1" fmla="*/ 127289 h 2592594"/>
              <a:gd name="connsiteX2" fmla="*/ 2794647 w 11062150"/>
              <a:gd name="connsiteY2" fmla="*/ 1016289 h 2592594"/>
              <a:gd name="connsiteX3" fmla="*/ 7684147 w 11062150"/>
              <a:gd name="connsiteY3" fmla="*/ 952789 h 2592594"/>
              <a:gd name="connsiteX4" fmla="*/ 10198747 w 11062150"/>
              <a:gd name="connsiteY4" fmla="*/ 12989 h 2592594"/>
              <a:gd name="connsiteX5" fmla="*/ 11036947 w 11062150"/>
              <a:gd name="connsiteY5" fmla="*/ 1778289 h 2592594"/>
              <a:gd name="connsiteX6" fmla="*/ 9398647 w 11062150"/>
              <a:gd name="connsiteY6" fmla="*/ 2591089 h 2592594"/>
              <a:gd name="connsiteX7" fmla="*/ 7823847 w 11062150"/>
              <a:gd name="connsiteY7" fmla="*/ 1600489 h 2592594"/>
              <a:gd name="connsiteX8" fmla="*/ 2362847 w 11062150"/>
              <a:gd name="connsiteY8" fmla="*/ 1625889 h 2592594"/>
              <a:gd name="connsiteX9" fmla="*/ 114947 w 11062150"/>
              <a:gd name="connsiteY9" fmla="*/ 1765589 h 2592594"/>
              <a:gd name="connsiteX0" fmla="*/ 114947 w 11062150"/>
              <a:gd name="connsiteY0" fmla="*/ 1762372 h 2589377"/>
              <a:gd name="connsiteX1" fmla="*/ 584847 w 11062150"/>
              <a:gd name="connsiteY1" fmla="*/ 124072 h 2589377"/>
              <a:gd name="connsiteX2" fmla="*/ 2794647 w 11062150"/>
              <a:gd name="connsiteY2" fmla="*/ 1013072 h 2589377"/>
              <a:gd name="connsiteX3" fmla="*/ 7684147 w 11062150"/>
              <a:gd name="connsiteY3" fmla="*/ 1038472 h 2589377"/>
              <a:gd name="connsiteX4" fmla="*/ 10198747 w 11062150"/>
              <a:gd name="connsiteY4" fmla="*/ 9772 h 2589377"/>
              <a:gd name="connsiteX5" fmla="*/ 11036947 w 11062150"/>
              <a:gd name="connsiteY5" fmla="*/ 1775072 h 2589377"/>
              <a:gd name="connsiteX6" fmla="*/ 9398647 w 11062150"/>
              <a:gd name="connsiteY6" fmla="*/ 2587872 h 2589377"/>
              <a:gd name="connsiteX7" fmla="*/ 7823847 w 11062150"/>
              <a:gd name="connsiteY7" fmla="*/ 1597272 h 2589377"/>
              <a:gd name="connsiteX8" fmla="*/ 2362847 w 11062150"/>
              <a:gd name="connsiteY8" fmla="*/ 1622672 h 2589377"/>
              <a:gd name="connsiteX9" fmla="*/ 114947 w 11062150"/>
              <a:gd name="connsiteY9" fmla="*/ 1762372 h 2589377"/>
              <a:gd name="connsiteX0" fmla="*/ 114947 w 11062150"/>
              <a:gd name="connsiteY0" fmla="*/ 1761779 h 2588784"/>
              <a:gd name="connsiteX1" fmla="*/ 584847 w 11062150"/>
              <a:gd name="connsiteY1" fmla="*/ 123479 h 2588784"/>
              <a:gd name="connsiteX2" fmla="*/ 2794647 w 11062150"/>
              <a:gd name="connsiteY2" fmla="*/ 1012479 h 2588784"/>
              <a:gd name="connsiteX3" fmla="*/ 7684147 w 11062150"/>
              <a:gd name="connsiteY3" fmla="*/ 1037879 h 2588784"/>
              <a:gd name="connsiteX4" fmla="*/ 10198747 w 11062150"/>
              <a:gd name="connsiteY4" fmla="*/ 9179 h 2588784"/>
              <a:gd name="connsiteX5" fmla="*/ 11036947 w 11062150"/>
              <a:gd name="connsiteY5" fmla="*/ 1774479 h 2588784"/>
              <a:gd name="connsiteX6" fmla="*/ 9398647 w 11062150"/>
              <a:gd name="connsiteY6" fmla="*/ 2587279 h 2588784"/>
              <a:gd name="connsiteX7" fmla="*/ 7823847 w 11062150"/>
              <a:gd name="connsiteY7" fmla="*/ 1596679 h 2588784"/>
              <a:gd name="connsiteX8" fmla="*/ 2362847 w 11062150"/>
              <a:gd name="connsiteY8" fmla="*/ 1622079 h 2588784"/>
              <a:gd name="connsiteX9" fmla="*/ 114947 w 11062150"/>
              <a:gd name="connsiteY9" fmla="*/ 1761779 h 2588784"/>
              <a:gd name="connsiteX0" fmla="*/ 113943 w 11061146"/>
              <a:gd name="connsiteY0" fmla="*/ 1763144 h 2590149"/>
              <a:gd name="connsiteX1" fmla="*/ 583843 w 11061146"/>
              <a:gd name="connsiteY1" fmla="*/ 124844 h 2590149"/>
              <a:gd name="connsiteX2" fmla="*/ 2755543 w 11061146"/>
              <a:gd name="connsiteY2" fmla="*/ 1001144 h 2590149"/>
              <a:gd name="connsiteX3" fmla="*/ 7683143 w 11061146"/>
              <a:gd name="connsiteY3" fmla="*/ 1039244 h 2590149"/>
              <a:gd name="connsiteX4" fmla="*/ 10197743 w 11061146"/>
              <a:gd name="connsiteY4" fmla="*/ 10544 h 2590149"/>
              <a:gd name="connsiteX5" fmla="*/ 11035943 w 11061146"/>
              <a:gd name="connsiteY5" fmla="*/ 1775844 h 2590149"/>
              <a:gd name="connsiteX6" fmla="*/ 9397643 w 11061146"/>
              <a:gd name="connsiteY6" fmla="*/ 2588644 h 2590149"/>
              <a:gd name="connsiteX7" fmla="*/ 7822843 w 11061146"/>
              <a:gd name="connsiteY7" fmla="*/ 1598044 h 2590149"/>
              <a:gd name="connsiteX8" fmla="*/ 2361843 w 11061146"/>
              <a:gd name="connsiteY8" fmla="*/ 1623444 h 2590149"/>
              <a:gd name="connsiteX9" fmla="*/ 113943 w 11061146"/>
              <a:gd name="connsiteY9" fmla="*/ 1763144 h 2590149"/>
              <a:gd name="connsiteX0" fmla="*/ 113943 w 11055755"/>
              <a:gd name="connsiteY0" fmla="*/ 1651173 h 2478097"/>
              <a:gd name="connsiteX1" fmla="*/ 583843 w 11055755"/>
              <a:gd name="connsiteY1" fmla="*/ 12873 h 2478097"/>
              <a:gd name="connsiteX2" fmla="*/ 2755543 w 11055755"/>
              <a:gd name="connsiteY2" fmla="*/ 889173 h 2478097"/>
              <a:gd name="connsiteX3" fmla="*/ 7683143 w 11055755"/>
              <a:gd name="connsiteY3" fmla="*/ 927273 h 2478097"/>
              <a:gd name="connsiteX4" fmla="*/ 10134243 w 11055755"/>
              <a:gd name="connsiteY4" fmla="*/ 50973 h 2478097"/>
              <a:gd name="connsiteX5" fmla="*/ 11035943 w 11055755"/>
              <a:gd name="connsiteY5" fmla="*/ 1663873 h 2478097"/>
              <a:gd name="connsiteX6" fmla="*/ 9397643 w 11055755"/>
              <a:gd name="connsiteY6" fmla="*/ 2476673 h 2478097"/>
              <a:gd name="connsiteX7" fmla="*/ 7822843 w 11055755"/>
              <a:gd name="connsiteY7" fmla="*/ 1486073 h 2478097"/>
              <a:gd name="connsiteX8" fmla="*/ 2361843 w 11055755"/>
              <a:gd name="connsiteY8" fmla="*/ 1511473 h 2478097"/>
              <a:gd name="connsiteX9" fmla="*/ 113943 w 11055755"/>
              <a:gd name="connsiteY9" fmla="*/ 1651173 h 2478097"/>
              <a:gd name="connsiteX0" fmla="*/ 113943 w 11051350"/>
              <a:gd name="connsiteY0" fmla="*/ 1651173 h 2478024"/>
              <a:gd name="connsiteX1" fmla="*/ 583843 w 11051350"/>
              <a:gd name="connsiteY1" fmla="*/ 12873 h 2478024"/>
              <a:gd name="connsiteX2" fmla="*/ 2755543 w 11051350"/>
              <a:gd name="connsiteY2" fmla="*/ 889173 h 2478024"/>
              <a:gd name="connsiteX3" fmla="*/ 7683143 w 11051350"/>
              <a:gd name="connsiteY3" fmla="*/ 927273 h 2478024"/>
              <a:gd name="connsiteX4" fmla="*/ 10070743 w 11051350"/>
              <a:gd name="connsiteY4" fmla="*/ 203373 h 2478024"/>
              <a:gd name="connsiteX5" fmla="*/ 11035943 w 11051350"/>
              <a:gd name="connsiteY5" fmla="*/ 1663873 h 2478024"/>
              <a:gd name="connsiteX6" fmla="*/ 9397643 w 11051350"/>
              <a:gd name="connsiteY6" fmla="*/ 2476673 h 2478024"/>
              <a:gd name="connsiteX7" fmla="*/ 7822843 w 11051350"/>
              <a:gd name="connsiteY7" fmla="*/ 1486073 h 2478024"/>
              <a:gd name="connsiteX8" fmla="*/ 2361843 w 11051350"/>
              <a:gd name="connsiteY8" fmla="*/ 1511473 h 2478024"/>
              <a:gd name="connsiteX9" fmla="*/ 113943 w 11051350"/>
              <a:gd name="connsiteY9" fmla="*/ 1651173 h 2478024"/>
              <a:gd name="connsiteX0" fmla="*/ 113943 w 11056382"/>
              <a:gd name="connsiteY0" fmla="*/ 1651173 h 2478024"/>
              <a:gd name="connsiteX1" fmla="*/ 583843 w 11056382"/>
              <a:gd name="connsiteY1" fmla="*/ 12873 h 2478024"/>
              <a:gd name="connsiteX2" fmla="*/ 2755543 w 11056382"/>
              <a:gd name="connsiteY2" fmla="*/ 889173 h 2478024"/>
              <a:gd name="connsiteX3" fmla="*/ 7683143 w 11056382"/>
              <a:gd name="connsiteY3" fmla="*/ 927273 h 2478024"/>
              <a:gd name="connsiteX4" fmla="*/ 10070743 w 11056382"/>
              <a:gd name="connsiteY4" fmla="*/ 203373 h 2478024"/>
              <a:gd name="connsiteX5" fmla="*/ 11035943 w 11056382"/>
              <a:gd name="connsiteY5" fmla="*/ 1663873 h 2478024"/>
              <a:gd name="connsiteX6" fmla="*/ 9397643 w 11056382"/>
              <a:gd name="connsiteY6" fmla="*/ 2476673 h 2478024"/>
              <a:gd name="connsiteX7" fmla="*/ 7822843 w 11056382"/>
              <a:gd name="connsiteY7" fmla="*/ 1486073 h 2478024"/>
              <a:gd name="connsiteX8" fmla="*/ 2361843 w 11056382"/>
              <a:gd name="connsiteY8" fmla="*/ 1511473 h 2478024"/>
              <a:gd name="connsiteX9" fmla="*/ 113943 w 11056382"/>
              <a:gd name="connsiteY9" fmla="*/ 1651173 h 2478024"/>
              <a:gd name="connsiteX0" fmla="*/ 113943 w 10146847"/>
              <a:gd name="connsiteY0" fmla="*/ 1651173 h 2476673"/>
              <a:gd name="connsiteX1" fmla="*/ 583843 w 10146847"/>
              <a:gd name="connsiteY1" fmla="*/ 12873 h 2476673"/>
              <a:gd name="connsiteX2" fmla="*/ 2755543 w 10146847"/>
              <a:gd name="connsiteY2" fmla="*/ 889173 h 2476673"/>
              <a:gd name="connsiteX3" fmla="*/ 7683143 w 10146847"/>
              <a:gd name="connsiteY3" fmla="*/ 927273 h 2476673"/>
              <a:gd name="connsiteX4" fmla="*/ 10070743 w 10146847"/>
              <a:gd name="connsiteY4" fmla="*/ 203373 h 2476673"/>
              <a:gd name="connsiteX5" fmla="*/ 9397643 w 10146847"/>
              <a:gd name="connsiteY5" fmla="*/ 2476673 h 2476673"/>
              <a:gd name="connsiteX6" fmla="*/ 7822843 w 10146847"/>
              <a:gd name="connsiteY6" fmla="*/ 1486073 h 2476673"/>
              <a:gd name="connsiteX7" fmla="*/ 2361843 w 10146847"/>
              <a:gd name="connsiteY7" fmla="*/ 1511473 h 2476673"/>
              <a:gd name="connsiteX8" fmla="*/ 113943 w 10146847"/>
              <a:gd name="connsiteY8" fmla="*/ 1651173 h 2476673"/>
              <a:gd name="connsiteX0" fmla="*/ 113943 w 10622375"/>
              <a:gd name="connsiteY0" fmla="*/ 1651173 h 1752773"/>
              <a:gd name="connsiteX1" fmla="*/ 583843 w 10622375"/>
              <a:gd name="connsiteY1" fmla="*/ 12873 h 1752773"/>
              <a:gd name="connsiteX2" fmla="*/ 2755543 w 10622375"/>
              <a:gd name="connsiteY2" fmla="*/ 889173 h 1752773"/>
              <a:gd name="connsiteX3" fmla="*/ 7683143 w 10622375"/>
              <a:gd name="connsiteY3" fmla="*/ 927273 h 1752773"/>
              <a:gd name="connsiteX4" fmla="*/ 10070743 w 10622375"/>
              <a:gd name="connsiteY4" fmla="*/ 203373 h 1752773"/>
              <a:gd name="connsiteX5" fmla="*/ 10451743 w 10622375"/>
              <a:gd name="connsiteY5" fmla="*/ 1752773 h 1752773"/>
              <a:gd name="connsiteX6" fmla="*/ 7822843 w 10622375"/>
              <a:gd name="connsiteY6" fmla="*/ 1486073 h 1752773"/>
              <a:gd name="connsiteX7" fmla="*/ 2361843 w 10622375"/>
              <a:gd name="connsiteY7" fmla="*/ 1511473 h 1752773"/>
              <a:gd name="connsiteX8" fmla="*/ 113943 w 10622375"/>
              <a:gd name="connsiteY8" fmla="*/ 1651173 h 1752773"/>
              <a:gd name="connsiteX0" fmla="*/ 113943 w 10693784"/>
              <a:gd name="connsiteY0" fmla="*/ 1651173 h 1753223"/>
              <a:gd name="connsiteX1" fmla="*/ 583843 w 10693784"/>
              <a:gd name="connsiteY1" fmla="*/ 12873 h 1753223"/>
              <a:gd name="connsiteX2" fmla="*/ 2755543 w 10693784"/>
              <a:gd name="connsiteY2" fmla="*/ 889173 h 1753223"/>
              <a:gd name="connsiteX3" fmla="*/ 7683143 w 10693784"/>
              <a:gd name="connsiteY3" fmla="*/ 927273 h 1753223"/>
              <a:gd name="connsiteX4" fmla="*/ 10070743 w 10693784"/>
              <a:gd name="connsiteY4" fmla="*/ 203373 h 1753223"/>
              <a:gd name="connsiteX5" fmla="*/ 10451743 w 10693784"/>
              <a:gd name="connsiteY5" fmla="*/ 1752773 h 1753223"/>
              <a:gd name="connsiteX6" fmla="*/ 7822843 w 10693784"/>
              <a:gd name="connsiteY6" fmla="*/ 1486073 h 1753223"/>
              <a:gd name="connsiteX7" fmla="*/ 2361843 w 10693784"/>
              <a:gd name="connsiteY7" fmla="*/ 1511473 h 1753223"/>
              <a:gd name="connsiteX8" fmla="*/ 113943 w 10693784"/>
              <a:gd name="connsiteY8" fmla="*/ 1651173 h 1753223"/>
              <a:gd name="connsiteX0" fmla="*/ 113943 w 10755826"/>
              <a:gd name="connsiteY0" fmla="*/ 1651173 h 1834840"/>
              <a:gd name="connsiteX1" fmla="*/ 583843 w 10755826"/>
              <a:gd name="connsiteY1" fmla="*/ 12873 h 1834840"/>
              <a:gd name="connsiteX2" fmla="*/ 2755543 w 10755826"/>
              <a:gd name="connsiteY2" fmla="*/ 889173 h 1834840"/>
              <a:gd name="connsiteX3" fmla="*/ 7683143 w 10755826"/>
              <a:gd name="connsiteY3" fmla="*/ 927273 h 1834840"/>
              <a:gd name="connsiteX4" fmla="*/ 10070743 w 10755826"/>
              <a:gd name="connsiteY4" fmla="*/ 203373 h 1834840"/>
              <a:gd name="connsiteX5" fmla="*/ 10451743 w 10755826"/>
              <a:gd name="connsiteY5" fmla="*/ 1752773 h 1834840"/>
              <a:gd name="connsiteX6" fmla="*/ 7822843 w 10755826"/>
              <a:gd name="connsiteY6" fmla="*/ 1486073 h 1834840"/>
              <a:gd name="connsiteX7" fmla="*/ 2361843 w 10755826"/>
              <a:gd name="connsiteY7" fmla="*/ 1511473 h 1834840"/>
              <a:gd name="connsiteX8" fmla="*/ 113943 w 10755826"/>
              <a:gd name="connsiteY8" fmla="*/ 1651173 h 1834840"/>
              <a:gd name="connsiteX0" fmla="*/ 113943 w 10693236"/>
              <a:gd name="connsiteY0" fmla="*/ 1651173 h 1812646"/>
              <a:gd name="connsiteX1" fmla="*/ 583843 w 10693236"/>
              <a:gd name="connsiteY1" fmla="*/ 12873 h 1812646"/>
              <a:gd name="connsiteX2" fmla="*/ 2755543 w 10693236"/>
              <a:gd name="connsiteY2" fmla="*/ 889173 h 1812646"/>
              <a:gd name="connsiteX3" fmla="*/ 7683143 w 10693236"/>
              <a:gd name="connsiteY3" fmla="*/ 927273 h 1812646"/>
              <a:gd name="connsiteX4" fmla="*/ 10261243 w 10693236"/>
              <a:gd name="connsiteY4" fmla="*/ 177973 h 1812646"/>
              <a:gd name="connsiteX5" fmla="*/ 10451743 w 10693236"/>
              <a:gd name="connsiteY5" fmla="*/ 1752773 h 1812646"/>
              <a:gd name="connsiteX6" fmla="*/ 7822843 w 10693236"/>
              <a:gd name="connsiteY6" fmla="*/ 1486073 h 1812646"/>
              <a:gd name="connsiteX7" fmla="*/ 2361843 w 10693236"/>
              <a:gd name="connsiteY7" fmla="*/ 1511473 h 1812646"/>
              <a:gd name="connsiteX8" fmla="*/ 113943 w 10693236"/>
              <a:gd name="connsiteY8" fmla="*/ 1651173 h 1812646"/>
              <a:gd name="connsiteX0" fmla="*/ 113943 w 10767882"/>
              <a:gd name="connsiteY0" fmla="*/ 1651173 h 1805491"/>
              <a:gd name="connsiteX1" fmla="*/ 583843 w 10767882"/>
              <a:gd name="connsiteY1" fmla="*/ 12873 h 1805491"/>
              <a:gd name="connsiteX2" fmla="*/ 2755543 w 10767882"/>
              <a:gd name="connsiteY2" fmla="*/ 889173 h 1805491"/>
              <a:gd name="connsiteX3" fmla="*/ 7683143 w 10767882"/>
              <a:gd name="connsiteY3" fmla="*/ 927273 h 1805491"/>
              <a:gd name="connsiteX4" fmla="*/ 10413643 w 10767882"/>
              <a:gd name="connsiteY4" fmla="*/ 292273 h 1805491"/>
              <a:gd name="connsiteX5" fmla="*/ 10451743 w 10767882"/>
              <a:gd name="connsiteY5" fmla="*/ 1752773 h 1805491"/>
              <a:gd name="connsiteX6" fmla="*/ 7822843 w 10767882"/>
              <a:gd name="connsiteY6" fmla="*/ 1486073 h 1805491"/>
              <a:gd name="connsiteX7" fmla="*/ 2361843 w 10767882"/>
              <a:gd name="connsiteY7" fmla="*/ 1511473 h 1805491"/>
              <a:gd name="connsiteX8" fmla="*/ 113943 w 10767882"/>
              <a:gd name="connsiteY8" fmla="*/ 1651173 h 1805491"/>
              <a:gd name="connsiteX0" fmla="*/ 113943 w 10834662"/>
              <a:gd name="connsiteY0" fmla="*/ 1651173 h 1809448"/>
              <a:gd name="connsiteX1" fmla="*/ 583843 w 10834662"/>
              <a:gd name="connsiteY1" fmla="*/ 12873 h 1809448"/>
              <a:gd name="connsiteX2" fmla="*/ 2755543 w 10834662"/>
              <a:gd name="connsiteY2" fmla="*/ 889173 h 1809448"/>
              <a:gd name="connsiteX3" fmla="*/ 7683143 w 10834662"/>
              <a:gd name="connsiteY3" fmla="*/ 927273 h 1809448"/>
              <a:gd name="connsiteX4" fmla="*/ 10527943 w 10834662"/>
              <a:gd name="connsiteY4" fmla="*/ 228773 h 1809448"/>
              <a:gd name="connsiteX5" fmla="*/ 10451743 w 10834662"/>
              <a:gd name="connsiteY5" fmla="*/ 1752773 h 1809448"/>
              <a:gd name="connsiteX6" fmla="*/ 7822843 w 10834662"/>
              <a:gd name="connsiteY6" fmla="*/ 1486073 h 1809448"/>
              <a:gd name="connsiteX7" fmla="*/ 2361843 w 10834662"/>
              <a:gd name="connsiteY7" fmla="*/ 1511473 h 1809448"/>
              <a:gd name="connsiteX8" fmla="*/ 113943 w 10834662"/>
              <a:gd name="connsiteY8" fmla="*/ 1651173 h 1809448"/>
              <a:gd name="connsiteX0" fmla="*/ 113943 w 10958720"/>
              <a:gd name="connsiteY0" fmla="*/ 1651173 h 1821131"/>
              <a:gd name="connsiteX1" fmla="*/ 583843 w 10958720"/>
              <a:gd name="connsiteY1" fmla="*/ 12873 h 1821131"/>
              <a:gd name="connsiteX2" fmla="*/ 2755543 w 10958720"/>
              <a:gd name="connsiteY2" fmla="*/ 889173 h 1821131"/>
              <a:gd name="connsiteX3" fmla="*/ 7683143 w 10958720"/>
              <a:gd name="connsiteY3" fmla="*/ 927273 h 1821131"/>
              <a:gd name="connsiteX4" fmla="*/ 10527943 w 10958720"/>
              <a:gd name="connsiteY4" fmla="*/ 228773 h 1821131"/>
              <a:gd name="connsiteX5" fmla="*/ 10667643 w 10958720"/>
              <a:gd name="connsiteY5" fmla="*/ 1765473 h 1821131"/>
              <a:gd name="connsiteX6" fmla="*/ 7822843 w 10958720"/>
              <a:gd name="connsiteY6" fmla="*/ 1486073 h 1821131"/>
              <a:gd name="connsiteX7" fmla="*/ 2361843 w 10958720"/>
              <a:gd name="connsiteY7" fmla="*/ 1511473 h 1821131"/>
              <a:gd name="connsiteX8" fmla="*/ 113943 w 10958720"/>
              <a:gd name="connsiteY8" fmla="*/ 1651173 h 1821131"/>
              <a:gd name="connsiteX0" fmla="*/ 113943 w 11053493"/>
              <a:gd name="connsiteY0" fmla="*/ 1651173 h 1821131"/>
              <a:gd name="connsiteX1" fmla="*/ 583843 w 11053493"/>
              <a:gd name="connsiteY1" fmla="*/ 12873 h 1821131"/>
              <a:gd name="connsiteX2" fmla="*/ 2755543 w 11053493"/>
              <a:gd name="connsiteY2" fmla="*/ 889173 h 1821131"/>
              <a:gd name="connsiteX3" fmla="*/ 7683143 w 11053493"/>
              <a:gd name="connsiteY3" fmla="*/ 927273 h 1821131"/>
              <a:gd name="connsiteX4" fmla="*/ 10527943 w 11053493"/>
              <a:gd name="connsiteY4" fmla="*/ 228773 h 1821131"/>
              <a:gd name="connsiteX5" fmla="*/ 10667643 w 11053493"/>
              <a:gd name="connsiteY5" fmla="*/ 1765473 h 1821131"/>
              <a:gd name="connsiteX6" fmla="*/ 7822843 w 11053493"/>
              <a:gd name="connsiteY6" fmla="*/ 1486073 h 1821131"/>
              <a:gd name="connsiteX7" fmla="*/ 2361843 w 11053493"/>
              <a:gd name="connsiteY7" fmla="*/ 1511473 h 1821131"/>
              <a:gd name="connsiteX8" fmla="*/ 113943 w 11053493"/>
              <a:gd name="connsiteY8" fmla="*/ 1651173 h 1821131"/>
              <a:gd name="connsiteX0" fmla="*/ 128556 w 11068106"/>
              <a:gd name="connsiteY0" fmla="*/ 1651173 h 1821131"/>
              <a:gd name="connsiteX1" fmla="*/ 598456 w 11068106"/>
              <a:gd name="connsiteY1" fmla="*/ 12873 h 1821131"/>
              <a:gd name="connsiteX2" fmla="*/ 2770156 w 11068106"/>
              <a:gd name="connsiteY2" fmla="*/ 889173 h 1821131"/>
              <a:gd name="connsiteX3" fmla="*/ 7697756 w 11068106"/>
              <a:gd name="connsiteY3" fmla="*/ 927273 h 1821131"/>
              <a:gd name="connsiteX4" fmla="*/ 10542556 w 11068106"/>
              <a:gd name="connsiteY4" fmla="*/ 228773 h 1821131"/>
              <a:gd name="connsiteX5" fmla="*/ 10682256 w 11068106"/>
              <a:gd name="connsiteY5" fmla="*/ 1765473 h 1821131"/>
              <a:gd name="connsiteX6" fmla="*/ 7837456 w 11068106"/>
              <a:gd name="connsiteY6" fmla="*/ 1486073 h 1821131"/>
              <a:gd name="connsiteX7" fmla="*/ 2579656 w 11068106"/>
              <a:gd name="connsiteY7" fmla="*/ 1511473 h 1821131"/>
              <a:gd name="connsiteX8" fmla="*/ 128556 w 11068106"/>
              <a:gd name="connsiteY8" fmla="*/ 1651173 h 1821131"/>
              <a:gd name="connsiteX0" fmla="*/ 141391 w 11080941"/>
              <a:gd name="connsiteY0" fmla="*/ 1651173 h 1821131"/>
              <a:gd name="connsiteX1" fmla="*/ 611291 w 11080941"/>
              <a:gd name="connsiteY1" fmla="*/ 12873 h 1821131"/>
              <a:gd name="connsiteX2" fmla="*/ 2782991 w 11080941"/>
              <a:gd name="connsiteY2" fmla="*/ 889173 h 1821131"/>
              <a:gd name="connsiteX3" fmla="*/ 7710591 w 11080941"/>
              <a:gd name="connsiteY3" fmla="*/ 927273 h 1821131"/>
              <a:gd name="connsiteX4" fmla="*/ 10555391 w 11080941"/>
              <a:gd name="connsiteY4" fmla="*/ 228773 h 1821131"/>
              <a:gd name="connsiteX5" fmla="*/ 10695091 w 11080941"/>
              <a:gd name="connsiteY5" fmla="*/ 1765473 h 1821131"/>
              <a:gd name="connsiteX6" fmla="*/ 7850291 w 11080941"/>
              <a:gd name="connsiteY6" fmla="*/ 1486073 h 1821131"/>
              <a:gd name="connsiteX7" fmla="*/ 2770291 w 11080941"/>
              <a:gd name="connsiteY7" fmla="*/ 1511473 h 1821131"/>
              <a:gd name="connsiteX8" fmla="*/ 141391 w 11080941"/>
              <a:gd name="connsiteY8" fmla="*/ 1651173 h 1821131"/>
              <a:gd name="connsiteX0" fmla="*/ 145985 w 11085535"/>
              <a:gd name="connsiteY0" fmla="*/ 1651173 h 1820948"/>
              <a:gd name="connsiteX1" fmla="*/ 615885 w 11085535"/>
              <a:gd name="connsiteY1" fmla="*/ 12873 h 1820948"/>
              <a:gd name="connsiteX2" fmla="*/ 2787585 w 11085535"/>
              <a:gd name="connsiteY2" fmla="*/ 889173 h 1820948"/>
              <a:gd name="connsiteX3" fmla="*/ 7715185 w 11085535"/>
              <a:gd name="connsiteY3" fmla="*/ 927273 h 1820948"/>
              <a:gd name="connsiteX4" fmla="*/ 10559985 w 11085535"/>
              <a:gd name="connsiteY4" fmla="*/ 228773 h 1820948"/>
              <a:gd name="connsiteX5" fmla="*/ 10699685 w 11085535"/>
              <a:gd name="connsiteY5" fmla="*/ 1765473 h 1820948"/>
              <a:gd name="connsiteX6" fmla="*/ 7854885 w 11085535"/>
              <a:gd name="connsiteY6" fmla="*/ 1486073 h 1820948"/>
              <a:gd name="connsiteX7" fmla="*/ 2838385 w 11085535"/>
              <a:gd name="connsiteY7" fmla="*/ 1524173 h 1820948"/>
              <a:gd name="connsiteX8" fmla="*/ 145985 w 11085535"/>
              <a:gd name="connsiteY8" fmla="*/ 1651173 h 1820948"/>
              <a:gd name="connsiteX0" fmla="*/ 145985 w 11085535"/>
              <a:gd name="connsiteY0" fmla="*/ 1651173 h 1820948"/>
              <a:gd name="connsiteX1" fmla="*/ 615885 w 11085535"/>
              <a:gd name="connsiteY1" fmla="*/ 12873 h 1820948"/>
              <a:gd name="connsiteX2" fmla="*/ 2787585 w 11085535"/>
              <a:gd name="connsiteY2" fmla="*/ 889173 h 1820948"/>
              <a:gd name="connsiteX3" fmla="*/ 7715185 w 11085535"/>
              <a:gd name="connsiteY3" fmla="*/ 927273 h 1820948"/>
              <a:gd name="connsiteX4" fmla="*/ 10559985 w 11085535"/>
              <a:gd name="connsiteY4" fmla="*/ 228773 h 1820948"/>
              <a:gd name="connsiteX5" fmla="*/ 10699685 w 11085535"/>
              <a:gd name="connsiteY5" fmla="*/ 1765473 h 1820948"/>
              <a:gd name="connsiteX6" fmla="*/ 7854885 w 11085535"/>
              <a:gd name="connsiteY6" fmla="*/ 1486073 h 1820948"/>
              <a:gd name="connsiteX7" fmla="*/ 2838385 w 11085535"/>
              <a:gd name="connsiteY7" fmla="*/ 1524173 h 1820948"/>
              <a:gd name="connsiteX8" fmla="*/ 145985 w 11085535"/>
              <a:gd name="connsiteY8" fmla="*/ 1651173 h 1820948"/>
              <a:gd name="connsiteX0" fmla="*/ 263911 w 10758961"/>
              <a:gd name="connsiteY0" fmla="*/ 1651173 h 1820948"/>
              <a:gd name="connsiteX1" fmla="*/ 289311 w 10758961"/>
              <a:gd name="connsiteY1" fmla="*/ 12873 h 1820948"/>
              <a:gd name="connsiteX2" fmla="*/ 2461011 w 10758961"/>
              <a:gd name="connsiteY2" fmla="*/ 889173 h 1820948"/>
              <a:gd name="connsiteX3" fmla="*/ 7388611 w 10758961"/>
              <a:gd name="connsiteY3" fmla="*/ 927273 h 1820948"/>
              <a:gd name="connsiteX4" fmla="*/ 10233411 w 10758961"/>
              <a:gd name="connsiteY4" fmla="*/ 228773 h 1820948"/>
              <a:gd name="connsiteX5" fmla="*/ 10373111 w 10758961"/>
              <a:gd name="connsiteY5" fmla="*/ 1765473 h 1820948"/>
              <a:gd name="connsiteX6" fmla="*/ 7528311 w 10758961"/>
              <a:gd name="connsiteY6" fmla="*/ 1486073 h 1820948"/>
              <a:gd name="connsiteX7" fmla="*/ 2511811 w 10758961"/>
              <a:gd name="connsiteY7" fmla="*/ 1524173 h 1820948"/>
              <a:gd name="connsiteX8" fmla="*/ 263911 w 10758961"/>
              <a:gd name="connsiteY8" fmla="*/ 1651173 h 1820948"/>
              <a:gd name="connsiteX0" fmla="*/ 218007 w 10840057"/>
              <a:gd name="connsiteY0" fmla="*/ 1638095 h 1820570"/>
              <a:gd name="connsiteX1" fmla="*/ 370407 w 10840057"/>
              <a:gd name="connsiteY1" fmla="*/ 12495 h 1820570"/>
              <a:gd name="connsiteX2" fmla="*/ 2542107 w 10840057"/>
              <a:gd name="connsiteY2" fmla="*/ 888795 h 1820570"/>
              <a:gd name="connsiteX3" fmla="*/ 7469707 w 10840057"/>
              <a:gd name="connsiteY3" fmla="*/ 926895 h 1820570"/>
              <a:gd name="connsiteX4" fmla="*/ 10314507 w 10840057"/>
              <a:gd name="connsiteY4" fmla="*/ 228395 h 1820570"/>
              <a:gd name="connsiteX5" fmla="*/ 10454207 w 10840057"/>
              <a:gd name="connsiteY5" fmla="*/ 1765095 h 1820570"/>
              <a:gd name="connsiteX6" fmla="*/ 7609407 w 10840057"/>
              <a:gd name="connsiteY6" fmla="*/ 1485695 h 1820570"/>
              <a:gd name="connsiteX7" fmla="*/ 2592907 w 10840057"/>
              <a:gd name="connsiteY7" fmla="*/ 1523795 h 1820570"/>
              <a:gd name="connsiteX8" fmla="*/ 218007 w 10840057"/>
              <a:gd name="connsiteY8" fmla="*/ 1638095 h 1820570"/>
              <a:gd name="connsiteX0" fmla="*/ 259853 w 10881903"/>
              <a:gd name="connsiteY0" fmla="*/ 1472763 h 1655238"/>
              <a:gd name="connsiteX1" fmla="*/ 323353 w 10881903"/>
              <a:gd name="connsiteY1" fmla="*/ 50363 h 1655238"/>
              <a:gd name="connsiteX2" fmla="*/ 2583953 w 10881903"/>
              <a:gd name="connsiteY2" fmla="*/ 723463 h 1655238"/>
              <a:gd name="connsiteX3" fmla="*/ 7511553 w 10881903"/>
              <a:gd name="connsiteY3" fmla="*/ 761563 h 1655238"/>
              <a:gd name="connsiteX4" fmla="*/ 10356353 w 10881903"/>
              <a:gd name="connsiteY4" fmla="*/ 63063 h 1655238"/>
              <a:gd name="connsiteX5" fmla="*/ 10496053 w 10881903"/>
              <a:gd name="connsiteY5" fmla="*/ 1599763 h 1655238"/>
              <a:gd name="connsiteX6" fmla="*/ 7651253 w 10881903"/>
              <a:gd name="connsiteY6" fmla="*/ 1320363 h 1655238"/>
              <a:gd name="connsiteX7" fmla="*/ 2634753 w 10881903"/>
              <a:gd name="connsiteY7" fmla="*/ 1358463 h 1655238"/>
              <a:gd name="connsiteX8" fmla="*/ 259853 w 10881903"/>
              <a:gd name="connsiteY8" fmla="*/ 1472763 h 1655238"/>
              <a:gd name="connsiteX0" fmla="*/ 212548 w 10834598"/>
              <a:gd name="connsiteY0" fmla="*/ 1562803 h 1745278"/>
              <a:gd name="connsiteX1" fmla="*/ 377648 w 10834598"/>
              <a:gd name="connsiteY1" fmla="*/ 13403 h 1745278"/>
              <a:gd name="connsiteX2" fmla="*/ 2536648 w 10834598"/>
              <a:gd name="connsiteY2" fmla="*/ 813503 h 1745278"/>
              <a:gd name="connsiteX3" fmla="*/ 7464248 w 10834598"/>
              <a:gd name="connsiteY3" fmla="*/ 851603 h 1745278"/>
              <a:gd name="connsiteX4" fmla="*/ 10309048 w 10834598"/>
              <a:gd name="connsiteY4" fmla="*/ 153103 h 1745278"/>
              <a:gd name="connsiteX5" fmla="*/ 10448748 w 10834598"/>
              <a:gd name="connsiteY5" fmla="*/ 1689803 h 1745278"/>
              <a:gd name="connsiteX6" fmla="*/ 7603948 w 10834598"/>
              <a:gd name="connsiteY6" fmla="*/ 1410403 h 1745278"/>
              <a:gd name="connsiteX7" fmla="*/ 2587448 w 10834598"/>
              <a:gd name="connsiteY7" fmla="*/ 1448503 h 1745278"/>
              <a:gd name="connsiteX8" fmla="*/ 212548 w 10834598"/>
              <a:gd name="connsiteY8" fmla="*/ 1562803 h 1745278"/>
              <a:gd name="connsiteX0" fmla="*/ 212548 w 10834598"/>
              <a:gd name="connsiteY0" fmla="*/ 1589011 h 1746086"/>
              <a:gd name="connsiteX1" fmla="*/ 377648 w 10834598"/>
              <a:gd name="connsiteY1" fmla="*/ 14211 h 1746086"/>
              <a:gd name="connsiteX2" fmla="*/ 2536648 w 10834598"/>
              <a:gd name="connsiteY2" fmla="*/ 814311 h 1746086"/>
              <a:gd name="connsiteX3" fmla="*/ 7464248 w 10834598"/>
              <a:gd name="connsiteY3" fmla="*/ 852411 h 1746086"/>
              <a:gd name="connsiteX4" fmla="*/ 10309048 w 10834598"/>
              <a:gd name="connsiteY4" fmla="*/ 153911 h 1746086"/>
              <a:gd name="connsiteX5" fmla="*/ 10448748 w 10834598"/>
              <a:gd name="connsiteY5" fmla="*/ 1690611 h 1746086"/>
              <a:gd name="connsiteX6" fmla="*/ 7603948 w 10834598"/>
              <a:gd name="connsiteY6" fmla="*/ 1411211 h 1746086"/>
              <a:gd name="connsiteX7" fmla="*/ 2587448 w 10834598"/>
              <a:gd name="connsiteY7" fmla="*/ 1449311 h 1746086"/>
              <a:gd name="connsiteX8" fmla="*/ 212548 w 10834598"/>
              <a:gd name="connsiteY8" fmla="*/ 1589011 h 1746086"/>
              <a:gd name="connsiteX0" fmla="*/ 340113 w 10962163"/>
              <a:gd name="connsiteY0" fmla="*/ 1589011 h 1746086"/>
              <a:gd name="connsiteX1" fmla="*/ 505213 w 10962163"/>
              <a:gd name="connsiteY1" fmla="*/ 14211 h 1746086"/>
              <a:gd name="connsiteX2" fmla="*/ 2664213 w 10962163"/>
              <a:gd name="connsiteY2" fmla="*/ 814311 h 1746086"/>
              <a:gd name="connsiteX3" fmla="*/ 7591813 w 10962163"/>
              <a:gd name="connsiteY3" fmla="*/ 852411 h 1746086"/>
              <a:gd name="connsiteX4" fmla="*/ 10436613 w 10962163"/>
              <a:gd name="connsiteY4" fmla="*/ 153911 h 1746086"/>
              <a:gd name="connsiteX5" fmla="*/ 10576313 w 10962163"/>
              <a:gd name="connsiteY5" fmla="*/ 1690611 h 1746086"/>
              <a:gd name="connsiteX6" fmla="*/ 7731513 w 10962163"/>
              <a:gd name="connsiteY6" fmla="*/ 1411211 h 1746086"/>
              <a:gd name="connsiteX7" fmla="*/ 2715013 w 10962163"/>
              <a:gd name="connsiteY7" fmla="*/ 1449311 h 1746086"/>
              <a:gd name="connsiteX8" fmla="*/ 340113 w 10962163"/>
              <a:gd name="connsiteY8" fmla="*/ 1589011 h 1746086"/>
              <a:gd name="connsiteX0" fmla="*/ 465257 w 11087307"/>
              <a:gd name="connsiteY0" fmla="*/ 1606130 h 1763205"/>
              <a:gd name="connsiteX1" fmla="*/ 630357 w 11087307"/>
              <a:gd name="connsiteY1" fmla="*/ 31330 h 1763205"/>
              <a:gd name="connsiteX2" fmla="*/ 2789357 w 11087307"/>
              <a:gd name="connsiteY2" fmla="*/ 831430 h 1763205"/>
              <a:gd name="connsiteX3" fmla="*/ 7716957 w 11087307"/>
              <a:gd name="connsiteY3" fmla="*/ 869530 h 1763205"/>
              <a:gd name="connsiteX4" fmla="*/ 10561757 w 11087307"/>
              <a:gd name="connsiteY4" fmla="*/ 171030 h 1763205"/>
              <a:gd name="connsiteX5" fmla="*/ 10701457 w 11087307"/>
              <a:gd name="connsiteY5" fmla="*/ 1707730 h 1763205"/>
              <a:gd name="connsiteX6" fmla="*/ 7856657 w 11087307"/>
              <a:gd name="connsiteY6" fmla="*/ 1428330 h 1763205"/>
              <a:gd name="connsiteX7" fmla="*/ 2840157 w 11087307"/>
              <a:gd name="connsiteY7" fmla="*/ 1466430 h 1763205"/>
              <a:gd name="connsiteX8" fmla="*/ 465257 w 11087307"/>
              <a:gd name="connsiteY8" fmla="*/ 1606130 h 1763205"/>
              <a:gd name="connsiteX0" fmla="*/ 303590 w 10925640"/>
              <a:gd name="connsiteY0" fmla="*/ 1532036 h 1689111"/>
              <a:gd name="connsiteX1" fmla="*/ 557590 w 10925640"/>
              <a:gd name="connsiteY1" fmla="*/ 33436 h 1689111"/>
              <a:gd name="connsiteX2" fmla="*/ 2627690 w 10925640"/>
              <a:gd name="connsiteY2" fmla="*/ 757336 h 1689111"/>
              <a:gd name="connsiteX3" fmla="*/ 7555290 w 10925640"/>
              <a:gd name="connsiteY3" fmla="*/ 795436 h 1689111"/>
              <a:gd name="connsiteX4" fmla="*/ 10400090 w 10925640"/>
              <a:gd name="connsiteY4" fmla="*/ 96936 h 1689111"/>
              <a:gd name="connsiteX5" fmla="*/ 10539790 w 10925640"/>
              <a:gd name="connsiteY5" fmla="*/ 1633636 h 1689111"/>
              <a:gd name="connsiteX6" fmla="*/ 7694990 w 10925640"/>
              <a:gd name="connsiteY6" fmla="*/ 1354236 h 1689111"/>
              <a:gd name="connsiteX7" fmla="*/ 2678490 w 10925640"/>
              <a:gd name="connsiteY7" fmla="*/ 1392336 h 1689111"/>
              <a:gd name="connsiteX8" fmla="*/ 303590 w 10925640"/>
              <a:gd name="connsiteY8" fmla="*/ 1532036 h 1689111"/>
              <a:gd name="connsiteX0" fmla="*/ 331792 w 10953842"/>
              <a:gd name="connsiteY0" fmla="*/ 1546285 h 1703360"/>
              <a:gd name="connsiteX1" fmla="*/ 585792 w 10953842"/>
              <a:gd name="connsiteY1" fmla="*/ 47685 h 1703360"/>
              <a:gd name="connsiteX2" fmla="*/ 2655892 w 10953842"/>
              <a:gd name="connsiteY2" fmla="*/ 771585 h 1703360"/>
              <a:gd name="connsiteX3" fmla="*/ 7583492 w 10953842"/>
              <a:gd name="connsiteY3" fmla="*/ 809685 h 1703360"/>
              <a:gd name="connsiteX4" fmla="*/ 10428292 w 10953842"/>
              <a:gd name="connsiteY4" fmla="*/ 111185 h 1703360"/>
              <a:gd name="connsiteX5" fmla="*/ 10567992 w 10953842"/>
              <a:gd name="connsiteY5" fmla="*/ 1647885 h 1703360"/>
              <a:gd name="connsiteX6" fmla="*/ 7723192 w 10953842"/>
              <a:gd name="connsiteY6" fmla="*/ 1368485 h 1703360"/>
              <a:gd name="connsiteX7" fmla="*/ 2706692 w 10953842"/>
              <a:gd name="connsiteY7" fmla="*/ 1406585 h 1703360"/>
              <a:gd name="connsiteX8" fmla="*/ 331792 w 10953842"/>
              <a:gd name="connsiteY8" fmla="*/ 1546285 h 1703360"/>
              <a:gd name="connsiteX0" fmla="*/ 385368 w 11007418"/>
              <a:gd name="connsiteY0" fmla="*/ 1546285 h 1703360"/>
              <a:gd name="connsiteX1" fmla="*/ 639368 w 11007418"/>
              <a:gd name="connsiteY1" fmla="*/ 47685 h 1703360"/>
              <a:gd name="connsiteX2" fmla="*/ 2709468 w 11007418"/>
              <a:gd name="connsiteY2" fmla="*/ 771585 h 1703360"/>
              <a:gd name="connsiteX3" fmla="*/ 7637068 w 11007418"/>
              <a:gd name="connsiteY3" fmla="*/ 809685 h 1703360"/>
              <a:gd name="connsiteX4" fmla="*/ 10481868 w 11007418"/>
              <a:gd name="connsiteY4" fmla="*/ 111185 h 1703360"/>
              <a:gd name="connsiteX5" fmla="*/ 10621568 w 11007418"/>
              <a:gd name="connsiteY5" fmla="*/ 1647885 h 1703360"/>
              <a:gd name="connsiteX6" fmla="*/ 7776768 w 11007418"/>
              <a:gd name="connsiteY6" fmla="*/ 1368485 h 1703360"/>
              <a:gd name="connsiteX7" fmla="*/ 2760268 w 11007418"/>
              <a:gd name="connsiteY7" fmla="*/ 1406585 h 1703360"/>
              <a:gd name="connsiteX8" fmla="*/ 385368 w 11007418"/>
              <a:gd name="connsiteY8" fmla="*/ 1546285 h 1703360"/>
              <a:gd name="connsiteX0" fmla="*/ 399571 w 11021621"/>
              <a:gd name="connsiteY0" fmla="*/ 1521886 h 1678961"/>
              <a:gd name="connsiteX1" fmla="*/ 539271 w 11021621"/>
              <a:gd name="connsiteY1" fmla="*/ 48686 h 1678961"/>
              <a:gd name="connsiteX2" fmla="*/ 2723671 w 11021621"/>
              <a:gd name="connsiteY2" fmla="*/ 747186 h 1678961"/>
              <a:gd name="connsiteX3" fmla="*/ 7651271 w 11021621"/>
              <a:gd name="connsiteY3" fmla="*/ 785286 h 1678961"/>
              <a:gd name="connsiteX4" fmla="*/ 10496071 w 11021621"/>
              <a:gd name="connsiteY4" fmla="*/ 86786 h 1678961"/>
              <a:gd name="connsiteX5" fmla="*/ 10635771 w 11021621"/>
              <a:gd name="connsiteY5" fmla="*/ 1623486 h 1678961"/>
              <a:gd name="connsiteX6" fmla="*/ 7790971 w 11021621"/>
              <a:gd name="connsiteY6" fmla="*/ 1344086 h 1678961"/>
              <a:gd name="connsiteX7" fmla="*/ 2774471 w 11021621"/>
              <a:gd name="connsiteY7" fmla="*/ 1382186 h 1678961"/>
              <a:gd name="connsiteX8" fmla="*/ 399571 w 11021621"/>
              <a:gd name="connsiteY8" fmla="*/ 1521886 h 1678961"/>
              <a:gd name="connsiteX0" fmla="*/ 376285 w 10998335"/>
              <a:gd name="connsiteY0" fmla="*/ 1498163 h 1655238"/>
              <a:gd name="connsiteX1" fmla="*/ 554085 w 10998335"/>
              <a:gd name="connsiteY1" fmla="*/ 101163 h 1655238"/>
              <a:gd name="connsiteX2" fmla="*/ 2700385 w 10998335"/>
              <a:gd name="connsiteY2" fmla="*/ 723463 h 1655238"/>
              <a:gd name="connsiteX3" fmla="*/ 7627985 w 10998335"/>
              <a:gd name="connsiteY3" fmla="*/ 761563 h 1655238"/>
              <a:gd name="connsiteX4" fmla="*/ 10472785 w 10998335"/>
              <a:gd name="connsiteY4" fmla="*/ 63063 h 1655238"/>
              <a:gd name="connsiteX5" fmla="*/ 10612485 w 10998335"/>
              <a:gd name="connsiteY5" fmla="*/ 1599763 h 1655238"/>
              <a:gd name="connsiteX6" fmla="*/ 7767685 w 10998335"/>
              <a:gd name="connsiteY6" fmla="*/ 1320363 h 1655238"/>
              <a:gd name="connsiteX7" fmla="*/ 2751185 w 10998335"/>
              <a:gd name="connsiteY7" fmla="*/ 1358463 h 1655238"/>
              <a:gd name="connsiteX8" fmla="*/ 376285 w 10998335"/>
              <a:gd name="connsiteY8" fmla="*/ 1498163 h 1655238"/>
              <a:gd name="connsiteX0" fmla="*/ 376285 w 11066947"/>
              <a:gd name="connsiteY0" fmla="*/ 1448953 h 1597497"/>
              <a:gd name="connsiteX1" fmla="*/ 554085 w 11066947"/>
              <a:gd name="connsiteY1" fmla="*/ 51953 h 1597497"/>
              <a:gd name="connsiteX2" fmla="*/ 2700385 w 11066947"/>
              <a:gd name="connsiteY2" fmla="*/ 674253 h 1597497"/>
              <a:gd name="connsiteX3" fmla="*/ 7627985 w 11066947"/>
              <a:gd name="connsiteY3" fmla="*/ 712353 h 1597497"/>
              <a:gd name="connsiteX4" fmla="*/ 10587085 w 11066947"/>
              <a:gd name="connsiteY4" fmla="*/ 153553 h 1597497"/>
              <a:gd name="connsiteX5" fmla="*/ 10612485 w 11066947"/>
              <a:gd name="connsiteY5" fmla="*/ 1550553 h 1597497"/>
              <a:gd name="connsiteX6" fmla="*/ 7767685 w 11066947"/>
              <a:gd name="connsiteY6" fmla="*/ 1271153 h 1597497"/>
              <a:gd name="connsiteX7" fmla="*/ 2751185 w 11066947"/>
              <a:gd name="connsiteY7" fmla="*/ 1309253 h 1597497"/>
              <a:gd name="connsiteX8" fmla="*/ 376285 w 11066947"/>
              <a:gd name="connsiteY8" fmla="*/ 1448953 h 1597497"/>
              <a:gd name="connsiteX0" fmla="*/ 376285 w 11026090"/>
              <a:gd name="connsiteY0" fmla="*/ 1448953 h 1597497"/>
              <a:gd name="connsiteX1" fmla="*/ 554085 w 11026090"/>
              <a:gd name="connsiteY1" fmla="*/ 51953 h 1597497"/>
              <a:gd name="connsiteX2" fmla="*/ 2700385 w 11026090"/>
              <a:gd name="connsiteY2" fmla="*/ 674253 h 1597497"/>
              <a:gd name="connsiteX3" fmla="*/ 7627985 w 11026090"/>
              <a:gd name="connsiteY3" fmla="*/ 712353 h 1597497"/>
              <a:gd name="connsiteX4" fmla="*/ 10587085 w 11026090"/>
              <a:gd name="connsiteY4" fmla="*/ 153553 h 1597497"/>
              <a:gd name="connsiteX5" fmla="*/ 10612485 w 11026090"/>
              <a:gd name="connsiteY5" fmla="*/ 1550553 h 1597497"/>
              <a:gd name="connsiteX6" fmla="*/ 7767685 w 11026090"/>
              <a:gd name="connsiteY6" fmla="*/ 1271153 h 1597497"/>
              <a:gd name="connsiteX7" fmla="*/ 2751185 w 11026090"/>
              <a:gd name="connsiteY7" fmla="*/ 1309253 h 1597497"/>
              <a:gd name="connsiteX8" fmla="*/ 376285 w 11026090"/>
              <a:gd name="connsiteY8" fmla="*/ 1448953 h 1597497"/>
              <a:gd name="connsiteX0" fmla="*/ 376285 w 10974472"/>
              <a:gd name="connsiteY0" fmla="*/ 1448953 h 1597497"/>
              <a:gd name="connsiteX1" fmla="*/ 554085 w 10974472"/>
              <a:gd name="connsiteY1" fmla="*/ 51953 h 1597497"/>
              <a:gd name="connsiteX2" fmla="*/ 2700385 w 10974472"/>
              <a:gd name="connsiteY2" fmla="*/ 674253 h 1597497"/>
              <a:gd name="connsiteX3" fmla="*/ 7627985 w 10974472"/>
              <a:gd name="connsiteY3" fmla="*/ 712353 h 1597497"/>
              <a:gd name="connsiteX4" fmla="*/ 10498185 w 10974472"/>
              <a:gd name="connsiteY4" fmla="*/ 153553 h 1597497"/>
              <a:gd name="connsiteX5" fmla="*/ 10612485 w 10974472"/>
              <a:gd name="connsiteY5" fmla="*/ 1550553 h 1597497"/>
              <a:gd name="connsiteX6" fmla="*/ 7767685 w 10974472"/>
              <a:gd name="connsiteY6" fmla="*/ 1271153 h 1597497"/>
              <a:gd name="connsiteX7" fmla="*/ 2751185 w 10974472"/>
              <a:gd name="connsiteY7" fmla="*/ 1309253 h 1597497"/>
              <a:gd name="connsiteX8" fmla="*/ 376285 w 10974472"/>
              <a:gd name="connsiteY8" fmla="*/ 1448953 h 1597497"/>
              <a:gd name="connsiteX0" fmla="*/ 415459 w 11013646"/>
              <a:gd name="connsiteY0" fmla="*/ 1461077 h 1609621"/>
              <a:gd name="connsiteX1" fmla="*/ 529759 w 11013646"/>
              <a:gd name="connsiteY1" fmla="*/ 51377 h 1609621"/>
              <a:gd name="connsiteX2" fmla="*/ 2739559 w 11013646"/>
              <a:gd name="connsiteY2" fmla="*/ 686377 h 1609621"/>
              <a:gd name="connsiteX3" fmla="*/ 7667159 w 11013646"/>
              <a:gd name="connsiteY3" fmla="*/ 724477 h 1609621"/>
              <a:gd name="connsiteX4" fmla="*/ 10537359 w 11013646"/>
              <a:gd name="connsiteY4" fmla="*/ 165677 h 1609621"/>
              <a:gd name="connsiteX5" fmla="*/ 10651659 w 11013646"/>
              <a:gd name="connsiteY5" fmla="*/ 1562677 h 1609621"/>
              <a:gd name="connsiteX6" fmla="*/ 7806859 w 11013646"/>
              <a:gd name="connsiteY6" fmla="*/ 1283277 h 1609621"/>
              <a:gd name="connsiteX7" fmla="*/ 2790359 w 11013646"/>
              <a:gd name="connsiteY7" fmla="*/ 1321377 h 1609621"/>
              <a:gd name="connsiteX8" fmla="*/ 415459 w 11013646"/>
              <a:gd name="connsiteY8" fmla="*/ 1461077 h 1609621"/>
              <a:gd name="connsiteX0" fmla="*/ 432648 w 11030835"/>
              <a:gd name="connsiteY0" fmla="*/ 1461077 h 1609621"/>
              <a:gd name="connsiteX1" fmla="*/ 546948 w 11030835"/>
              <a:gd name="connsiteY1" fmla="*/ 51377 h 1609621"/>
              <a:gd name="connsiteX2" fmla="*/ 2756748 w 11030835"/>
              <a:gd name="connsiteY2" fmla="*/ 686377 h 1609621"/>
              <a:gd name="connsiteX3" fmla="*/ 7684348 w 11030835"/>
              <a:gd name="connsiteY3" fmla="*/ 724477 h 1609621"/>
              <a:gd name="connsiteX4" fmla="*/ 10554548 w 11030835"/>
              <a:gd name="connsiteY4" fmla="*/ 165677 h 1609621"/>
              <a:gd name="connsiteX5" fmla="*/ 10668848 w 11030835"/>
              <a:gd name="connsiteY5" fmla="*/ 1562677 h 1609621"/>
              <a:gd name="connsiteX6" fmla="*/ 7824048 w 11030835"/>
              <a:gd name="connsiteY6" fmla="*/ 1283277 h 1609621"/>
              <a:gd name="connsiteX7" fmla="*/ 2807548 w 11030835"/>
              <a:gd name="connsiteY7" fmla="*/ 1321377 h 1609621"/>
              <a:gd name="connsiteX8" fmla="*/ 432648 w 11030835"/>
              <a:gd name="connsiteY8" fmla="*/ 1461077 h 1609621"/>
              <a:gd name="connsiteX0" fmla="*/ 432648 w 10968754"/>
              <a:gd name="connsiteY0" fmla="*/ 1460445 h 1608989"/>
              <a:gd name="connsiteX1" fmla="*/ 546948 w 10968754"/>
              <a:gd name="connsiteY1" fmla="*/ 50745 h 1608989"/>
              <a:gd name="connsiteX2" fmla="*/ 2756748 w 10968754"/>
              <a:gd name="connsiteY2" fmla="*/ 685745 h 1608989"/>
              <a:gd name="connsiteX3" fmla="*/ 7747848 w 10968754"/>
              <a:gd name="connsiteY3" fmla="*/ 647645 h 1608989"/>
              <a:gd name="connsiteX4" fmla="*/ 10554548 w 10968754"/>
              <a:gd name="connsiteY4" fmla="*/ 165045 h 1608989"/>
              <a:gd name="connsiteX5" fmla="*/ 10668848 w 10968754"/>
              <a:gd name="connsiteY5" fmla="*/ 1562045 h 1608989"/>
              <a:gd name="connsiteX6" fmla="*/ 7824048 w 10968754"/>
              <a:gd name="connsiteY6" fmla="*/ 1282645 h 1608989"/>
              <a:gd name="connsiteX7" fmla="*/ 2807548 w 10968754"/>
              <a:gd name="connsiteY7" fmla="*/ 1320745 h 1608989"/>
              <a:gd name="connsiteX8" fmla="*/ 432648 w 10968754"/>
              <a:gd name="connsiteY8" fmla="*/ 1460445 h 1608989"/>
              <a:gd name="connsiteX0" fmla="*/ 255274 w 10791380"/>
              <a:gd name="connsiteY0" fmla="*/ 1428623 h 1577167"/>
              <a:gd name="connsiteX1" fmla="*/ 369574 w 10791380"/>
              <a:gd name="connsiteY1" fmla="*/ 18923 h 1577167"/>
              <a:gd name="connsiteX2" fmla="*/ 2553974 w 10791380"/>
              <a:gd name="connsiteY2" fmla="*/ 615823 h 1577167"/>
              <a:gd name="connsiteX3" fmla="*/ 7570474 w 10791380"/>
              <a:gd name="connsiteY3" fmla="*/ 615823 h 1577167"/>
              <a:gd name="connsiteX4" fmla="*/ 10377174 w 10791380"/>
              <a:gd name="connsiteY4" fmla="*/ 133223 h 1577167"/>
              <a:gd name="connsiteX5" fmla="*/ 10491474 w 10791380"/>
              <a:gd name="connsiteY5" fmla="*/ 1530223 h 1577167"/>
              <a:gd name="connsiteX6" fmla="*/ 7646674 w 10791380"/>
              <a:gd name="connsiteY6" fmla="*/ 1250823 h 1577167"/>
              <a:gd name="connsiteX7" fmla="*/ 2630174 w 10791380"/>
              <a:gd name="connsiteY7" fmla="*/ 1288923 h 1577167"/>
              <a:gd name="connsiteX8" fmla="*/ 255274 w 10791380"/>
              <a:gd name="connsiteY8" fmla="*/ 1428623 h 1577167"/>
              <a:gd name="connsiteX0" fmla="*/ 314394 w 10850500"/>
              <a:gd name="connsiteY0" fmla="*/ 1441689 h 1590233"/>
              <a:gd name="connsiteX1" fmla="*/ 428694 w 10850500"/>
              <a:gd name="connsiteY1" fmla="*/ 31989 h 1590233"/>
              <a:gd name="connsiteX2" fmla="*/ 2613094 w 10850500"/>
              <a:gd name="connsiteY2" fmla="*/ 628889 h 1590233"/>
              <a:gd name="connsiteX3" fmla="*/ 7629594 w 10850500"/>
              <a:gd name="connsiteY3" fmla="*/ 628889 h 1590233"/>
              <a:gd name="connsiteX4" fmla="*/ 10436294 w 10850500"/>
              <a:gd name="connsiteY4" fmla="*/ 146289 h 1590233"/>
              <a:gd name="connsiteX5" fmla="*/ 10550594 w 10850500"/>
              <a:gd name="connsiteY5" fmla="*/ 1543289 h 1590233"/>
              <a:gd name="connsiteX6" fmla="*/ 7705794 w 10850500"/>
              <a:gd name="connsiteY6" fmla="*/ 1263889 h 1590233"/>
              <a:gd name="connsiteX7" fmla="*/ 2689294 w 10850500"/>
              <a:gd name="connsiteY7" fmla="*/ 1301989 h 1590233"/>
              <a:gd name="connsiteX8" fmla="*/ 314394 w 10850500"/>
              <a:gd name="connsiteY8" fmla="*/ 1441689 h 1590233"/>
              <a:gd name="connsiteX0" fmla="*/ 351634 w 10887740"/>
              <a:gd name="connsiteY0" fmla="*/ 1445260 h 1593804"/>
              <a:gd name="connsiteX1" fmla="*/ 465934 w 10887740"/>
              <a:gd name="connsiteY1" fmla="*/ 35560 h 1593804"/>
              <a:gd name="connsiteX2" fmla="*/ 2650334 w 10887740"/>
              <a:gd name="connsiteY2" fmla="*/ 632460 h 1593804"/>
              <a:gd name="connsiteX3" fmla="*/ 7666834 w 10887740"/>
              <a:gd name="connsiteY3" fmla="*/ 632460 h 1593804"/>
              <a:gd name="connsiteX4" fmla="*/ 10473534 w 10887740"/>
              <a:gd name="connsiteY4" fmla="*/ 149860 h 1593804"/>
              <a:gd name="connsiteX5" fmla="*/ 10587834 w 10887740"/>
              <a:gd name="connsiteY5" fmla="*/ 1546860 h 1593804"/>
              <a:gd name="connsiteX6" fmla="*/ 7743034 w 10887740"/>
              <a:gd name="connsiteY6" fmla="*/ 1267460 h 1593804"/>
              <a:gd name="connsiteX7" fmla="*/ 2726534 w 10887740"/>
              <a:gd name="connsiteY7" fmla="*/ 1305560 h 1593804"/>
              <a:gd name="connsiteX8" fmla="*/ 351634 w 10887740"/>
              <a:gd name="connsiteY8" fmla="*/ 1445260 h 1593804"/>
              <a:gd name="connsiteX0" fmla="*/ 351634 w 10908676"/>
              <a:gd name="connsiteY0" fmla="*/ 1445260 h 1603123"/>
              <a:gd name="connsiteX1" fmla="*/ 465934 w 10908676"/>
              <a:gd name="connsiteY1" fmla="*/ 35560 h 1603123"/>
              <a:gd name="connsiteX2" fmla="*/ 2650334 w 10908676"/>
              <a:gd name="connsiteY2" fmla="*/ 632460 h 1603123"/>
              <a:gd name="connsiteX3" fmla="*/ 7666834 w 10908676"/>
              <a:gd name="connsiteY3" fmla="*/ 632460 h 1603123"/>
              <a:gd name="connsiteX4" fmla="*/ 10473534 w 10908676"/>
              <a:gd name="connsiteY4" fmla="*/ 149860 h 1603123"/>
              <a:gd name="connsiteX5" fmla="*/ 10587834 w 10908676"/>
              <a:gd name="connsiteY5" fmla="*/ 1546860 h 1603123"/>
              <a:gd name="connsiteX6" fmla="*/ 7743034 w 10908676"/>
              <a:gd name="connsiteY6" fmla="*/ 1267460 h 1603123"/>
              <a:gd name="connsiteX7" fmla="*/ 2726534 w 10908676"/>
              <a:gd name="connsiteY7" fmla="*/ 1305560 h 1603123"/>
              <a:gd name="connsiteX8" fmla="*/ 351634 w 10908676"/>
              <a:gd name="connsiteY8" fmla="*/ 1445260 h 1603123"/>
              <a:gd name="connsiteX0" fmla="*/ 351634 w 10876639"/>
              <a:gd name="connsiteY0" fmla="*/ 1445260 h 1495933"/>
              <a:gd name="connsiteX1" fmla="*/ 465934 w 10876639"/>
              <a:gd name="connsiteY1" fmla="*/ 35560 h 1495933"/>
              <a:gd name="connsiteX2" fmla="*/ 2650334 w 10876639"/>
              <a:gd name="connsiteY2" fmla="*/ 632460 h 1495933"/>
              <a:gd name="connsiteX3" fmla="*/ 7666834 w 10876639"/>
              <a:gd name="connsiteY3" fmla="*/ 632460 h 1495933"/>
              <a:gd name="connsiteX4" fmla="*/ 10473534 w 10876639"/>
              <a:gd name="connsiteY4" fmla="*/ 149860 h 1495933"/>
              <a:gd name="connsiteX5" fmla="*/ 10537034 w 10876639"/>
              <a:gd name="connsiteY5" fmla="*/ 1381760 h 1495933"/>
              <a:gd name="connsiteX6" fmla="*/ 7743034 w 10876639"/>
              <a:gd name="connsiteY6" fmla="*/ 1267460 h 1495933"/>
              <a:gd name="connsiteX7" fmla="*/ 2726534 w 10876639"/>
              <a:gd name="connsiteY7" fmla="*/ 1305560 h 1495933"/>
              <a:gd name="connsiteX8" fmla="*/ 351634 w 10876639"/>
              <a:gd name="connsiteY8" fmla="*/ 1445260 h 1495933"/>
              <a:gd name="connsiteX0" fmla="*/ 351634 w 10922066"/>
              <a:gd name="connsiteY0" fmla="*/ 1445260 h 1495933"/>
              <a:gd name="connsiteX1" fmla="*/ 465934 w 10922066"/>
              <a:gd name="connsiteY1" fmla="*/ 35560 h 1495933"/>
              <a:gd name="connsiteX2" fmla="*/ 2650334 w 10922066"/>
              <a:gd name="connsiteY2" fmla="*/ 632460 h 1495933"/>
              <a:gd name="connsiteX3" fmla="*/ 7666834 w 10922066"/>
              <a:gd name="connsiteY3" fmla="*/ 632460 h 1495933"/>
              <a:gd name="connsiteX4" fmla="*/ 10473534 w 10922066"/>
              <a:gd name="connsiteY4" fmla="*/ 149860 h 1495933"/>
              <a:gd name="connsiteX5" fmla="*/ 10537034 w 10922066"/>
              <a:gd name="connsiteY5" fmla="*/ 1381760 h 1495933"/>
              <a:gd name="connsiteX6" fmla="*/ 7743034 w 10922066"/>
              <a:gd name="connsiteY6" fmla="*/ 1267460 h 1495933"/>
              <a:gd name="connsiteX7" fmla="*/ 2726534 w 10922066"/>
              <a:gd name="connsiteY7" fmla="*/ 1305560 h 1495933"/>
              <a:gd name="connsiteX8" fmla="*/ 351634 w 10922066"/>
              <a:gd name="connsiteY8" fmla="*/ 1445260 h 1495933"/>
              <a:gd name="connsiteX0" fmla="*/ 351634 w 10941096"/>
              <a:gd name="connsiteY0" fmla="*/ 1445260 h 1495933"/>
              <a:gd name="connsiteX1" fmla="*/ 465934 w 10941096"/>
              <a:gd name="connsiteY1" fmla="*/ 35560 h 1495933"/>
              <a:gd name="connsiteX2" fmla="*/ 2650334 w 10941096"/>
              <a:gd name="connsiteY2" fmla="*/ 632460 h 1495933"/>
              <a:gd name="connsiteX3" fmla="*/ 7666834 w 10941096"/>
              <a:gd name="connsiteY3" fmla="*/ 632460 h 1495933"/>
              <a:gd name="connsiteX4" fmla="*/ 10473534 w 10941096"/>
              <a:gd name="connsiteY4" fmla="*/ 149860 h 1495933"/>
              <a:gd name="connsiteX5" fmla="*/ 10537034 w 10941096"/>
              <a:gd name="connsiteY5" fmla="*/ 1381760 h 1495933"/>
              <a:gd name="connsiteX6" fmla="*/ 7743034 w 10941096"/>
              <a:gd name="connsiteY6" fmla="*/ 1267460 h 1495933"/>
              <a:gd name="connsiteX7" fmla="*/ 2726534 w 10941096"/>
              <a:gd name="connsiteY7" fmla="*/ 1305560 h 1495933"/>
              <a:gd name="connsiteX8" fmla="*/ 351634 w 10941096"/>
              <a:gd name="connsiteY8" fmla="*/ 1445260 h 1495933"/>
              <a:gd name="connsiteX0" fmla="*/ 351634 w 10927078"/>
              <a:gd name="connsiteY0" fmla="*/ 1445260 h 1495933"/>
              <a:gd name="connsiteX1" fmla="*/ 465934 w 10927078"/>
              <a:gd name="connsiteY1" fmla="*/ 35560 h 1495933"/>
              <a:gd name="connsiteX2" fmla="*/ 2650334 w 10927078"/>
              <a:gd name="connsiteY2" fmla="*/ 632460 h 1495933"/>
              <a:gd name="connsiteX3" fmla="*/ 7666834 w 10927078"/>
              <a:gd name="connsiteY3" fmla="*/ 632460 h 1495933"/>
              <a:gd name="connsiteX4" fmla="*/ 10473534 w 10927078"/>
              <a:gd name="connsiteY4" fmla="*/ 149860 h 1495933"/>
              <a:gd name="connsiteX5" fmla="*/ 10537034 w 10927078"/>
              <a:gd name="connsiteY5" fmla="*/ 1381760 h 1495933"/>
              <a:gd name="connsiteX6" fmla="*/ 7743034 w 10927078"/>
              <a:gd name="connsiteY6" fmla="*/ 1267460 h 1495933"/>
              <a:gd name="connsiteX7" fmla="*/ 2726534 w 10927078"/>
              <a:gd name="connsiteY7" fmla="*/ 1305560 h 1495933"/>
              <a:gd name="connsiteX8" fmla="*/ 351634 w 10927078"/>
              <a:gd name="connsiteY8" fmla="*/ 1445260 h 1495933"/>
              <a:gd name="connsiteX0" fmla="*/ 424707 w 11000151"/>
              <a:gd name="connsiteY0" fmla="*/ 1420172 h 1470845"/>
              <a:gd name="connsiteX1" fmla="*/ 539007 w 11000151"/>
              <a:gd name="connsiteY1" fmla="*/ 10472 h 1470845"/>
              <a:gd name="connsiteX2" fmla="*/ 5525717 w 11000151"/>
              <a:gd name="connsiteY2" fmla="*/ 769297 h 1470845"/>
              <a:gd name="connsiteX3" fmla="*/ 7739907 w 11000151"/>
              <a:gd name="connsiteY3" fmla="*/ 607372 h 1470845"/>
              <a:gd name="connsiteX4" fmla="*/ 10546607 w 11000151"/>
              <a:gd name="connsiteY4" fmla="*/ 124772 h 1470845"/>
              <a:gd name="connsiteX5" fmla="*/ 10610107 w 11000151"/>
              <a:gd name="connsiteY5" fmla="*/ 1356672 h 1470845"/>
              <a:gd name="connsiteX6" fmla="*/ 7816107 w 11000151"/>
              <a:gd name="connsiteY6" fmla="*/ 1242372 h 1470845"/>
              <a:gd name="connsiteX7" fmla="*/ 2799607 w 11000151"/>
              <a:gd name="connsiteY7" fmla="*/ 1280472 h 1470845"/>
              <a:gd name="connsiteX8" fmla="*/ 424707 w 11000151"/>
              <a:gd name="connsiteY8" fmla="*/ 1420172 h 1470845"/>
              <a:gd name="connsiteX0" fmla="*/ 424707 w 11075992"/>
              <a:gd name="connsiteY0" fmla="*/ 1419280 h 1469953"/>
              <a:gd name="connsiteX1" fmla="*/ 539007 w 11075992"/>
              <a:gd name="connsiteY1" fmla="*/ 9580 h 1469953"/>
              <a:gd name="connsiteX2" fmla="*/ 5525717 w 11075992"/>
              <a:gd name="connsiteY2" fmla="*/ 768405 h 1469953"/>
              <a:gd name="connsiteX3" fmla="*/ 10546607 w 11075992"/>
              <a:gd name="connsiteY3" fmla="*/ 123880 h 1469953"/>
              <a:gd name="connsiteX4" fmla="*/ 10610107 w 11075992"/>
              <a:gd name="connsiteY4" fmla="*/ 1355780 h 1469953"/>
              <a:gd name="connsiteX5" fmla="*/ 7816107 w 11075992"/>
              <a:gd name="connsiteY5" fmla="*/ 1241480 h 1469953"/>
              <a:gd name="connsiteX6" fmla="*/ 2799607 w 11075992"/>
              <a:gd name="connsiteY6" fmla="*/ 1279580 h 1469953"/>
              <a:gd name="connsiteX7" fmla="*/ 424707 w 11075992"/>
              <a:gd name="connsiteY7" fmla="*/ 1419280 h 1469953"/>
              <a:gd name="connsiteX0" fmla="*/ 424707 w 11222394"/>
              <a:gd name="connsiteY0" fmla="*/ 1419280 h 1662143"/>
              <a:gd name="connsiteX1" fmla="*/ 539007 w 11222394"/>
              <a:gd name="connsiteY1" fmla="*/ 9580 h 1662143"/>
              <a:gd name="connsiteX2" fmla="*/ 5525717 w 11222394"/>
              <a:gd name="connsiteY2" fmla="*/ 768405 h 1662143"/>
              <a:gd name="connsiteX3" fmla="*/ 10546607 w 11222394"/>
              <a:gd name="connsiteY3" fmla="*/ 123880 h 1662143"/>
              <a:gd name="connsiteX4" fmla="*/ 10610107 w 11222394"/>
              <a:gd name="connsiteY4" fmla="*/ 1355780 h 1662143"/>
              <a:gd name="connsiteX5" fmla="*/ 5345152 w 11222394"/>
              <a:gd name="connsiteY5" fmla="*/ 1660580 h 1662143"/>
              <a:gd name="connsiteX6" fmla="*/ 2799607 w 11222394"/>
              <a:gd name="connsiteY6" fmla="*/ 1279580 h 1662143"/>
              <a:gd name="connsiteX7" fmla="*/ 424707 w 11222394"/>
              <a:gd name="connsiteY7" fmla="*/ 1419280 h 1662143"/>
              <a:gd name="connsiteX0" fmla="*/ 424707 w 11394194"/>
              <a:gd name="connsiteY0" fmla="*/ 1419280 h 1467776"/>
              <a:gd name="connsiteX1" fmla="*/ 539007 w 11394194"/>
              <a:gd name="connsiteY1" fmla="*/ 9580 h 1467776"/>
              <a:gd name="connsiteX2" fmla="*/ 5525717 w 11394194"/>
              <a:gd name="connsiteY2" fmla="*/ 768405 h 1467776"/>
              <a:gd name="connsiteX3" fmla="*/ 10546607 w 11394194"/>
              <a:gd name="connsiteY3" fmla="*/ 123880 h 1467776"/>
              <a:gd name="connsiteX4" fmla="*/ 10610107 w 11394194"/>
              <a:gd name="connsiteY4" fmla="*/ 1355780 h 1467776"/>
              <a:gd name="connsiteX5" fmla="*/ 2799607 w 11394194"/>
              <a:gd name="connsiteY5" fmla="*/ 1279580 h 1467776"/>
              <a:gd name="connsiteX6" fmla="*/ 424707 w 11394194"/>
              <a:gd name="connsiteY6" fmla="*/ 1419280 h 1467776"/>
              <a:gd name="connsiteX0" fmla="*/ 557740 w 11361520"/>
              <a:gd name="connsiteY0" fmla="*/ 1419280 h 1520801"/>
              <a:gd name="connsiteX1" fmla="*/ 672040 w 11361520"/>
              <a:gd name="connsiteY1" fmla="*/ 9580 h 1520801"/>
              <a:gd name="connsiteX2" fmla="*/ 5658750 w 11361520"/>
              <a:gd name="connsiteY2" fmla="*/ 768405 h 1520801"/>
              <a:gd name="connsiteX3" fmla="*/ 10679640 w 11361520"/>
              <a:gd name="connsiteY3" fmla="*/ 123880 h 1520801"/>
              <a:gd name="connsiteX4" fmla="*/ 10743140 w 11361520"/>
              <a:gd name="connsiteY4" fmla="*/ 1355780 h 1520801"/>
              <a:gd name="connsiteX5" fmla="*/ 5384660 w 11361520"/>
              <a:gd name="connsiteY5" fmla="*/ 1403405 h 1520801"/>
              <a:gd name="connsiteX6" fmla="*/ 557740 w 11361520"/>
              <a:gd name="connsiteY6" fmla="*/ 1419280 h 1520801"/>
              <a:gd name="connsiteX0" fmla="*/ 538028 w 11341809"/>
              <a:gd name="connsiteY0" fmla="*/ 1419280 h 1520801"/>
              <a:gd name="connsiteX1" fmla="*/ 690197 w 11341809"/>
              <a:gd name="connsiteY1" fmla="*/ 9580 h 1520801"/>
              <a:gd name="connsiteX2" fmla="*/ 5639038 w 11341809"/>
              <a:gd name="connsiteY2" fmla="*/ 768405 h 1520801"/>
              <a:gd name="connsiteX3" fmla="*/ 10659928 w 11341809"/>
              <a:gd name="connsiteY3" fmla="*/ 123880 h 1520801"/>
              <a:gd name="connsiteX4" fmla="*/ 10723428 w 11341809"/>
              <a:gd name="connsiteY4" fmla="*/ 1355780 h 1520801"/>
              <a:gd name="connsiteX5" fmla="*/ 5364948 w 11341809"/>
              <a:gd name="connsiteY5" fmla="*/ 1403405 h 1520801"/>
              <a:gd name="connsiteX6" fmla="*/ 538028 w 11341809"/>
              <a:gd name="connsiteY6" fmla="*/ 1419280 h 1520801"/>
              <a:gd name="connsiteX0" fmla="*/ 469114 w 11272895"/>
              <a:gd name="connsiteY0" fmla="*/ 1304400 h 1393226"/>
              <a:gd name="connsiteX1" fmla="*/ 763292 w 11272895"/>
              <a:gd name="connsiteY1" fmla="*/ 66150 h 1393226"/>
              <a:gd name="connsiteX2" fmla="*/ 5570124 w 11272895"/>
              <a:gd name="connsiteY2" fmla="*/ 653525 h 1393226"/>
              <a:gd name="connsiteX3" fmla="*/ 10591014 w 11272895"/>
              <a:gd name="connsiteY3" fmla="*/ 9000 h 1393226"/>
              <a:gd name="connsiteX4" fmla="*/ 10654514 w 11272895"/>
              <a:gd name="connsiteY4" fmla="*/ 1240900 h 1393226"/>
              <a:gd name="connsiteX5" fmla="*/ 5296034 w 11272895"/>
              <a:gd name="connsiteY5" fmla="*/ 1288525 h 1393226"/>
              <a:gd name="connsiteX6" fmla="*/ 469114 w 11272895"/>
              <a:gd name="connsiteY6" fmla="*/ 1304400 h 1393226"/>
              <a:gd name="connsiteX0" fmla="*/ 542996 w 11147965"/>
              <a:gd name="connsiteY0" fmla="*/ 1332975 h 1415221"/>
              <a:gd name="connsiteX1" fmla="*/ 638362 w 11147965"/>
              <a:gd name="connsiteY1" fmla="*/ 66150 h 1415221"/>
              <a:gd name="connsiteX2" fmla="*/ 5445194 w 11147965"/>
              <a:gd name="connsiteY2" fmla="*/ 653525 h 1415221"/>
              <a:gd name="connsiteX3" fmla="*/ 10466084 w 11147965"/>
              <a:gd name="connsiteY3" fmla="*/ 9000 h 1415221"/>
              <a:gd name="connsiteX4" fmla="*/ 10529584 w 11147965"/>
              <a:gd name="connsiteY4" fmla="*/ 1240900 h 1415221"/>
              <a:gd name="connsiteX5" fmla="*/ 5171104 w 11147965"/>
              <a:gd name="connsiteY5" fmla="*/ 1288525 h 1415221"/>
              <a:gd name="connsiteX6" fmla="*/ 542996 w 11147965"/>
              <a:gd name="connsiteY6" fmla="*/ 1332975 h 1415221"/>
              <a:gd name="connsiteX0" fmla="*/ 542996 w 11147965"/>
              <a:gd name="connsiteY0" fmla="*/ 1332871 h 1415117"/>
              <a:gd name="connsiteX1" fmla="*/ 638362 w 11147965"/>
              <a:gd name="connsiteY1" fmla="*/ 66046 h 1415117"/>
              <a:gd name="connsiteX2" fmla="*/ 5445194 w 11147965"/>
              <a:gd name="connsiteY2" fmla="*/ 653421 h 1415117"/>
              <a:gd name="connsiteX3" fmla="*/ 10466084 w 11147965"/>
              <a:gd name="connsiteY3" fmla="*/ 8896 h 1415117"/>
              <a:gd name="connsiteX4" fmla="*/ 10529584 w 11147965"/>
              <a:gd name="connsiteY4" fmla="*/ 1240796 h 1415117"/>
              <a:gd name="connsiteX5" fmla="*/ 5171104 w 11147965"/>
              <a:gd name="connsiteY5" fmla="*/ 1288421 h 1415117"/>
              <a:gd name="connsiteX6" fmla="*/ 542996 w 11147965"/>
              <a:gd name="connsiteY6" fmla="*/ 1332871 h 1415117"/>
              <a:gd name="connsiteX0" fmla="*/ 538475 w 11147957"/>
              <a:gd name="connsiteY0" fmla="*/ 1334012 h 1416258"/>
              <a:gd name="connsiteX1" fmla="*/ 633841 w 11147957"/>
              <a:gd name="connsiteY1" fmla="*/ 67187 h 1416258"/>
              <a:gd name="connsiteX2" fmla="*/ 5364935 w 11147957"/>
              <a:gd name="connsiteY2" fmla="*/ 625987 h 1416258"/>
              <a:gd name="connsiteX3" fmla="*/ 10461563 w 11147957"/>
              <a:gd name="connsiteY3" fmla="*/ 10037 h 1416258"/>
              <a:gd name="connsiteX4" fmla="*/ 10525063 w 11147957"/>
              <a:gd name="connsiteY4" fmla="*/ 1241937 h 1416258"/>
              <a:gd name="connsiteX5" fmla="*/ 5166583 w 11147957"/>
              <a:gd name="connsiteY5" fmla="*/ 1289562 h 1416258"/>
              <a:gd name="connsiteX6" fmla="*/ 538475 w 11147957"/>
              <a:gd name="connsiteY6" fmla="*/ 1334012 h 1416258"/>
              <a:gd name="connsiteX0" fmla="*/ 542428 w 11147960"/>
              <a:gd name="connsiteY0" fmla="*/ 1334832 h 1417078"/>
              <a:gd name="connsiteX1" fmla="*/ 637794 w 11147960"/>
              <a:gd name="connsiteY1" fmla="*/ 68007 h 1417078"/>
              <a:gd name="connsiteX2" fmla="*/ 5435159 w 11147960"/>
              <a:gd name="connsiteY2" fmla="*/ 607757 h 1417078"/>
              <a:gd name="connsiteX3" fmla="*/ 10465516 w 11147960"/>
              <a:gd name="connsiteY3" fmla="*/ 10857 h 1417078"/>
              <a:gd name="connsiteX4" fmla="*/ 10529016 w 11147960"/>
              <a:gd name="connsiteY4" fmla="*/ 1242757 h 1417078"/>
              <a:gd name="connsiteX5" fmla="*/ 5170536 w 11147960"/>
              <a:gd name="connsiteY5" fmla="*/ 1290382 h 1417078"/>
              <a:gd name="connsiteX6" fmla="*/ 542428 w 11147960"/>
              <a:gd name="connsiteY6" fmla="*/ 1334832 h 1417078"/>
              <a:gd name="connsiteX0" fmla="*/ 557885 w 11148043"/>
              <a:gd name="connsiteY0" fmla="*/ 1334832 h 1422762"/>
              <a:gd name="connsiteX1" fmla="*/ 653251 w 11148043"/>
              <a:gd name="connsiteY1" fmla="*/ 68007 h 1422762"/>
              <a:gd name="connsiteX2" fmla="*/ 5450616 w 11148043"/>
              <a:gd name="connsiteY2" fmla="*/ 607757 h 1422762"/>
              <a:gd name="connsiteX3" fmla="*/ 10480973 w 11148043"/>
              <a:gd name="connsiteY3" fmla="*/ 10857 h 1422762"/>
              <a:gd name="connsiteX4" fmla="*/ 10544473 w 11148043"/>
              <a:gd name="connsiteY4" fmla="*/ 1242757 h 1422762"/>
              <a:gd name="connsiteX5" fmla="*/ 5422675 w 11148043"/>
              <a:gd name="connsiteY5" fmla="*/ 1309432 h 1422762"/>
              <a:gd name="connsiteX6" fmla="*/ 557885 w 11148043"/>
              <a:gd name="connsiteY6" fmla="*/ 1334832 h 1422762"/>
              <a:gd name="connsiteX0" fmla="*/ 557885 w 11148043"/>
              <a:gd name="connsiteY0" fmla="*/ 1334832 h 1411811"/>
              <a:gd name="connsiteX1" fmla="*/ 653251 w 11148043"/>
              <a:gd name="connsiteY1" fmla="*/ 68007 h 1411811"/>
              <a:gd name="connsiteX2" fmla="*/ 5450616 w 11148043"/>
              <a:gd name="connsiteY2" fmla="*/ 607757 h 1411811"/>
              <a:gd name="connsiteX3" fmla="*/ 10480973 w 11148043"/>
              <a:gd name="connsiteY3" fmla="*/ 10857 h 1411811"/>
              <a:gd name="connsiteX4" fmla="*/ 10544473 w 11148043"/>
              <a:gd name="connsiteY4" fmla="*/ 1242757 h 1411811"/>
              <a:gd name="connsiteX5" fmla="*/ 5422676 w 11148043"/>
              <a:gd name="connsiteY5" fmla="*/ 1271332 h 1411811"/>
              <a:gd name="connsiteX6" fmla="*/ 557885 w 11148043"/>
              <a:gd name="connsiteY6" fmla="*/ 1334832 h 1411811"/>
              <a:gd name="connsiteX0" fmla="*/ 557885 w 10991984"/>
              <a:gd name="connsiteY0" fmla="*/ 1336009 h 1412988"/>
              <a:gd name="connsiteX1" fmla="*/ 653251 w 10991984"/>
              <a:gd name="connsiteY1" fmla="*/ 69184 h 1412988"/>
              <a:gd name="connsiteX2" fmla="*/ 5450616 w 10991984"/>
              <a:gd name="connsiteY2" fmla="*/ 608934 h 1412988"/>
              <a:gd name="connsiteX3" fmla="*/ 10480973 w 10991984"/>
              <a:gd name="connsiteY3" fmla="*/ 12034 h 1412988"/>
              <a:gd name="connsiteX4" fmla="*/ 10250988 w 10991984"/>
              <a:gd name="connsiteY4" fmla="*/ 1282034 h 1412988"/>
              <a:gd name="connsiteX5" fmla="*/ 5422676 w 10991984"/>
              <a:gd name="connsiteY5" fmla="*/ 1272509 h 1412988"/>
              <a:gd name="connsiteX6" fmla="*/ 557885 w 10991984"/>
              <a:gd name="connsiteY6" fmla="*/ 1336009 h 1412988"/>
              <a:gd name="connsiteX0" fmla="*/ 557885 w 10828149"/>
              <a:gd name="connsiteY0" fmla="*/ 1317359 h 1394338"/>
              <a:gd name="connsiteX1" fmla="*/ 653251 w 10828149"/>
              <a:gd name="connsiteY1" fmla="*/ 50534 h 1394338"/>
              <a:gd name="connsiteX2" fmla="*/ 5450616 w 10828149"/>
              <a:gd name="connsiteY2" fmla="*/ 590284 h 1394338"/>
              <a:gd name="connsiteX3" fmla="*/ 10206422 w 10828149"/>
              <a:gd name="connsiteY3" fmla="*/ 12434 h 1394338"/>
              <a:gd name="connsiteX4" fmla="*/ 10250988 w 10828149"/>
              <a:gd name="connsiteY4" fmla="*/ 1263384 h 1394338"/>
              <a:gd name="connsiteX5" fmla="*/ 5422676 w 10828149"/>
              <a:gd name="connsiteY5" fmla="*/ 1253859 h 1394338"/>
              <a:gd name="connsiteX6" fmla="*/ 557885 w 10828149"/>
              <a:gd name="connsiteY6" fmla="*/ 1317359 h 1394338"/>
              <a:gd name="connsiteX0" fmla="*/ 557885 w 10778448"/>
              <a:gd name="connsiteY0" fmla="*/ 1281912 h 1358891"/>
              <a:gd name="connsiteX1" fmla="*/ 653251 w 10778448"/>
              <a:gd name="connsiteY1" fmla="*/ 15087 h 1358891"/>
              <a:gd name="connsiteX2" fmla="*/ 5450616 w 10778448"/>
              <a:gd name="connsiteY2" fmla="*/ 554837 h 1358891"/>
              <a:gd name="connsiteX3" fmla="*/ 10111749 w 10778448"/>
              <a:gd name="connsiteY3" fmla="*/ 91287 h 1358891"/>
              <a:gd name="connsiteX4" fmla="*/ 10250988 w 10778448"/>
              <a:gd name="connsiteY4" fmla="*/ 1227937 h 1358891"/>
              <a:gd name="connsiteX5" fmla="*/ 5422676 w 10778448"/>
              <a:gd name="connsiteY5" fmla="*/ 1218412 h 1358891"/>
              <a:gd name="connsiteX6" fmla="*/ 557885 w 10778448"/>
              <a:gd name="connsiteY6" fmla="*/ 1281912 h 1358891"/>
              <a:gd name="connsiteX0" fmla="*/ 557885 w 10745795"/>
              <a:gd name="connsiteY0" fmla="*/ 1281849 h 1358828"/>
              <a:gd name="connsiteX1" fmla="*/ 653251 w 10745795"/>
              <a:gd name="connsiteY1" fmla="*/ 15024 h 1358828"/>
              <a:gd name="connsiteX2" fmla="*/ 5450616 w 10745795"/>
              <a:gd name="connsiteY2" fmla="*/ 554774 h 1358828"/>
              <a:gd name="connsiteX3" fmla="*/ 10045478 w 10745795"/>
              <a:gd name="connsiteY3" fmla="*/ 72174 h 1358828"/>
              <a:gd name="connsiteX4" fmla="*/ 10250988 w 10745795"/>
              <a:gd name="connsiteY4" fmla="*/ 1227874 h 1358828"/>
              <a:gd name="connsiteX5" fmla="*/ 5422676 w 10745795"/>
              <a:gd name="connsiteY5" fmla="*/ 1218349 h 1358828"/>
              <a:gd name="connsiteX6" fmla="*/ 557885 w 10745795"/>
              <a:gd name="connsiteY6" fmla="*/ 1281849 h 1358828"/>
              <a:gd name="connsiteX0" fmla="*/ 557885 w 10751983"/>
              <a:gd name="connsiteY0" fmla="*/ 1281849 h 1358828"/>
              <a:gd name="connsiteX1" fmla="*/ 653251 w 10751983"/>
              <a:gd name="connsiteY1" fmla="*/ 15024 h 1358828"/>
              <a:gd name="connsiteX2" fmla="*/ 5450616 w 10751983"/>
              <a:gd name="connsiteY2" fmla="*/ 554774 h 1358828"/>
              <a:gd name="connsiteX3" fmla="*/ 10045478 w 10751983"/>
              <a:gd name="connsiteY3" fmla="*/ 72174 h 1358828"/>
              <a:gd name="connsiteX4" fmla="*/ 10250988 w 10751983"/>
              <a:gd name="connsiteY4" fmla="*/ 1227874 h 1358828"/>
              <a:gd name="connsiteX5" fmla="*/ 5422676 w 10751983"/>
              <a:gd name="connsiteY5" fmla="*/ 1218349 h 1358828"/>
              <a:gd name="connsiteX6" fmla="*/ 557885 w 10751983"/>
              <a:gd name="connsiteY6" fmla="*/ 1281849 h 1358828"/>
              <a:gd name="connsiteX0" fmla="*/ 557885 w 10739666"/>
              <a:gd name="connsiteY0" fmla="*/ 1281849 h 1358828"/>
              <a:gd name="connsiteX1" fmla="*/ 653251 w 10739666"/>
              <a:gd name="connsiteY1" fmla="*/ 15024 h 1358828"/>
              <a:gd name="connsiteX2" fmla="*/ 5450616 w 10739666"/>
              <a:gd name="connsiteY2" fmla="*/ 554774 h 1358828"/>
              <a:gd name="connsiteX3" fmla="*/ 10045478 w 10739666"/>
              <a:gd name="connsiteY3" fmla="*/ 72174 h 1358828"/>
              <a:gd name="connsiteX4" fmla="*/ 10250988 w 10739666"/>
              <a:gd name="connsiteY4" fmla="*/ 1227874 h 1358828"/>
              <a:gd name="connsiteX5" fmla="*/ 5422676 w 10739666"/>
              <a:gd name="connsiteY5" fmla="*/ 1218349 h 1358828"/>
              <a:gd name="connsiteX6" fmla="*/ 557885 w 10739666"/>
              <a:gd name="connsiteY6" fmla="*/ 1281849 h 1358828"/>
              <a:gd name="connsiteX0" fmla="*/ 557885 w 10739666"/>
              <a:gd name="connsiteY0" fmla="*/ 1281849 h 1358828"/>
              <a:gd name="connsiteX1" fmla="*/ 653251 w 10739666"/>
              <a:gd name="connsiteY1" fmla="*/ 15024 h 1358828"/>
              <a:gd name="connsiteX2" fmla="*/ 5450616 w 10739666"/>
              <a:gd name="connsiteY2" fmla="*/ 554774 h 1358828"/>
              <a:gd name="connsiteX3" fmla="*/ 10045478 w 10739666"/>
              <a:gd name="connsiteY3" fmla="*/ 72174 h 1358828"/>
              <a:gd name="connsiteX4" fmla="*/ 10250988 w 10739666"/>
              <a:gd name="connsiteY4" fmla="*/ 1227874 h 1358828"/>
              <a:gd name="connsiteX5" fmla="*/ 5422676 w 10739666"/>
              <a:gd name="connsiteY5" fmla="*/ 1218349 h 1358828"/>
              <a:gd name="connsiteX6" fmla="*/ 557885 w 10739666"/>
              <a:gd name="connsiteY6" fmla="*/ 1281849 h 1358828"/>
              <a:gd name="connsiteX0" fmla="*/ 557885 w 10716142"/>
              <a:gd name="connsiteY0" fmla="*/ 1281849 h 1367357"/>
              <a:gd name="connsiteX1" fmla="*/ 653251 w 10716142"/>
              <a:gd name="connsiteY1" fmla="*/ 15024 h 1367357"/>
              <a:gd name="connsiteX2" fmla="*/ 5450616 w 10716142"/>
              <a:gd name="connsiteY2" fmla="*/ 554774 h 1367357"/>
              <a:gd name="connsiteX3" fmla="*/ 10045478 w 10716142"/>
              <a:gd name="connsiteY3" fmla="*/ 72174 h 1367357"/>
              <a:gd name="connsiteX4" fmla="*/ 10250988 w 10716142"/>
              <a:gd name="connsiteY4" fmla="*/ 1227874 h 1367357"/>
              <a:gd name="connsiteX5" fmla="*/ 5422676 w 10716142"/>
              <a:gd name="connsiteY5" fmla="*/ 1218349 h 1367357"/>
              <a:gd name="connsiteX6" fmla="*/ 557885 w 10716142"/>
              <a:gd name="connsiteY6" fmla="*/ 1281849 h 1367357"/>
              <a:gd name="connsiteX0" fmla="*/ 557885 w 10673599"/>
              <a:gd name="connsiteY0" fmla="*/ 1281849 h 1358828"/>
              <a:gd name="connsiteX1" fmla="*/ 653251 w 10673599"/>
              <a:gd name="connsiteY1" fmla="*/ 15024 h 1358828"/>
              <a:gd name="connsiteX2" fmla="*/ 5450616 w 10673599"/>
              <a:gd name="connsiteY2" fmla="*/ 554774 h 1358828"/>
              <a:gd name="connsiteX3" fmla="*/ 10045478 w 10673599"/>
              <a:gd name="connsiteY3" fmla="*/ 72174 h 1358828"/>
              <a:gd name="connsiteX4" fmla="*/ 10250988 w 10673599"/>
              <a:gd name="connsiteY4" fmla="*/ 1227874 h 1358828"/>
              <a:gd name="connsiteX5" fmla="*/ 5422676 w 10673599"/>
              <a:gd name="connsiteY5" fmla="*/ 1218349 h 1358828"/>
              <a:gd name="connsiteX6" fmla="*/ 557885 w 10673599"/>
              <a:gd name="connsiteY6" fmla="*/ 1281849 h 135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3599" h="1358828">
                <a:moveTo>
                  <a:pt x="557885" y="1281849"/>
                </a:moveTo>
                <a:cubicBezTo>
                  <a:pt x="-237019" y="1081295"/>
                  <a:pt x="-162204" y="136203"/>
                  <a:pt x="653251" y="15024"/>
                </a:cubicBezTo>
                <a:cubicBezTo>
                  <a:pt x="1468706" y="-106155"/>
                  <a:pt x="3885245" y="545249"/>
                  <a:pt x="5450616" y="554774"/>
                </a:cubicBezTo>
                <a:cubicBezTo>
                  <a:pt x="7015987" y="564299"/>
                  <a:pt x="9264351" y="-163834"/>
                  <a:pt x="10045478" y="72174"/>
                </a:cubicBezTo>
                <a:cubicBezTo>
                  <a:pt x="10826605" y="308182"/>
                  <a:pt x="10860512" y="951120"/>
                  <a:pt x="10250988" y="1227874"/>
                </a:cubicBezTo>
                <a:cubicBezTo>
                  <a:pt x="9641464" y="1504628"/>
                  <a:pt x="7120243" y="1207766"/>
                  <a:pt x="5422676" y="1218349"/>
                </a:cubicBezTo>
                <a:cubicBezTo>
                  <a:pt x="3725109" y="1228932"/>
                  <a:pt x="1352789" y="1482403"/>
                  <a:pt x="557885" y="1281849"/>
                </a:cubicBezTo>
                <a:close/>
              </a:path>
            </a:pathLst>
          </a:custGeom>
          <a:solidFill>
            <a:schemeClr val="accent6">
              <a:lumMod val="20000"/>
              <a:lumOff val="80000"/>
            </a:schemeClr>
          </a:solidFill>
          <a:ln w="1905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a:extLst>
              <a:ext uri="{FF2B5EF4-FFF2-40B4-BE49-F238E27FC236}">
                <a16:creationId xmlns:a16="http://schemas.microsoft.com/office/drawing/2014/main" xmlns="" id="{F6B79D2B-B4EA-4635-9D08-D7500685E6DA}"/>
              </a:ext>
            </a:extLst>
          </p:cNvPr>
          <p:cNvSpPr txBox="1"/>
          <p:nvPr/>
        </p:nvSpPr>
        <p:spPr bwMode="gray">
          <a:xfrm>
            <a:off x="2204938" y="3876743"/>
            <a:ext cx="1055097" cy="584775"/>
          </a:xfrm>
          <a:prstGeom prst="rect">
            <a:avLst/>
          </a:prstGeom>
        </p:spPr>
        <p:txBody>
          <a:bodyPr wrap="none" rtlCol="0">
            <a:spAutoFit/>
          </a:bodyPr>
          <a:lstStyle/>
          <a:p>
            <a:pPr algn="ctr" fontAlgn="ctr"/>
            <a:r>
              <a:rPr lang="en-US" sz="1600" b="1" dirty="0" smtClean="0">
                <a:solidFill>
                  <a:schemeClr val="accent6">
                    <a:lumMod val="75000"/>
                  </a:schemeClr>
                </a:solidFill>
                <a:latin typeface="Huawei Sans" panose="020C0503030203020204" pitchFamily="34" charset="0"/>
              </a:rPr>
              <a:t>BD 20</a:t>
            </a:r>
          </a:p>
          <a:p>
            <a:pPr algn="ctr" fontAlgn="ctr"/>
            <a:r>
              <a:rPr lang="en-US" sz="1600" dirty="0" smtClean="0">
                <a:solidFill>
                  <a:schemeClr val="accent6">
                    <a:lumMod val="75000"/>
                  </a:schemeClr>
                </a:solidFill>
                <a:latin typeface="Huawei Sans" panose="020C0503030203020204" pitchFamily="34" charset="0"/>
              </a:rPr>
              <a:t>VNI 2000</a:t>
            </a:r>
            <a:endParaRPr lang="en-US" altLang="zh-CN" sz="1600"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F6767DC8-5493-425A-9B33-00750E3DD676}"/>
              </a:ext>
            </a:extLst>
          </p:cNvPr>
          <p:cNvSpPr txBox="1"/>
          <p:nvPr/>
        </p:nvSpPr>
        <p:spPr bwMode="gray">
          <a:xfrm>
            <a:off x="9028359" y="3876743"/>
            <a:ext cx="1055097" cy="584775"/>
          </a:xfrm>
          <a:prstGeom prst="rect">
            <a:avLst/>
          </a:prstGeom>
        </p:spPr>
        <p:txBody>
          <a:bodyPr wrap="none" rtlCol="0">
            <a:spAutoFit/>
          </a:bodyPr>
          <a:lstStyle/>
          <a:p>
            <a:pPr algn="ctr" fontAlgn="ctr"/>
            <a:r>
              <a:rPr lang="en-US" sz="1600" b="1" dirty="0" smtClean="0">
                <a:solidFill>
                  <a:schemeClr val="accent6">
                    <a:lumMod val="75000"/>
                  </a:schemeClr>
                </a:solidFill>
                <a:latin typeface="Huawei Sans" panose="020C0503030203020204" pitchFamily="34" charset="0"/>
              </a:rPr>
              <a:t>BD 20</a:t>
            </a:r>
          </a:p>
          <a:p>
            <a:pPr algn="ctr" fontAlgn="ctr"/>
            <a:r>
              <a:rPr lang="en-US" sz="1600" dirty="0" smtClean="0">
                <a:solidFill>
                  <a:schemeClr val="accent6">
                    <a:lumMod val="75000"/>
                  </a:schemeClr>
                </a:solidFill>
                <a:latin typeface="Huawei Sans" panose="020C0503030203020204" pitchFamily="34" charset="0"/>
              </a:rPr>
              <a:t>VNI 2000</a:t>
            </a:r>
            <a:endParaRPr lang="en-US" altLang="zh-CN" sz="1600"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a:extLst>
              <a:ext uri="{FF2B5EF4-FFF2-40B4-BE49-F238E27FC236}">
                <a16:creationId xmlns:a16="http://schemas.microsoft.com/office/drawing/2014/main" xmlns="" id="{48261580-01AC-47F6-BD8A-52AE184521DC}"/>
              </a:ext>
            </a:extLst>
          </p:cNvPr>
          <p:cNvSpPr txBox="1"/>
          <p:nvPr/>
        </p:nvSpPr>
        <p:spPr bwMode="gray">
          <a:xfrm>
            <a:off x="3191017" y="4161927"/>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a:extLst>
              <a:ext uri="{FF2B5EF4-FFF2-40B4-BE49-F238E27FC236}">
                <a16:creationId xmlns:a16="http://schemas.microsoft.com/office/drawing/2014/main" xmlns="" id="{D59EA876-A37B-4163-A957-CD214692C151}"/>
              </a:ext>
            </a:extLst>
          </p:cNvPr>
          <p:cNvSpPr txBox="1"/>
          <p:nvPr/>
        </p:nvSpPr>
        <p:spPr bwMode="gray">
          <a:xfrm>
            <a:off x="8490022" y="4153741"/>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p:nvPr/>
        </p:nvCxnSpPr>
        <p:spPr bwMode="gray">
          <a:xfrm flipH="1">
            <a:off x="8796783" y="4663032"/>
            <a:ext cx="17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bwMode="gray">
          <a:xfrm flipH="1">
            <a:off x="1639558" y="4663032"/>
            <a:ext cx="1813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bwMode="gray">
          <a:xfrm>
            <a:off x="3478917" y="3818281"/>
            <a:ext cx="5295126" cy="821924"/>
            <a:chOff x="6600056" y="4353447"/>
            <a:chExt cx="1296144" cy="833967"/>
          </a:xfrm>
        </p:grpSpPr>
        <p:cxnSp>
          <p:nvCxnSpPr>
            <p:cNvPr id="66" name="直接连接符 65"/>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8" name="矩形 67"/>
          <p:cNvSpPr/>
          <p:nvPr/>
        </p:nvSpPr>
        <p:spPr bwMode="gray">
          <a:xfrm>
            <a:off x="679004" y="3849446"/>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rot="20513042">
            <a:off x="4198066" y="3929083"/>
            <a:ext cx="1133644" cy="307777"/>
          </a:xfrm>
          <a:prstGeom prst="rect">
            <a:avLst/>
          </a:prstGeom>
        </p:spPr>
        <p:txBody>
          <a:bodyPr wrap="none">
            <a:spAutoFit/>
          </a:bodyPr>
          <a:lstStyle/>
          <a:p>
            <a:pPr algn="ctr" fontAlgn="ctr"/>
            <a:r>
              <a:rPr lang="en-US" sz="1400" dirty="0" smtClean="0">
                <a:solidFill>
                  <a:schemeClr val="bg1">
                    <a:lumMod val="75000"/>
                  </a:schemeClr>
                </a:solidFill>
                <a:latin typeface="Huawei Sans" panose="020C0503030203020204" pitchFamily="34" charset="0"/>
              </a:rPr>
              <a:t>Layer 3 link</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rot="993331">
            <a:off x="6788675" y="3880788"/>
            <a:ext cx="1133644" cy="307777"/>
          </a:xfrm>
          <a:prstGeom prst="rect">
            <a:avLst/>
          </a:prstGeom>
        </p:spPr>
        <p:txBody>
          <a:bodyPr wrap="none">
            <a:spAutoFit/>
          </a:bodyPr>
          <a:lstStyle/>
          <a:p>
            <a:pPr algn="ctr" fontAlgn="ctr"/>
            <a:r>
              <a:rPr lang="en-US" sz="1400" dirty="0" smtClean="0">
                <a:solidFill>
                  <a:schemeClr val="bg1">
                    <a:lumMod val="75000"/>
                  </a:schemeClr>
                </a:solidFill>
                <a:latin typeface="Huawei Sans" panose="020C0503030203020204" pitchFamily="34" charset="0"/>
              </a:rPr>
              <a:t>Layer 3 link</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10075117" y="3849446"/>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192.168.1.2/24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图片 11" descr="开放网络-蓝.png"/>
          <p:cNvPicPr>
            <a:picLocks noChangeAspect="1"/>
          </p:cNvPicPr>
          <p:nvPr/>
        </p:nvPicPr>
        <p:blipFill>
          <a:blip r:embed="rId3" cstate="print"/>
          <a:stretch>
            <a:fillRect/>
          </a:stretch>
        </p:blipFill>
        <p:spPr bwMode="gray">
          <a:xfrm>
            <a:off x="1099951" y="4416184"/>
            <a:ext cx="539607" cy="415381"/>
          </a:xfrm>
          <a:prstGeom prst="rect">
            <a:avLst/>
          </a:prstGeom>
        </p:spPr>
      </p:pic>
      <p:pic>
        <p:nvPicPr>
          <p:cNvPr id="73" name="图片 11" descr="开放网络-蓝.png"/>
          <p:cNvPicPr>
            <a:picLocks noChangeAspect="1"/>
          </p:cNvPicPr>
          <p:nvPr/>
        </p:nvPicPr>
        <p:blipFill>
          <a:blip r:embed="rId3" cstate="print"/>
          <a:stretch>
            <a:fillRect/>
          </a:stretch>
        </p:blipFill>
        <p:spPr bwMode="gray">
          <a:xfrm>
            <a:off x="10515195" y="4416184"/>
            <a:ext cx="539607" cy="415381"/>
          </a:xfrm>
          <a:prstGeom prst="rect">
            <a:avLst/>
          </a:prstGeom>
        </p:spPr>
      </p:pic>
      <p:pic>
        <p:nvPicPr>
          <p:cNvPr id="74" name="图片 87" descr="汇聚交换机.png"/>
          <p:cNvPicPr>
            <a:picLocks noChangeAspect="1"/>
          </p:cNvPicPr>
          <p:nvPr/>
        </p:nvPicPr>
        <p:blipFill>
          <a:blip r:embed="rId4" cstate="print"/>
          <a:stretch>
            <a:fillRect/>
          </a:stretch>
        </p:blipFill>
        <p:spPr bwMode="gray">
          <a:xfrm>
            <a:off x="3208917" y="4463623"/>
            <a:ext cx="540000" cy="441818"/>
          </a:xfrm>
          <a:prstGeom prst="rect">
            <a:avLst/>
          </a:prstGeom>
        </p:spPr>
      </p:pic>
      <p:pic>
        <p:nvPicPr>
          <p:cNvPr id="75" name="图片 87" descr="汇聚交换机.png"/>
          <p:cNvPicPr>
            <a:picLocks noChangeAspect="1"/>
          </p:cNvPicPr>
          <p:nvPr/>
        </p:nvPicPr>
        <p:blipFill>
          <a:blip r:embed="rId4" cstate="print"/>
          <a:stretch>
            <a:fillRect/>
          </a:stretch>
        </p:blipFill>
        <p:spPr bwMode="gray">
          <a:xfrm>
            <a:off x="8507922" y="4463623"/>
            <a:ext cx="540000" cy="441818"/>
          </a:xfrm>
          <a:prstGeom prst="rect">
            <a:avLst/>
          </a:prstGeom>
        </p:spPr>
      </p:pic>
      <p:grpSp>
        <p:nvGrpSpPr>
          <p:cNvPr id="76" name="组合 75"/>
          <p:cNvGrpSpPr/>
          <p:nvPr/>
        </p:nvGrpSpPr>
        <p:grpSpPr bwMode="gray">
          <a:xfrm>
            <a:off x="3798574" y="4515642"/>
            <a:ext cx="4636766" cy="374461"/>
            <a:chOff x="3798574" y="5114272"/>
            <a:chExt cx="4636766" cy="374461"/>
          </a:xfrm>
        </p:grpSpPr>
        <p:sp>
          <p:nvSpPr>
            <p:cNvPr id="77" name="圆柱形 76"/>
            <p:cNvSpPr/>
            <p:nvPr/>
          </p:nvSpPr>
          <p:spPr bwMode="gray">
            <a:xfrm rot="16200000">
              <a:off x="5977171" y="3009840"/>
              <a:ext cx="279572" cy="4636766"/>
            </a:xfrm>
            <a:prstGeom prst="can">
              <a:avLst>
                <a:gd name="adj" fmla="val 79712"/>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5428436" y="5114272"/>
              <a:ext cx="1407758" cy="374461"/>
            </a:xfrm>
            <a:prstGeom prst="rect">
              <a:avLst/>
            </a:prstGeom>
          </p:spPr>
          <p:txBody>
            <a:bodyPr wrap="none">
              <a:spAutoFit/>
            </a:bodyPr>
            <a:lstStyle/>
            <a:p>
              <a:pPr algn="ctr" fontAlgn="ctr">
                <a:lnSpc>
                  <a:spcPts val="2200"/>
                </a:lnSpc>
              </a:pP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9" name="图片 86" descr="核心交换机.png"/>
          <p:cNvPicPr>
            <a:picLocks noChangeAspect="1"/>
          </p:cNvPicPr>
          <p:nvPr/>
        </p:nvPicPr>
        <p:blipFill>
          <a:blip r:embed="rId5" cstate="print">
            <a:duotone>
              <a:schemeClr val="accent5">
                <a:shade val="45000"/>
                <a:satMod val="135000"/>
              </a:schemeClr>
              <a:prstClr val="white"/>
            </a:duotone>
          </a:blip>
          <a:stretch>
            <a:fillRect/>
          </a:stretch>
        </p:blipFill>
        <p:spPr bwMode="gray">
          <a:xfrm>
            <a:off x="5857737" y="3637335"/>
            <a:ext cx="540000" cy="441818"/>
          </a:xfrm>
          <a:prstGeom prst="rect">
            <a:avLst/>
          </a:prstGeom>
          <a:noFill/>
          <a:ln>
            <a:noFill/>
          </a:ln>
        </p:spPr>
      </p:pic>
      <p:sp>
        <p:nvSpPr>
          <p:cNvPr id="80" name="矩形 79"/>
          <p:cNvSpPr/>
          <p:nvPr/>
        </p:nvSpPr>
        <p:spPr bwMode="gray">
          <a:xfrm>
            <a:off x="2101792" y="5318340"/>
            <a:ext cx="713658"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IP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2815450" y="5318340"/>
            <a:ext cx="506289"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Payload</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gray">
          <a:xfrm>
            <a:off x="1172649" y="5318340"/>
            <a:ext cx="954017"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Ethernet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直接连接符 82"/>
          <p:cNvCxnSpPr/>
          <p:nvPr/>
        </p:nvCxnSpPr>
        <p:spPr bwMode="gray">
          <a:xfrm flipH="1">
            <a:off x="1172649" y="5211598"/>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flipH="1">
            <a:off x="3549003" y="5211598"/>
            <a:ext cx="4845698"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85" name="矩形 84"/>
          <p:cNvSpPr/>
          <p:nvPr/>
        </p:nvSpPr>
        <p:spPr bwMode="gray">
          <a:xfrm>
            <a:off x="7168964" y="5318340"/>
            <a:ext cx="1004879"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Original data frame</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a:off x="6160235" y="5318340"/>
            <a:ext cx="1004879" cy="338555"/>
          </a:xfrm>
          <a:prstGeom prst="rect">
            <a:avLst/>
          </a:prstGeom>
          <a:solidFill>
            <a:srgbClr val="EC7061"/>
          </a:solidFill>
          <a:ln w="19050">
            <a:solidFill>
              <a:schemeClr val="bg1"/>
            </a:solidFill>
          </a:ln>
        </p:spPr>
        <p:txBody>
          <a:bodyPr wrap="square" lIns="36000" rIns="36000" anchor="ctr" anchorCtr="0">
            <a:noAutofit/>
          </a:bodyPr>
          <a:lstStyle/>
          <a:p>
            <a:pPr algn="ctr" fontAlgn="ctr"/>
            <a:r>
              <a:rPr lang="en-US" sz="900" dirty="0" smtClean="0">
                <a:solidFill>
                  <a:schemeClr val="bg1"/>
                </a:solidFill>
                <a:latin typeface="Huawei Sans" panose="020C0503030203020204" pitchFamily="34" charset="0"/>
              </a:rPr>
              <a:t>VXLAN header</a:t>
            </a:r>
            <a:endParaRPr lang="en-US" altLang="zh-CN"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a:off x="5158504" y="5318340"/>
            <a:ext cx="1004879" cy="338555"/>
          </a:xfrm>
          <a:prstGeom prst="rect">
            <a:avLst/>
          </a:prstGeom>
          <a:solidFill>
            <a:schemeClr val="bg1">
              <a:lumMod val="7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UDP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4543045" y="5318340"/>
            <a:ext cx="625571" cy="338555"/>
          </a:xfrm>
          <a:prstGeom prst="rect">
            <a:avLst/>
          </a:prstGeom>
          <a:solidFill>
            <a:schemeClr val="bg1">
              <a:lumMod val="7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IP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bwMode="gray">
          <a:xfrm>
            <a:off x="3587103" y="5318340"/>
            <a:ext cx="954017" cy="338555"/>
          </a:xfrm>
          <a:prstGeom prst="rect">
            <a:avLst/>
          </a:prstGeom>
          <a:solidFill>
            <a:schemeClr val="bg1">
              <a:lumMod val="7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Ethernet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bwMode="gray">
          <a:xfrm>
            <a:off x="9721347" y="5318340"/>
            <a:ext cx="713658"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IP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矩形 90"/>
          <p:cNvSpPr/>
          <p:nvPr/>
        </p:nvSpPr>
        <p:spPr bwMode="gray">
          <a:xfrm>
            <a:off x="10435005" y="5318340"/>
            <a:ext cx="506289"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Payload</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bwMode="gray">
          <a:xfrm>
            <a:off x="8792204" y="5318340"/>
            <a:ext cx="954017" cy="338555"/>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Ethernet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连接符 92"/>
          <p:cNvCxnSpPr/>
          <p:nvPr/>
        </p:nvCxnSpPr>
        <p:spPr bwMode="gray">
          <a:xfrm flipH="1">
            <a:off x="8792204" y="5211598"/>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94" name="矩形 93"/>
          <p:cNvSpPr/>
          <p:nvPr/>
        </p:nvSpPr>
        <p:spPr bwMode="gray">
          <a:xfrm>
            <a:off x="6097837" y="5931250"/>
            <a:ext cx="989373" cy="307777"/>
          </a:xfrm>
          <a:prstGeom prst="rect">
            <a:avLst/>
          </a:prstGeom>
        </p:spPr>
        <p:txBody>
          <a:bodyPr wrap="none">
            <a:spAutoFit/>
          </a:bodyPr>
          <a:lstStyle/>
          <a:p>
            <a:pPr fontAlgn="ctr"/>
            <a:r>
              <a:rPr lang="en-US" sz="1400" dirty="0" smtClean="0">
                <a:solidFill>
                  <a:srgbClr val="C7000B"/>
                </a:solidFill>
                <a:latin typeface="Huawei Sans" panose="020C0503030203020204" pitchFamily="34" charset="0"/>
              </a:rPr>
              <a:t>VNI: 2000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右大括号 94"/>
          <p:cNvSpPr/>
          <p:nvPr/>
        </p:nvSpPr>
        <p:spPr bwMode="gray">
          <a:xfrm rot="5400000">
            <a:off x="2182477" y="4749156"/>
            <a:ext cx="103723" cy="2123375"/>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p:cNvSpPr/>
          <p:nvPr/>
        </p:nvSpPr>
        <p:spPr bwMode="gray">
          <a:xfrm>
            <a:off x="1693164" y="5931250"/>
            <a:ext cx="1806905" cy="307777"/>
          </a:xfrm>
          <a:prstGeom prst="rect">
            <a:avLst/>
          </a:prstGeom>
        </p:spPr>
        <p:txBody>
          <a:bodyPr wrap="none">
            <a:spAutoFit/>
          </a:bodyPr>
          <a:lstStyle/>
          <a:p>
            <a:pPr fontAlgn="ctr"/>
            <a:r>
              <a:rPr lang="en-US" sz="1400" dirty="0" smtClean="0">
                <a:solidFill>
                  <a:schemeClr val="bg1">
                    <a:lumMod val="75000"/>
                  </a:schemeClr>
                </a:solidFill>
                <a:latin typeface="Huawei Sans" panose="020C0503030203020204" pitchFamily="34" charset="0"/>
              </a:rPr>
              <a:t>Original data frame</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右大括号 96"/>
          <p:cNvSpPr/>
          <p:nvPr/>
        </p:nvSpPr>
        <p:spPr bwMode="gray">
          <a:xfrm rot="5400000">
            <a:off x="6577008" y="5499223"/>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文本占位符 5"/>
          <p:cNvSpPr txBox="1">
            <a:spLocks/>
          </p:cNvSpPr>
          <p:nvPr/>
        </p:nvSpPr>
        <p:spPr bwMode="gray">
          <a:xfrm>
            <a:off x="6097837" y="1052514"/>
            <a:ext cx="5621503" cy="233871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altLang="zh-CN" sz="1600" dirty="0"/>
              <a:t>Bridge domain (BD):</a:t>
            </a:r>
          </a:p>
          <a:p>
            <a:pPr lvl="1"/>
            <a:r>
              <a:rPr lang="en-US" altLang="zh-CN" sz="1400" dirty="0"/>
              <a:t>VLANs are used to divide broadcast domains on a traditional network. Similarly, BDs are used to divide broadcast domains on a VXLAN network. A BD identifies a large Layer 2 broadcast domain on a VXLAN network.</a:t>
            </a:r>
          </a:p>
          <a:p>
            <a:pPr lvl="1"/>
            <a:r>
              <a:rPr lang="en-US" altLang="zh-CN" sz="1400" dirty="0"/>
              <a:t>VNIs are mapped to BDs in 1:1 mode. Terminals in the same BD can communicate with each other at Layer 2.</a:t>
            </a:r>
          </a:p>
        </p:txBody>
      </p:sp>
      <p:grpSp>
        <p:nvGrpSpPr>
          <p:cNvPr id="3" name="组合 2"/>
          <p:cNvGrpSpPr/>
          <p:nvPr/>
        </p:nvGrpSpPr>
        <p:grpSpPr>
          <a:xfrm>
            <a:off x="6836400" y="124239"/>
            <a:ext cx="4898296" cy="213120"/>
            <a:chOff x="7119687" y="124239"/>
            <a:chExt cx="4898296" cy="213120"/>
          </a:xfrm>
        </p:grpSpPr>
        <p:sp>
          <p:nvSpPr>
            <p:cNvPr id="105" name="五边形 24">
              <a:extLst>
                <a:ext uri="{FF2B5EF4-FFF2-40B4-BE49-F238E27FC236}">
                  <a16:creationId xmlns:a16="http://schemas.microsoft.com/office/drawing/2014/main" xmlns="" id="{94B96716-C28B-40EB-8E95-7453A9EDFF97}"/>
                </a:ext>
              </a:extLst>
            </p:cNvPr>
            <p:cNvSpPr/>
            <p:nvPr/>
          </p:nvSpPr>
          <p:spPr bwMode="gray">
            <a:xfrm>
              <a:off x="7119687" y="124239"/>
              <a:ext cx="7812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NVE</a:t>
              </a:r>
              <a:endParaRPr lang="en-US" altLang="zh-CN" sz="1000" dirty="0">
                <a:latin typeface="Huawei Sans" panose="020C0503030203020204" pitchFamily="34" charset="0"/>
                <a:sym typeface="Huawei Sans" panose="020C0503030203020204" pitchFamily="34" charset="0"/>
              </a:endParaRPr>
            </a:p>
          </p:txBody>
        </p:sp>
        <p:sp>
          <p:nvSpPr>
            <p:cNvPr id="106" name="燕尾形 25">
              <a:extLst>
                <a:ext uri="{FF2B5EF4-FFF2-40B4-BE49-F238E27FC236}">
                  <a16:creationId xmlns:a16="http://schemas.microsoft.com/office/drawing/2014/main" xmlns="" id="{B3835D4C-1B49-4581-A7CA-72BCE8067FFC}"/>
                </a:ext>
              </a:extLst>
            </p:cNvPr>
            <p:cNvSpPr/>
            <p:nvPr/>
          </p:nvSpPr>
          <p:spPr bwMode="gray">
            <a:xfrm>
              <a:off x="9295564" y="124239"/>
              <a:ext cx="673377"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VAP</a:t>
              </a:r>
              <a:endParaRPr lang="en-US" sz="1000" dirty="0">
                <a:latin typeface="Huawei Sans" panose="020C0503030203020204" pitchFamily="34" charset="0"/>
              </a:endParaRPr>
            </a:p>
          </p:txBody>
        </p:sp>
        <p:sp>
          <p:nvSpPr>
            <p:cNvPr id="107" name="燕尾形 26">
              <a:extLst>
                <a:ext uri="{FF2B5EF4-FFF2-40B4-BE49-F238E27FC236}">
                  <a16:creationId xmlns:a16="http://schemas.microsoft.com/office/drawing/2014/main" xmlns="" id="{9744301D-E99A-4BEF-A318-08CD9645DD40}"/>
                </a:ext>
              </a:extLst>
            </p:cNvPr>
            <p:cNvSpPr/>
            <p:nvPr/>
          </p:nvSpPr>
          <p:spPr bwMode="gray">
            <a:xfrm>
              <a:off x="11163300" y="124239"/>
              <a:ext cx="854683"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Gateway</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燕尾形 26">
              <a:extLst>
                <a:ext uri="{FF2B5EF4-FFF2-40B4-BE49-F238E27FC236}">
                  <a16:creationId xmlns:a16="http://schemas.microsoft.com/office/drawing/2014/main" xmlns="" id="{BCE2539E-0076-4A5B-9B7B-AE0039DEB005}"/>
                </a:ext>
              </a:extLst>
            </p:cNvPr>
            <p:cNvSpPr/>
            <p:nvPr/>
          </p:nvSpPr>
          <p:spPr bwMode="gray">
            <a:xfrm>
              <a:off x="8374385" y="124239"/>
              <a:ext cx="100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VNI and BD</a:t>
              </a:r>
              <a:endParaRPr lang="en-US" altLang="zh-CN" sz="1000" b="1" kern="0" dirty="0">
                <a:solidFill>
                  <a:srgbClr val="FFFFFF"/>
                </a:solidFill>
                <a:latin typeface="Huawei Sans" panose="020C0503030203020204" pitchFamily="34" charset="0"/>
                <a:ea typeface="方正兰亭黑简体" panose="02000000000000000000" pitchFamily="2" charset="-122"/>
              </a:endParaRPr>
            </a:p>
          </p:txBody>
        </p:sp>
        <p:sp>
          <p:nvSpPr>
            <p:cNvPr id="109" name="燕尾形 26">
              <a:extLst>
                <a:ext uri="{FF2B5EF4-FFF2-40B4-BE49-F238E27FC236}">
                  <a16:creationId xmlns:a16="http://schemas.microsoft.com/office/drawing/2014/main" xmlns="" id="{65628728-0580-404A-8423-3F9266499728}"/>
                </a:ext>
              </a:extLst>
            </p:cNvPr>
            <p:cNvSpPr/>
            <p:nvPr/>
          </p:nvSpPr>
          <p:spPr bwMode="gray">
            <a:xfrm>
              <a:off x="7814066" y="124239"/>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VTEP</a:t>
              </a:r>
              <a:endParaRPr lang="en-US" sz="1000" dirty="0">
                <a:latin typeface="Huawei Sans" panose="020C0503030203020204" pitchFamily="34" charset="0"/>
              </a:endParaRPr>
            </a:p>
          </p:txBody>
        </p:sp>
        <p:sp>
          <p:nvSpPr>
            <p:cNvPr id="110" name="燕尾形 25">
              <a:extLst>
                <a:ext uri="{FF2B5EF4-FFF2-40B4-BE49-F238E27FC236}">
                  <a16:creationId xmlns:a16="http://schemas.microsoft.com/office/drawing/2014/main" xmlns="" id="{B3835D4C-1B49-4581-A7CA-72BCE8067FFC}"/>
                </a:ext>
              </a:extLst>
            </p:cNvPr>
            <p:cNvSpPr/>
            <p:nvPr/>
          </p:nvSpPr>
          <p:spPr bwMode="gray">
            <a:xfrm>
              <a:off x="9882120" y="124239"/>
              <a:ext cx="136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Border and Edge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3068881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F86A11-0DEE-4CA0-879B-C0A4994AD39F}"/>
              </a:ext>
            </a:extLst>
          </p:cNvPr>
          <p:cNvSpPr>
            <a:spLocks noGrp="1"/>
          </p:cNvSpPr>
          <p:nvPr>
            <p:ph type="title"/>
          </p:nvPr>
        </p:nvSpPr>
        <p:spPr bwMode="gray"/>
        <p:txBody>
          <a:bodyPr/>
          <a:lstStyle/>
          <a:p>
            <a:r>
              <a:rPr lang="en-US" smtClean="0"/>
              <a:t>Basic Concepts of VXLAN: VAP</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2635448"/>
          </a:xfrm>
        </p:spPr>
        <p:txBody>
          <a:bodyPr/>
          <a:lstStyle/>
          <a:p>
            <a:r>
              <a:rPr lang="en-US" altLang="zh-CN" sz="1800" smtClean="0"/>
              <a:t>Virtual access point (VAP):</a:t>
            </a:r>
            <a:endParaRPr lang="en-US" altLang="zh-CN" sz="1800" smtClean="0">
              <a:sym typeface="Huawei Sans" panose="020C0503030203020204" pitchFamily="34" charset="0"/>
            </a:endParaRPr>
          </a:p>
          <a:p>
            <a:pPr lvl="1"/>
            <a:r>
              <a:rPr lang="en-US" altLang="zh-CN" sz="1600" smtClean="0"/>
              <a:t>A VAP implements VXLAN service access. A VAP can be configured in Layer 2 sub-interface mode or VLAN binding mode:</a:t>
            </a:r>
            <a:endParaRPr lang="en-US" altLang="zh-CN" sz="1600" smtClean="0">
              <a:sym typeface="Huawei Sans" panose="020C0503030203020204" pitchFamily="34" charset="0"/>
            </a:endParaRPr>
          </a:p>
          <a:p>
            <a:pPr lvl="2"/>
            <a:r>
              <a:rPr lang="en-US" altLang="zh-CN" sz="1400" smtClean="0"/>
              <a:t>Layer 2 sub-interface: In this example, a Layer 2 sub-interface is created on SW1 and associated with BD 10, indicating that only specific traffic on the sub-interface is forwarded to BD 10.</a:t>
            </a:r>
            <a:endParaRPr lang="en-US" altLang="zh-CN" sz="1400" smtClean="0">
              <a:sym typeface="Huawei Sans" panose="020C0503030203020204" pitchFamily="34" charset="0"/>
            </a:endParaRPr>
          </a:p>
          <a:p>
            <a:pPr lvl="2"/>
            <a:r>
              <a:rPr lang="en-US" altLang="zh-CN" sz="1400" smtClean="0"/>
              <a:t>VLAN binding: In this example, VLAN 10 is configured on SW2 and associated with BD 10, indicating that all traffic from VLAN 10 is forwarded to BD 10.</a:t>
            </a:r>
          </a:p>
          <a:p>
            <a:pPr lvl="2"/>
            <a:endParaRPr lang="en-US" altLang="zh-CN" sz="1400" smtClean="0">
              <a:sym typeface="Huawei Sans" panose="020C0503030203020204" pitchFamily="34" charset="0"/>
            </a:endParaRPr>
          </a:p>
          <a:p>
            <a:endParaRPr lang="zh-CN" altLang="en-US" sz="1800" dirty="0"/>
          </a:p>
        </p:txBody>
      </p:sp>
      <p:sp>
        <p:nvSpPr>
          <p:cNvPr id="73" name="文本占位符 3">
            <a:extLst>
              <a:ext uri="{FF2B5EF4-FFF2-40B4-BE49-F238E27FC236}">
                <a16:creationId xmlns:a16="http://schemas.microsoft.com/office/drawing/2014/main" xmlns="" id="{AF1B9CBC-3C9C-4566-B2DE-90D6EB1926A2}"/>
              </a:ext>
            </a:extLst>
          </p:cNvPr>
          <p:cNvSpPr txBox="1">
            <a:spLocks/>
          </p:cNvSpPr>
          <p:nvPr/>
        </p:nvSpPr>
        <p:spPr bwMode="gray">
          <a:xfrm>
            <a:off x="731837" y="1054100"/>
            <a:ext cx="10728325" cy="23749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634810" lvl="2" indent="-285750" algn="just" fontAlgn="ctr">
              <a:spcBef>
                <a:spcPts val="792"/>
              </a:spcBef>
              <a:buFont typeface="Arial" panose="020B0604020202020204" pitchFamily="34" charset="0"/>
              <a:buChar cha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xmlns="" id="{48261580-01AC-47F6-BD8A-52AE184521DC}"/>
              </a:ext>
            </a:extLst>
          </p:cNvPr>
          <p:cNvSpPr txBox="1"/>
          <p:nvPr/>
        </p:nvSpPr>
        <p:spPr bwMode="gray">
          <a:xfrm>
            <a:off x="3191017" y="4561977"/>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xmlns="" id="{D59EA876-A37B-4163-A957-CD214692C151}"/>
              </a:ext>
            </a:extLst>
          </p:cNvPr>
          <p:cNvSpPr txBox="1"/>
          <p:nvPr/>
        </p:nvSpPr>
        <p:spPr bwMode="gray">
          <a:xfrm>
            <a:off x="8490022" y="4553791"/>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连接符 37"/>
          <p:cNvCxnSpPr/>
          <p:nvPr/>
        </p:nvCxnSpPr>
        <p:spPr bwMode="gray">
          <a:xfrm flipH="1">
            <a:off x="8796783" y="5063082"/>
            <a:ext cx="17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flipH="1">
            <a:off x="1639558" y="5063082"/>
            <a:ext cx="1813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bwMode="gray">
          <a:xfrm>
            <a:off x="3478917" y="4218331"/>
            <a:ext cx="5295126" cy="821924"/>
            <a:chOff x="6600056" y="4353447"/>
            <a:chExt cx="1296144" cy="833967"/>
          </a:xfrm>
        </p:grpSpPr>
        <p:cxnSp>
          <p:nvCxnSpPr>
            <p:cNvPr id="44" name="直接连接符 43"/>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6" name="矩形 45"/>
          <p:cNvSpPr/>
          <p:nvPr/>
        </p:nvSpPr>
        <p:spPr bwMode="gray">
          <a:xfrm>
            <a:off x="679004" y="4249496"/>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rot="20513042">
            <a:off x="4198066" y="4329133"/>
            <a:ext cx="1133644" cy="307777"/>
          </a:xfrm>
          <a:prstGeom prst="rect">
            <a:avLst/>
          </a:prstGeom>
        </p:spPr>
        <p:txBody>
          <a:bodyPr wrap="none">
            <a:spAutoFit/>
          </a:bodyPr>
          <a:lstStyle/>
          <a:p>
            <a:pPr algn="ctr" fontAlgn="ctr"/>
            <a:r>
              <a:rPr lang="en-US" sz="1400" dirty="0" smtClean="0">
                <a:solidFill>
                  <a:schemeClr val="bg1">
                    <a:lumMod val="75000"/>
                  </a:schemeClr>
                </a:solidFill>
                <a:latin typeface="Huawei Sans" panose="020C0503030203020204" pitchFamily="34" charset="0"/>
              </a:rPr>
              <a:t>Layer 3 link</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rot="993331">
            <a:off x="6788675" y="4280838"/>
            <a:ext cx="1133644" cy="307777"/>
          </a:xfrm>
          <a:prstGeom prst="rect">
            <a:avLst/>
          </a:prstGeom>
        </p:spPr>
        <p:txBody>
          <a:bodyPr wrap="none">
            <a:spAutoFit/>
          </a:bodyPr>
          <a:lstStyle/>
          <a:p>
            <a:pPr algn="ctr" fontAlgn="ctr"/>
            <a:r>
              <a:rPr lang="en-US" sz="1400" dirty="0" smtClean="0">
                <a:solidFill>
                  <a:schemeClr val="bg1">
                    <a:lumMod val="75000"/>
                  </a:schemeClr>
                </a:solidFill>
                <a:latin typeface="Huawei Sans" panose="020C0503030203020204" pitchFamily="34" charset="0"/>
              </a:rPr>
              <a:t>Layer 3 link</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10075117" y="4249496"/>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192.168.1.2/24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11" descr="开放网络-蓝.png"/>
          <p:cNvPicPr>
            <a:picLocks noChangeAspect="1"/>
          </p:cNvPicPr>
          <p:nvPr/>
        </p:nvPicPr>
        <p:blipFill>
          <a:blip r:embed="rId3" cstate="print"/>
          <a:stretch>
            <a:fillRect/>
          </a:stretch>
        </p:blipFill>
        <p:spPr bwMode="gray">
          <a:xfrm>
            <a:off x="1099951" y="4816234"/>
            <a:ext cx="539607" cy="415381"/>
          </a:xfrm>
          <a:prstGeom prst="rect">
            <a:avLst/>
          </a:prstGeom>
        </p:spPr>
      </p:pic>
      <p:pic>
        <p:nvPicPr>
          <p:cNvPr id="51" name="图片 11" descr="开放网络-蓝.png"/>
          <p:cNvPicPr>
            <a:picLocks noChangeAspect="1"/>
          </p:cNvPicPr>
          <p:nvPr/>
        </p:nvPicPr>
        <p:blipFill>
          <a:blip r:embed="rId3" cstate="print"/>
          <a:stretch>
            <a:fillRect/>
          </a:stretch>
        </p:blipFill>
        <p:spPr bwMode="gray">
          <a:xfrm>
            <a:off x="10515195" y="4816234"/>
            <a:ext cx="539607" cy="415381"/>
          </a:xfrm>
          <a:prstGeom prst="rect">
            <a:avLst/>
          </a:prstGeom>
        </p:spPr>
      </p:pic>
      <p:pic>
        <p:nvPicPr>
          <p:cNvPr id="52" name="图片 87" descr="汇聚交换机.png"/>
          <p:cNvPicPr>
            <a:picLocks noChangeAspect="1"/>
          </p:cNvPicPr>
          <p:nvPr/>
        </p:nvPicPr>
        <p:blipFill>
          <a:blip r:embed="rId4" cstate="print"/>
          <a:stretch>
            <a:fillRect/>
          </a:stretch>
        </p:blipFill>
        <p:spPr bwMode="gray">
          <a:xfrm>
            <a:off x="3208917" y="4863673"/>
            <a:ext cx="540000" cy="441818"/>
          </a:xfrm>
          <a:prstGeom prst="rect">
            <a:avLst/>
          </a:prstGeom>
        </p:spPr>
      </p:pic>
      <p:pic>
        <p:nvPicPr>
          <p:cNvPr id="71" name="图片 87" descr="汇聚交换机.png"/>
          <p:cNvPicPr>
            <a:picLocks noChangeAspect="1"/>
          </p:cNvPicPr>
          <p:nvPr/>
        </p:nvPicPr>
        <p:blipFill>
          <a:blip r:embed="rId4" cstate="print"/>
          <a:stretch>
            <a:fillRect/>
          </a:stretch>
        </p:blipFill>
        <p:spPr bwMode="gray">
          <a:xfrm>
            <a:off x="8507922" y="4863673"/>
            <a:ext cx="540000" cy="441818"/>
          </a:xfrm>
          <a:prstGeom prst="rect">
            <a:avLst/>
          </a:prstGeom>
        </p:spPr>
      </p:pic>
      <p:grpSp>
        <p:nvGrpSpPr>
          <p:cNvPr id="72" name="组合 71"/>
          <p:cNvGrpSpPr/>
          <p:nvPr/>
        </p:nvGrpSpPr>
        <p:grpSpPr bwMode="gray">
          <a:xfrm>
            <a:off x="3798574" y="4925217"/>
            <a:ext cx="4636766" cy="374461"/>
            <a:chOff x="3798574" y="5123797"/>
            <a:chExt cx="4636766" cy="374461"/>
          </a:xfrm>
        </p:grpSpPr>
        <p:sp>
          <p:nvSpPr>
            <p:cNvPr id="75" name="圆柱形 74"/>
            <p:cNvSpPr/>
            <p:nvPr/>
          </p:nvSpPr>
          <p:spPr bwMode="gray">
            <a:xfrm rot="16200000">
              <a:off x="5977171" y="3009840"/>
              <a:ext cx="279572" cy="4636766"/>
            </a:xfrm>
            <a:prstGeom prst="can">
              <a:avLst>
                <a:gd name="adj" fmla="val 79712"/>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5413078" y="5123797"/>
              <a:ext cx="1407758" cy="374461"/>
            </a:xfrm>
            <a:prstGeom prst="rect">
              <a:avLst/>
            </a:prstGeom>
          </p:spPr>
          <p:txBody>
            <a:bodyPr wrap="none">
              <a:spAutoFit/>
            </a:bodyPr>
            <a:lstStyle/>
            <a:p>
              <a:pPr algn="ctr" fontAlgn="ctr">
                <a:lnSpc>
                  <a:spcPts val="2200"/>
                </a:lnSpc>
              </a:pP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7" name="图片 86" descr="核心交换机.png"/>
          <p:cNvPicPr>
            <a:picLocks noChangeAspect="1"/>
          </p:cNvPicPr>
          <p:nvPr/>
        </p:nvPicPr>
        <p:blipFill>
          <a:blip r:embed="rId5" cstate="print">
            <a:duotone>
              <a:schemeClr val="accent5">
                <a:shade val="45000"/>
                <a:satMod val="135000"/>
              </a:schemeClr>
              <a:prstClr val="white"/>
            </a:duotone>
          </a:blip>
          <a:stretch>
            <a:fillRect/>
          </a:stretch>
        </p:blipFill>
        <p:spPr bwMode="gray">
          <a:xfrm>
            <a:off x="5857737" y="4037385"/>
            <a:ext cx="540000" cy="441818"/>
          </a:xfrm>
          <a:prstGeom prst="rect">
            <a:avLst/>
          </a:prstGeom>
          <a:noFill/>
          <a:ln>
            <a:noFill/>
          </a:ln>
        </p:spPr>
      </p:pic>
      <p:sp>
        <p:nvSpPr>
          <p:cNvPr id="78" name="文本框 77">
            <a:extLst>
              <a:ext uri="{FF2B5EF4-FFF2-40B4-BE49-F238E27FC236}">
                <a16:creationId xmlns:a16="http://schemas.microsoft.com/office/drawing/2014/main" xmlns="" id="{1FBEDEA0-AC0E-4152-8B11-C28EC6AA2D88}"/>
              </a:ext>
            </a:extLst>
          </p:cNvPr>
          <p:cNvSpPr txBox="1"/>
          <p:nvPr/>
        </p:nvSpPr>
        <p:spPr bwMode="gray">
          <a:xfrm>
            <a:off x="1749353" y="5084582"/>
            <a:ext cx="1491113" cy="523220"/>
          </a:xfrm>
          <a:prstGeom prst="rect">
            <a:avLst/>
          </a:prstGeom>
        </p:spPr>
        <p:txBody>
          <a:bodyPr wrap="none" rtlCol="0">
            <a:spAutoFit/>
          </a:bodyPr>
          <a:lstStyle/>
          <a:p>
            <a:pPr algn="r" fontAlgn="ctr"/>
            <a:r>
              <a:rPr lang="en-US" sz="1400" b="1" dirty="0" smtClean="0">
                <a:solidFill>
                  <a:srgbClr val="C7000B"/>
                </a:solidFill>
                <a:latin typeface="Huawei Sans" panose="020C0503030203020204" pitchFamily="34" charset="0"/>
              </a:rPr>
              <a:t>G0/0/1.1</a:t>
            </a:r>
          </a:p>
          <a:p>
            <a:pPr algn="r" fontAlgn="ctr"/>
            <a:r>
              <a:rPr lang="en-US" sz="1400" dirty="0" smtClean="0">
                <a:solidFill>
                  <a:srgbClr val="C7000B"/>
                </a:solidFill>
                <a:latin typeface="Huawei Sans" panose="020C0503030203020204" pitchFamily="34" charset="0"/>
              </a:rPr>
              <a:t>Bind it to BD 10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a16="http://schemas.microsoft.com/office/drawing/2014/main" xmlns="" id="{0A5B2AF6-19C4-4372-8500-47CC4C035781}"/>
              </a:ext>
            </a:extLst>
          </p:cNvPr>
          <p:cNvSpPr txBox="1"/>
          <p:nvPr/>
        </p:nvSpPr>
        <p:spPr bwMode="gray">
          <a:xfrm>
            <a:off x="7928893" y="5642486"/>
            <a:ext cx="1713931" cy="523220"/>
          </a:xfrm>
          <a:prstGeom prst="rect">
            <a:avLst/>
          </a:prstGeom>
        </p:spPr>
        <p:txBody>
          <a:bodyPr wrap="none" rtlCol="0">
            <a:spAutoFit/>
          </a:bodyPr>
          <a:lstStyle/>
          <a:p>
            <a:pPr algn="ctr" fontAlgn="ctr"/>
            <a:r>
              <a:rPr lang="en-US" sz="1400" b="1" dirty="0" smtClean="0">
                <a:solidFill>
                  <a:srgbClr val="C7000B"/>
                </a:solidFill>
                <a:latin typeface="Huawei Sans" panose="020C0503030203020204" pitchFamily="34" charset="0"/>
              </a:rPr>
              <a:t>BD 10</a:t>
            </a:r>
            <a:endParaRPr lang="en-US" altLang="zh-CN" sz="14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400" dirty="0" smtClean="0">
                <a:solidFill>
                  <a:srgbClr val="C7000B"/>
                </a:solidFill>
                <a:latin typeface="Huawei Sans" panose="020C0503030203020204" pitchFamily="34" charset="0"/>
              </a:rPr>
              <a:t>Bind it to VLAN 10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a:extLst>
              <a:ext uri="{FF2B5EF4-FFF2-40B4-BE49-F238E27FC236}">
                <a16:creationId xmlns:a16="http://schemas.microsoft.com/office/drawing/2014/main" xmlns="" id="{A7633003-F965-4A0A-8E84-ECD85D6A12E9}"/>
              </a:ext>
            </a:extLst>
          </p:cNvPr>
          <p:cNvCxnSpPr>
            <a:cxnSpLocks/>
          </p:cNvCxnSpPr>
          <p:nvPr/>
        </p:nvCxnSpPr>
        <p:spPr bwMode="gray">
          <a:xfrm>
            <a:off x="8759017" y="5349555"/>
            <a:ext cx="0" cy="299669"/>
          </a:xfrm>
          <a:prstGeom prst="straightConnector1">
            <a:avLst/>
          </a:prstGeom>
          <a:ln w="28575">
            <a:solidFill>
              <a:srgbClr val="EC706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81" name="Oval 4">
            <a:extLst>
              <a:ext uri="{FF2B5EF4-FFF2-40B4-BE49-F238E27FC236}">
                <a16:creationId xmlns:a16="http://schemas.microsoft.com/office/drawing/2014/main" xmlns="" id="{FCDB5D1F-8110-4E01-9EAF-8DAAF84752EC}"/>
              </a:ext>
            </a:extLst>
          </p:cNvPr>
          <p:cNvSpPr>
            <a:spLocks noChangeAspect="1"/>
          </p:cNvSpPr>
          <p:nvPr/>
        </p:nvSpPr>
        <p:spPr bwMode="gray">
          <a:xfrm>
            <a:off x="2854831" y="4715865"/>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Oval 4">
            <a:extLst>
              <a:ext uri="{FF2B5EF4-FFF2-40B4-BE49-F238E27FC236}">
                <a16:creationId xmlns:a16="http://schemas.microsoft.com/office/drawing/2014/main" xmlns="" id="{FCDB5D1F-8110-4E01-9EAF-8DAAF84752EC}"/>
              </a:ext>
            </a:extLst>
          </p:cNvPr>
          <p:cNvSpPr>
            <a:spLocks noChangeAspect="1"/>
          </p:cNvSpPr>
          <p:nvPr/>
        </p:nvSpPr>
        <p:spPr bwMode="gray">
          <a:xfrm>
            <a:off x="8874380" y="5370021"/>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a:xfrm>
            <a:off x="6836400" y="124239"/>
            <a:ext cx="4898296" cy="213120"/>
            <a:chOff x="7119687" y="124239"/>
            <a:chExt cx="4898296" cy="213120"/>
          </a:xfrm>
        </p:grpSpPr>
        <p:sp>
          <p:nvSpPr>
            <p:cNvPr id="41" name="五边形 24">
              <a:extLst>
                <a:ext uri="{FF2B5EF4-FFF2-40B4-BE49-F238E27FC236}">
                  <a16:creationId xmlns:a16="http://schemas.microsoft.com/office/drawing/2014/main" xmlns="" id="{94B96716-C28B-40EB-8E95-7453A9EDFF97}"/>
                </a:ext>
              </a:extLst>
            </p:cNvPr>
            <p:cNvSpPr/>
            <p:nvPr/>
          </p:nvSpPr>
          <p:spPr bwMode="gray">
            <a:xfrm>
              <a:off x="7119687" y="124239"/>
              <a:ext cx="7812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NVE</a:t>
              </a:r>
              <a:endParaRPr lang="en-US" altLang="zh-CN" sz="1000" dirty="0">
                <a:latin typeface="Huawei Sans" panose="020C0503030203020204" pitchFamily="34" charset="0"/>
                <a:sym typeface="Huawei Sans" panose="020C0503030203020204" pitchFamily="34" charset="0"/>
              </a:endParaRPr>
            </a:p>
          </p:txBody>
        </p:sp>
        <p:sp>
          <p:nvSpPr>
            <p:cNvPr id="42" name="燕尾形 25">
              <a:extLst>
                <a:ext uri="{FF2B5EF4-FFF2-40B4-BE49-F238E27FC236}">
                  <a16:creationId xmlns:a16="http://schemas.microsoft.com/office/drawing/2014/main" xmlns="" id="{B3835D4C-1B49-4581-A7CA-72BCE8067FFC}"/>
                </a:ext>
              </a:extLst>
            </p:cNvPr>
            <p:cNvSpPr/>
            <p:nvPr/>
          </p:nvSpPr>
          <p:spPr bwMode="gray">
            <a:xfrm>
              <a:off x="9295564" y="124239"/>
              <a:ext cx="67337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VAP</a:t>
              </a:r>
            </a:p>
          </p:txBody>
        </p:sp>
        <p:sp>
          <p:nvSpPr>
            <p:cNvPr id="43" name="燕尾形 26">
              <a:extLst>
                <a:ext uri="{FF2B5EF4-FFF2-40B4-BE49-F238E27FC236}">
                  <a16:creationId xmlns:a16="http://schemas.microsoft.com/office/drawing/2014/main" xmlns="" id="{9744301D-E99A-4BEF-A318-08CD9645DD40}"/>
                </a:ext>
              </a:extLst>
            </p:cNvPr>
            <p:cNvSpPr/>
            <p:nvPr/>
          </p:nvSpPr>
          <p:spPr bwMode="gray">
            <a:xfrm>
              <a:off x="11163300" y="124239"/>
              <a:ext cx="854683"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Gateway</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26">
              <a:extLst>
                <a:ext uri="{FF2B5EF4-FFF2-40B4-BE49-F238E27FC236}">
                  <a16:creationId xmlns:a16="http://schemas.microsoft.com/office/drawing/2014/main" xmlns="" id="{BCE2539E-0076-4A5B-9B7B-AE0039DEB005}"/>
                </a:ext>
              </a:extLst>
            </p:cNvPr>
            <p:cNvSpPr/>
            <p:nvPr/>
          </p:nvSpPr>
          <p:spPr bwMode="gray">
            <a:xfrm>
              <a:off x="8374385" y="124239"/>
              <a:ext cx="100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000" dirty="0" smtClean="0">
                  <a:latin typeface="Huawei Sans" panose="020C0503030203020204" pitchFamily="34" charset="0"/>
                </a:rPr>
                <a:t>VNI and BD</a:t>
              </a:r>
              <a:endParaRPr lang="en-US" altLang="zh-CN" sz="1000" dirty="0">
                <a:latin typeface="Huawei Sans" panose="020C0503030203020204" pitchFamily="34" charset="0"/>
              </a:endParaRPr>
            </a:p>
          </p:txBody>
        </p:sp>
        <p:sp>
          <p:nvSpPr>
            <p:cNvPr id="60" name="燕尾形 26">
              <a:extLst>
                <a:ext uri="{FF2B5EF4-FFF2-40B4-BE49-F238E27FC236}">
                  <a16:creationId xmlns:a16="http://schemas.microsoft.com/office/drawing/2014/main" xmlns="" id="{65628728-0580-404A-8423-3F9266499728}"/>
                </a:ext>
              </a:extLst>
            </p:cNvPr>
            <p:cNvSpPr/>
            <p:nvPr/>
          </p:nvSpPr>
          <p:spPr bwMode="gray">
            <a:xfrm>
              <a:off x="7814066" y="124239"/>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VTEP</a:t>
              </a:r>
              <a:endParaRPr lang="en-US" sz="1000" dirty="0">
                <a:latin typeface="Huawei Sans" panose="020C0503030203020204" pitchFamily="34" charset="0"/>
              </a:endParaRPr>
            </a:p>
          </p:txBody>
        </p:sp>
        <p:sp>
          <p:nvSpPr>
            <p:cNvPr id="61" name="燕尾形 25">
              <a:extLst>
                <a:ext uri="{FF2B5EF4-FFF2-40B4-BE49-F238E27FC236}">
                  <a16:creationId xmlns:a16="http://schemas.microsoft.com/office/drawing/2014/main" xmlns="" id="{B3835D4C-1B49-4581-A7CA-72BCE8067FFC}"/>
                </a:ext>
              </a:extLst>
            </p:cNvPr>
            <p:cNvSpPr/>
            <p:nvPr/>
          </p:nvSpPr>
          <p:spPr bwMode="gray">
            <a:xfrm>
              <a:off x="9882120" y="124239"/>
              <a:ext cx="136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Border and Edge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423625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smtClean="0"/>
              <a:t>VXLAN and Campus Network Virtualization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119617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159"/>
          <p:cNvSpPr/>
          <p:nvPr/>
        </p:nvSpPr>
        <p:spPr bwMode="gray">
          <a:xfrm flipH="1">
            <a:off x="3500071" y="1063230"/>
            <a:ext cx="4594208" cy="24015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Basic Concepts of VXLAN: Border and Edge Nodes</a:t>
            </a:r>
            <a:endParaRPr lang="en-US" altLang="zh-CN" dirty="0"/>
          </a:p>
        </p:txBody>
      </p:sp>
      <p:sp>
        <p:nvSpPr>
          <p:cNvPr id="10" name="文本占位符 9"/>
          <p:cNvSpPr>
            <a:spLocks noGrp="1"/>
          </p:cNvSpPr>
          <p:nvPr>
            <p:ph type="body" sz="quarter" idx="10"/>
          </p:nvPr>
        </p:nvSpPr>
        <p:spPr bwMode="gray">
          <a:xfrm>
            <a:off x="455612" y="4303675"/>
            <a:ext cx="11293476" cy="1897099"/>
          </a:xfrm>
        </p:spPr>
        <p:txBody>
          <a:bodyPr/>
          <a:lstStyle/>
          <a:p>
            <a:r>
              <a:rPr lang="en-US" altLang="zh-CN" sz="1600" dirty="0" smtClean="0"/>
              <a:t>Edge: an edge access device on a VXLAN network, through which traffic from a traditional network enters the VXLAN network.</a:t>
            </a:r>
          </a:p>
          <a:p>
            <a:r>
              <a:rPr lang="en-US" altLang="zh-CN" sz="1600" dirty="0" smtClean="0"/>
              <a:t>Border: a node for communication between a VXLAN network and an external network. It is used for external traffic to enter the VXLAN network or internal traffic to access the external network. It is usually connected to devices (such as routers and firewalls) that have Layer 3 forwarding capabilities.</a:t>
            </a:r>
          </a:p>
          <a:p>
            <a:endParaRPr lang="zh-CN" altLang="en-US" sz="1600" dirty="0"/>
          </a:p>
        </p:txBody>
      </p:sp>
      <p:pic>
        <p:nvPicPr>
          <p:cNvPr id="6" name="图片 86" descr="核心交换机.png"/>
          <p:cNvPicPr>
            <a:picLocks noChangeAspect="1"/>
          </p:cNvPicPr>
          <p:nvPr/>
        </p:nvPicPr>
        <p:blipFill>
          <a:blip r:embed="rId3" cstate="print">
            <a:duotone>
              <a:schemeClr val="accent5">
                <a:shade val="45000"/>
                <a:satMod val="135000"/>
              </a:schemeClr>
              <a:prstClr val="white"/>
            </a:duotone>
          </a:blip>
          <a:stretch>
            <a:fillRect/>
          </a:stretch>
        </p:blipFill>
        <p:spPr bwMode="gray">
          <a:xfrm>
            <a:off x="4715149" y="1760793"/>
            <a:ext cx="540000" cy="441818"/>
          </a:xfrm>
          <a:prstGeom prst="rect">
            <a:avLst/>
          </a:prstGeom>
          <a:noFill/>
          <a:ln>
            <a:noFill/>
          </a:ln>
        </p:spPr>
      </p:pic>
      <p:pic>
        <p:nvPicPr>
          <p:cNvPr id="7" name="图片 86" descr="核心交换机.png"/>
          <p:cNvPicPr>
            <a:picLocks noChangeAspect="1"/>
          </p:cNvPicPr>
          <p:nvPr/>
        </p:nvPicPr>
        <p:blipFill>
          <a:blip r:embed="rId3" cstate="print">
            <a:duotone>
              <a:schemeClr val="accent5">
                <a:shade val="45000"/>
                <a:satMod val="135000"/>
              </a:schemeClr>
              <a:prstClr val="white"/>
            </a:duotone>
          </a:blip>
          <a:stretch>
            <a:fillRect/>
          </a:stretch>
        </p:blipFill>
        <p:spPr bwMode="gray">
          <a:xfrm>
            <a:off x="6597111" y="1760793"/>
            <a:ext cx="540000" cy="441818"/>
          </a:xfrm>
          <a:prstGeom prst="rect">
            <a:avLst/>
          </a:prstGeom>
          <a:noFill/>
          <a:ln>
            <a:noFill/>
          </a:ln>
        </p:spPr>
      </p:pic>
      <p:pic>
        <p:nvPicPr>
          <p:cNvPr id="4" name="图片 87" descr="汇聚交换机.png"/>
          <p:cNvPicPr>
            <a:picLocks/>
          </p:cNvPicPr>
          <p:nvPr/>
        </p:nvPicPr>
        <p:blipFill>
          <a:blip r:embed="rId4" cstate="print"/>
          <a:stretch>
            <a:fillRect/>
          </a:stretch>
        </p:blipFill>
        <p:spPr bwMode="gray">
          <a:xfrm>
            <a:off x="3761184" y="2857099"/>
            <a:ext cx="540000" cy="441818"/>
          </a:xfrm>
          <a:prstGeom prst="rect">
            <a:avLst/>
          </a:prstGeom>
        </p:spPr>
      </p:pic>
      <p:cxnSp>
        <p:nvCxnSpPr>
          <p:cNvPr id="13" name="直接连接符 12"/>
          <p:cNvCxnSpPr>
            <a:stCxn id="14" idx="0"/>
            <a:endCxn id="4" idx="2"/>
          </p:cNvCxnSpPr>
          <p:nvPr/>
        </p:nvCxnSpPr>
        <p:spPr bwMode="gray">
          <a:xfrm flipV="1">
            <a:off x="4031184" y="3298917"/>
            <a:ext cx="0" cy="2788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3" descr="开放网络-蓝.png"/>
          <p:cNvPicPr>
            <a:picLocks/>
          </p:cNvPicPr>
          <p:nvPr/>
        </p:nvPicPr>
        <p:blipFill>
          <a:blip r:embed="rId5"/>
          <a:stretch>
            <a:fillRect/>
          </a:stretch>
        </p:blipFill>
        <p:spPr bwMode="gray">
          <a:xfrm>
            <a:off x="3761184" y="3577763"/>
            <a:ext cx="540000" cy="441818"/>
          </a:xfrm>
          <a:prstGeom prst="rect">
            <a:avLst/>
          </a:prstGeom>
        </p:spPr>
      </p:pic>
      <p:pic>
        <p:nvPicPr>
          <p:cNvPr id="8" name="图片 87" descr="汇聚交换机.png"/>
          <p:cNvPicPr>
            <a:picLocks/>
          </p:cNvPicPr>
          <p:nvPr/>
        </p:nvPicPr>
        <p:blipFill>
          <a:blip r:embed="rId4" cstate="print"/>
          <a:stretch>
            <a:fillRect/>
          </a:stretch>
        </p:blipFill>
        <p:spPr bwMode="gray">
          <a:xfrm>
            <a:off x="5527175" y="2857099"/>
            <a:ext cx="540000" cy="441818"/>
          </a:xfrm>
          <a:prstGeom prst="rect">
            <a:avLst/>
          </a:prstGeom>
        </p:spPr>
      </p:pic>
      <p:pic>
        <p:nvPicPr>
          <p:cNvPr id="15" name="图片 1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527175" y="3577763"/>
            <a:ext cx="540000" cy="441818"/>
          </a:xfrm>
          <a:prstGeom prst="rect">
            <a:avLst/>
          </a:prstGeom>
        </p:spPr>
      </p:pic>
      <p:cxnSp>
        <p:nvCxnSpPr>
          <p:cNvPr id="18" name="直接连接符 17"/>
          <p:cNvCxnSpPr>
            <a:stCxn id="15" idx="0"/>
            <a:endCxn id="8" idx="2"/>
          </p:cNvCxnSpPr>
          <p:nvPr/>
        </p:nvCxnSpPr>
        <p:spPr bwMode="gray">
          <a:xfrm flipV="1">
            <a:off x="5797175" y="3298917"/>
            <a:ext cx="0" cy="2788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图片 87" descr="汇聚交换机.png"/>
          <p:cNvPicPr>
            <a:picLocks noChangeAspect="1"/>
          </p:cNvPicPr>
          <p:nvPr/>
        </p:nvPicPr>
        <p:blipFill>
          <a:blip r:embed="rId4" cstate="print"/>
          <a:stretch>
            <a:fillRect/>
          </a:stretch>
        </p:blipFill>
        <p:spPr bwMode="gray">
          <a:xfrm>
            <a:off x="7293166" y="2857099"/>
            <a:ext cx="540000" cy="441818"/>
          </a:xfrm>
          <a:prstGeom prst="rect">
            <a:avLst/>
          </a:prstGeom>
        </p:spPr>
      </p:pic>
      <p:cxnSp>
        <p:nvCxnSpPr>
          <p:cNvPr id="21" name="直接连接符 20"/>
          <p:cNvCxnSpPr>
            <a:stCxn id="9" idx="0"/>
            <a:endCxn id="5" idx="2"/>
          </p:cNvCxnSpPr>
          <p:nvPr/>
        </p:nvCxnSpPr>
        <p:spPr bwMode="gray">
          <a:xfrm flipV="1">
            <a:off x="7563166" y="3298917"/>
            <a:ext cx="0" cy="2783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圆角矩形 75"/>
          <p:cNvSpPr/>
          <p:nvPr/>
        </p:nvSpPr>
        <p:spPr bwMode="gray">
          <a:xfrm>
            <a:off x="3276423" y="2817228"/>
            <a:ext cx="1438725" cy="1581102"/>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75"/>
          <p:cNvSpPr/>
          <p:nvPr/>
        </p:nvSpPr>
        <p:spPr bwMode="gray">
          <a:xfrm>
            <a:off x="5077812" y="2817228"/>
            <a:ext cx="1438725" cy="1581102"/>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75"/>
          <p:cNvSpPr/>
          <p:nvPr/>
        </p:nvSpPr>
        <p:spPr bwMode="gray">
          <a:xfrm>
            <a:off x="6843803" y="2817228"/>
            <a:ext cx="1438725" cy="1581102"/>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4321222" y="1359264"/>
            <a:ext cx="1199367" cy="261610"/>
          </a:xfrm>
          <a:prstGeom prst="rect">
            <a:avLst/>
          </a:prstGeom>
        </p:spPr>
        <p:txBody>
          <a:bodyPr wrap="none">
            <a:spAutoFit/>
          </a:bodyPr>
          <a:lstStyle/>
          <a:p>
            <a:pPr algn="ctr" fontAlgn="ctr"/>
            <a:r>
              <a:rPr lang="en-US" sz="1100" dirty="0" smtClean="0">
                <a:solidFill>
                  <a:schemeClr val="bg1">
                    <a:lumMod val="50000"/>
                  </a:schemeClr>
                </a:solidFill>
                <a:latin typeface="Huawei Sans" panose="020C0503030203020204" pitchFamily="34" charset="0"/>
              </a:rPr>
              <a:t>VXLAN network</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59"/>
          <p:cNvSpPr/>
          <p:nvPr/>
        </p:nvSpPr>
        <p:spPr bwMode="gray">
          <a:xfrm flipH="1">
            <a:off x="6938505" y="3702778"/>
            <a:ext cx="1249321" cy="6345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6916473" y="4036912"/>
            <a:ext cx="1271354" cy="261610"/>
          </a:xfrm>
          <a:prstGeom prst="rect">
            <a:avLst/>
          </a:prstGeom>
        </p:spPr>
        <p:txBody>
          <a:bodyPr wrap="square">
            <a:spAutoFit/>
          </a:bodyPr>
          <a:lstStyle/>
          <a:p>
            <a:pPr algn="ctr" fontAlgn="ctr"/>
            <a:r>
              <a:rPr lang="en-US" sz="1100" dirty="0" smtClean="0">
                <a:solidFill>
                  <a:schemeClr val="bg1">
                    <a:lumMod val="50000"/>
                  </a:schemeClr>
                </a:solidFill>
                <a:latin typeface="Huawei Sans" panose="020C0503030203020204" pitchFamily="34" charset="0"/>
              </a:rPr>
              <a:t>External network</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3781756" y="2487086"/>
            <a:ext cx="498855" cy="261610"/>
          </a:xfrm>
          <a:prstGeom prst="rect">
            <a:avLst/>
          </a:prstGeom>
        </p:spPr>
        <p:txBody>
          <a:bodyPr wrap="none">
            <a:spAutoFit/>
          </a:bodyPr>
          <a:lstStyle/>
          <a:p>
            <a:pPr algn="ctr" fontAlgn="ctr"/>
            <a:r>
              <a:rPr lang="en-US" sz="1100" dirty="0" smtClean="0">
                <a:latin typeface="Huawei Sans" panose="020C0503030203020204" pitchFamily="34" charset="0"/>
              </a:rPr>
              <a:t>Edge</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5496184" y="2487086"/>
            <a:ext cx="498855" cy="261610"/>
          </a:xfrm>
          <a:prstGeom prst="rect">
            <a:avLst/>
          </a:prstGeom>
        </p:spPr>
        <p:txBody>
          <a:bodyPr wrap="none">
            <a:spAutoFit/>
          </a:bodyPr>
          <a:lstStyle/>
          <a:p>
            <a:pPr algn="ctr" fontAlgn="ctr"/>
            <a:r>
              <a:rPr lang="en-US" sz="1100" dirty="0" smtClean="0">
                <a:latin typeface="Huawei Sans" panose="020C0503030203020204" pitchFamily="34" charset="0"/>
              </a:rPr>
              <a:t>Edge</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7256832" y="2487086"/>
            <a:ext cx="612667" cy="261610"/>
          </a:xfrm>
          <a:prstGeom prst="rect">
            <a:avLst/>
          </a:prstGeom>
        </p:spPr>
        <p:txBody>
          <a:bodyPr wrap="none">
            <a:spAutoFit/>
          </a:bodyPr>
          <a:lstStyle/>
          <a:p>
            <a:pPr algn="ctr" fontAlgn="ctr"/>
            <a:r>
              <a:rPr lang="en-US" sz="1100" dirty="0" smtClean="0">
                <a:latin typeface="Huawei Sans" panose="020C0503030203020204" pitchFamily="34" charset="0"/>
              </a:rPr>
              <a:t>Border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8"/>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7293166" y="3577272"/>
            <a:ext cx="540000" cy="442800"/>
          </a:xfrm>
          <a:prstGeom prst="rect">
            <a:avLst/>
          </a:prstGeom>
        </p:spPr>
      </p:pic>
      <p:grpSp>
        <p:nvGrpSpPr>
          <p:cNvPr id="3" name="组合 2"/>
          <p:cNvGrpSpPr/>
          <p:nvPr/>
        </p:nvGrpSpPr>
        <p:grpSpPr>
          <a:xfrm>
            <a:off x="6836400" y="124239"/>
            <a:ext cx="4898296" cy="213120"/>
            <a:chOff x="7119687" y="124239"/>
            <a:chExt cx="4898296" cy="213120"/>
          </a:xfrm>
        </p:grpSpPr>
        <p:sp>
          <p:nvSpPr>
            <p:cNvPr id="40" name="五边形 24">
              <a:extLst>
                <a:ext uri="{FF2B5EF4-FFF2-40B4-BE49-F238E27FC236}">
                  <a16:creationId xmlns:a16="http://schemas.microsoft.com/office/drawing/2014/main" xmlns="" id="{94B96716-C28B-40EB-8E95-7453A9EDFF97}"/>
                </a:ext>
              </a:extLst>
            </p:cNvPr>
            <p:cNvSpPr/>
            <p:nvPr/>
          </p:nvSpPr>
          <p:spPr bwMode="gray">
            <a:xfrm>
              <a:off x="7119687" y="124239"/>
              <a:ext cx="7812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NVE</a:t>
              </a:r>
              <a:endParaRPr lang="en-US" altLang="zh-CN" sz="1000" dirty="0">
                <a:latin typeface="Huawei Sans" panose="020C0503030203020204" pitchFamily="34" charset="0"/>
                <a:sym typeface="Huawei Sans" panose="020C0503030203020204" pitchFamily="34" charset="0"/>
              </a:endParaRPr>
            </a:p>
          </p:txBody>
        </p:sp>
        <p:sp>
          <p:nvSpPr>
            <p:cNvPr id="41" name="燕尾形 25">
              <a:extLst>
                <a:ext uri="{FF2B5EF4-FFF2-40B4-BE49-F238E27FC236}">
                  <a16:creationId xmlns:a16="http://schemas.microsoft.com/office/drawing/2014/main" xmlns="" id="{B3835D4C-1B49-4581-A7CA-72BCE8067FFC}"/>
                </a:ext>
              </a:extLst>
            </p:cNvPr>
            <p:cNvSpPr/>
            <p:nvPr/>
          </p:nvSpPr>
          <p:spPr bwMode="gray">
            <a:xfrm>
              <a:off x="9295564" y="124239"/>
              <a:ext cx="673377"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VAP</a:t>
              </a:r>
              <a:endParaRPr lang="en-US" sz="1000" dirty="0">
                <a:latin typeface="Huawei Sans" panose="020C0503030203020204" pitchFamily="34" charset="0"/>
              </a:endParaRPr>
            </a:p>
          </p:txBody>
        </p:sp>
        <p:sp>
          <p:nvSpPr>
            <p:cNvPr id="42" name="燕尾形 26">
              <a:extLst>
                <a:ext uri="{FF2B5EF4-FFF2-40B4-BE49-F238E27FC236}">
                  <a16:creationId xmlns:a16="http://schemas.microsoft.com/office/drawing/2014/main" xmlns="" id="{9744301D-E99A-4BEF-A318-08CD9645DD40}"/>
                </a:ext>
              </a:extLst>
            </p:cNvPr>
            <p:cNvSpPr/>
            <p:nvPr/>
          </p:nvSpPr>
          <p:spPr bwMode="gray">
            <a:xfrm>
              <a:off x="11163300" y="124239"/>
              <a:ext cx="854683"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Gateway</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26">
              <a:extLst>
                <a:ext uri="{FF2B5EF4-FFF2-40B4-BE49-F238E27FC236}">
                  <a16:creationId xmlns:a16="http://schemas.microsoft.com/office/drawing/2014/main" xmlns="" id="{BCE2539E-0076-4A5B-9B7B-AE0039DEB005}"/>
                </a:ext>
              </a:extLst>
            </p:cNvPr>
            <p:cNvSpPr/>
            <p:nvPr/>
          </p:nvSpPr>
          <p:spPr bwMode="gray">
            <a:xfrm>
              <a:off x="8374385" y="124239"/>
              <a:ext cx="100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000" dirty="0" smtClean="0">
                  <a:latin typeface="Huawei Sans" panose="020C0503030203020204" pitchFamily="34" charset="0"/>
                </a:rPr>
                <a:t>VNI and BD</a:t>
              </a:r>
              <a:endParaRPr lang="en-US" altLang="zh-CN" sz="1000" dirty="0">
                <a:latin typeface="Huawei Sans" panose="020C0503030203020204" pitchFamily="34" charset="0"/>
              </a:endParaRPr>
            </a:p>
          </p:txBody>
        </p:sp>
        <p:sp>
          <p:nvSpPr>
            <p:cNvPr id="44" name="燕尾形 26">
              <a:extLst>
                <a:ext uri="{FF2B5EF4-FFF2-40B4-BE49-F238E27FC236}">
                  <a16:creationId xmlns:a16="http://schemas.microsoft.com/office/drawing/2014/main" xmlns="" id="{65628728-0580-404A-8423-3F9266499728}"/>
                </a:ext>
              </a:extLst>
            </p:cNvPr>
            <p:cNvSpPr/>
            <p:nvPr/>
          </p:nvSpPr>
          <p:spPr bwMode="gray">
            <a:xfrm>
              <a:off x="7814066" y="124239"/>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VTEP</a:t>
              </a:r>
              <a:endParaRPr lang="en-US" sz="1000" dirty="0">
                <a:latin typeface="Huawei Sans" panose="020C0503030203020204" pitchFamily="34" charset="0"/>
              </a:endParaRPr>
            </a:p>
          </p:txBody>
        </p:sp>
        <p:sp>
          <p:nvSpPr>
            <p:cNvPr id="45" name="燕尾形 25">
              <a:extLst>
                <a:ext uri="{FF2B5EF4-FFF2-40B4-BE49-F238E27FC236}">
                  <a16:creationId xmlns:a16="http://schemas.microsoft.com/office/drawing/2014/main" xmlns="" id="{B3835D4C-1B49-4581-A7CA-72BCE8067FFC}"/>
                </a:ext>
              </a:extLst>
            </p:cNvPr>
            <p:cNvSpPr/>
            <p:nvPr/>
          </p:nvSpPr>
          <p:spPr bwMode="gray">
            <a:xfrm>
              <a:off x="9882120" y="124239"/>
              <a:ext cx="136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Border and Edge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544488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Basic Concepts of VXLAN: Layer 2 and Layer 3 VXLAN Gateways</a:t>
            </a:r>
            <a:endParaRPr lang="en-US" altLang="zh-CN" dirty="0">
              <a:sym typeface="Huawei Sans" panose="020C0503030203020204" pitchFamily="34" charset="0"/>
            </a:endParaRPr>
          </a:p>
        </p:txBody>
      </p:sp>
      <p:pic>
        <p:nvPicPr>
          <p:cNvPr id="48" name="图片 86" descr="核心交换机.png"/>
          <p:cNvPicPr>
            <a:picLocks noChangeAspect="1"/>
          </p:cNvPicPr>
          <p:nvPr/>
        </p:nvPicPr>
        <p:blipFill>
          <a:blip r:embed="rId3"/>
          <a:stretch>
            <a:fillRect/>
          </a:stretch>
        </p:blipFill>
        <p:spPr bwMode="gray">
          <a:xfrm>
            <a:off x="8795892" y="1934747"/>
            <a:ext cx="553102" cy="452540"/>
          </a:xfrm>
          <a:prstGeom prst="rect">
            <a:avLst/>
          </a:prstGeom>
        </p:spPr>
      </p:pic>
      <p:pic>
        <p:nvPicPr>
          <p:cNvPr id="49" name="图片 87" descr="汇聚交换机.png"/>
          <p:cNvPicPr>
            <a:picLocks noChangeAspect="1"/>
          </p:cNvPicPr>
          <p:nvPr/>
        </p:nvPicPr>
        <p:blipFill>
          <a:blip r:embed="rId4"/>
          <a:stretch>
            <a:fillRect/>
          </a:stretch>
        </p:blipFill>
        <p:spPr bwMode="gray">
          <a:xfrm>
            <a:off x="10112057" y="2921242"/>
            <a:ext cx="553102" cy="452540"/>
          </a:xfrm>
          <a:prstGeom prst="rect">
            <a:avLst/>
          </a:prstGeom>
        </p:spPr>
      </p:pic>
      <p:pic>
        <p:nvPicPr>
          <p:cNvPr id="50" name="图片 87" descr="汇聚交换机.png"/>
          <p:cNvPicPr>
            <a:picLocks noChangeAspect="1"/>
          </p:cNvPicPr>
          <p:nvPr/>
        </p:nvPicPr>
        <p:blipFill>
          <a:blip r:embed="rId4"/>
          <a:stretch>
            <a:fillRect/>
          </a:stretch>
        </p:blipFill>
        <p:spPr bwMode="gray">
          <a:xfrm>
            <a:off x="7419631" y="2921242"/>
            <a:ext cx="553102" cy="452540"/>
          </a:xfrm>
          <a:prstGeom prst="rect">
            <a:avLst/>
          </a:prstGeom>
        </p:spPr>
      </p:pic>
      <p:cxnSp>
        <p:nvCxnSpPr>
          <p:cNvPr id="51" name="直接连接符 50"/>
          <p:cNvCxnSpPr/>
          <p:nvPr/>
        </p:nvCxnSpPr>
        <p:spPr bwMode="gray">
          <a:xfrm flipH="1" flipV="1">
            <a:off x="1832603" y="3289232"/>
            <a:ext cx="0" cy="83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flipH="1" flipV="1">
            <a:off x="4518024" y="3289232"/>
            <a:ext cx="0" cy="83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bwMode="gray">
          <a:xfrm>
            <a:off x="1687792" y="2195033"/>
            <a:ext cx="2995629" cy="915003"/>
            <a:chOff x="6600056" y="4353447"/>
            <a:chExt cx="1296144" cy="833967"/>
          </a:xfrm>
        </p:grpSpPr>
        <p:cxnSp>
          <p:nvCxnSpPr>
            <p:cNvPr id="56" name="直接连接符 55"/>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8" name="矩形 57"/>
          <p:cNvSpPr/>
          <p:nvPr/>
        </p:nvSpPr>
        <p:spPr bwMode="gray">
          <a:xfrm>
            <a:off x="319655" y="2772332"/>
            <a:ext cx="1322570" cy="738664"/>
          </a:xfrm>
          <a:prstGeom prst="rect">
            <a:avLst/>
          </a:prstGeom>
        </p:spPr>
        <p:txBody>
          <a:bodyPr wrap="square">
            <a:spAutoFit/>
          </a:bodyPr>
          <a:lstStyle/>
          <a:p>
            <a:pPr algn="ctr" fontAlgn="ctr"/>
            <a:r>
              <a:rPr lang="en-US" sz="1400" b="1" dirty="0" smtClean="0">
                <a:solidFill>
                  <a:srgbClr val="C7000B"/>
                </a:solidFill>
                <a:latin typeface="Huawei Sans" panose="020C0503030203020204" pitchFamily="34" charset="0"/>
              </a:rPr>
              <a:t>Edge1</a:t>
            </a:r>
          </a:p>
          <a:p>
            <a:pPr algn="ctr" fontAlgn="ctr"/>
            <a:r>
              <a:rPr lang="en-US" sz="1400" b="1" dirty="0" smtClean="0">
                <a:solidFill>
                  <a:srgbClr val="C7000B"/>
                </a:solidFill>
                <a:latin typeface="Huawei Sans" panose="020C0503030203020204" pitchFamily="34" charset="0"/>
              </a:rPr>
              <a:t>Layer 2 gateway</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4750318" y="2772332"/>
            <a:ext cx="1234850" cy="738664"/>
          </a:xfrm>
          <a:prstGeom prst="rect">
            <a:avLst/>
          </a:prstGeom>
        </p:spPr>
        <p:txBody>
          <a:bodyPr wrap="square">
            <a:spAutoFit/>
          </a:bodyPr>
          <a:lstStyle/>
          <a:p>
            <a:pPr algn="ctr" fontAlgn="ctr"/>
            <a:r>
              <a:rPr lang="en-US" sz="1400" b="1" dirty="0" smtClean="0">
                <a:solidFill>
                  <a:srgbClr val="C7000B"/>
                </a:solidFill>
                <a:latin typeface="Huawei Sans" panose="020C0503030203020204" pitchFamily="34" charset="0"/>
              </a:rPr>
              <a:t>Edge2</a:t>
            </a:r>
            <a:endParaRPr lang="en-US" altLang="zh-CN" sz="14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b="1" dirty="0" smtClean="0">
                <a:solidFill>
                  <a:srgbClr val="C7000B"/>
                </a:solidFill>
                <a:latin typeface="Huawei Sans" panose="020C0503030203020204" pitchFamily="34" charset="0"/>
              </a:rPr>
              <a:t>Layer 2 gateway</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2816745" y="1641913"/>
            <a:ext cx="772969" cy="307777"/>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Border</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1138347" y="4477656"/>
            <a:ext cx="1388522" cy="523220"/>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PC1</a:t>
            </a:r>
            <a:endPar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prstClr val="black"/>
                </a:solidFill>
                <a:latin typeface="Huawei Sans" panose="020C0503030203020204" pitchFamily="34" charset="0"/>
              </a:rPr>
              <a:t>192.168.1.1/24</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3885202" y="4477656"/>
            <a:ext cx="1377300" cy="523220"/>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PC2</a:t>
            </a:r>
            <a:endPar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prstClr val="black"/>
                </a:solidFill>
                <a:latin typeface="Huawei Sans" panose="020C0503030203020204" pitchFamily="34" charset="0"/>
              </a:rPr>
              <a:t>192.168.1.2/24</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p:nvPr/>
        </p:nvCxnSpPr>
        <p:spPr bwMode="gray">
          <a:xfrm flipH="1">
            <a:off x="6096000" y="2700344"/>
            <a:ext cx="0" cy="273661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bwMode="gray">
          <a:xfrm>
            <a:off x="513487" y="5172270"/>
            <a:ext cx="5036312" cy="733453"/>
          </a:xfrm>
          <a:prstGeom prst="rect">
            <a:avLst/>
          </a:prstGeom>
        </p:spPr>
        <p:txBody>
          <a:bodyPr wrap="square">
            <a:noAutofit/>
          </a:bodyPr>
          <a:lstStyle/>
          <a:p>
            <a:pPr fontAlgn="ctr">
              <a:lnSpc>
                <a:spcPts val="2400"/>
              </a:lnSpc>
            </a:pPr>
            <a:r>
              <a:rPr lang="en-US" sz="1600" b="1" dirty="0" smtClean="0">
                <a:solidFill>
                  <a:srgbClr val="333333"/>
                </a:solidFill>
                <a:latin typeface="Huawei Sans" panose="020C0503030203020204" pitchFamily="34" charset="0"/>
              </a:rPr>
              <a:t>Layer 2 gateway:</a:t>
            </a:r>
            <a:r>
              <a:rPr lang="en-US" sz="1600" dirty="0" smtClean="0">
                <a:solidFill>
                  <a:srgbClr val="333333"/>
                </a:solidFill>
                <a:latin typeface="Huawei Sans" panose="020C0503030203020204" pitchFamily="34" charset="0"/>
              </a:rPr>
              <a:t> forwards traffic to a VXLAN network or is used for intra-subnet communication on the same VXLAN network.</a:t>
            </a:r>
            <a:endParaRPr lang="en-US" altLang="zh-CN" sz="1600"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p:cNvCxnSpPr/>
          <p:nvPr/>
        </p:nvCxnSpPr>
        <p:spPr bwMode="gray">
          <a:xfrm flipH="1" flipV="1">
            <a:off x="7724823" y="3289232"/>
            <a:ext cx="0" cy="83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bwMode="gray">
          <a:xfrm flipH="1" flipV="1">
            <a:off x="10410244" y="3289232"/>
            <a:ext cx="0" cy="83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a:off x="6286379" y="2772332"/>
            <a:ext cx="1105098" cy="738664"/>
          </a:xfrm>
          <a:prstGeom prst="rect">
            <a:avLst/>
          </a:prstGeom>
        </p:spPr>
        <p:txBody>
          <a:bodyPr wrap="square">
            <a:spAutoFit/>
          </a:bodyPr>
          <a:lstStyle/>
          <a:p>
            <a:pPr algn="ctr" fontAlgn="ctr"/>
            <a:r>
              <a:rPr lang="en-US" sz="1400" b="1" dirty="0" smtClean="0">
                <a:latin typeface="Huawei Sans" panose="020C0503030203020204" pitchFamily="34" charset="0"/>
              </a:rPr>
              <a:t>Edge1</a:t>
            </a:r>
          </a:p>
          <a:p>
            <a:pPr algn="ctr" fontAlgn="ctr"/>
            <a:r>
              <a:rPr lang="en-US" sz="1400" b="1" dirty="0" smtClean="0">
                <a:latin typeface="Huawei Sans" panose="020C0503030203020204" pitchFamily="34" charset="0"/>
              </a:rPr>
              <a:t>Layer 2 gateway</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柱形 67"/>
          <p:cNvSpPr/>
          <p:nvPr/>
        </p:nvSpPr>
        <p:spPr bwMode="gray">
          <a:xfrm rot="14017221">
            <a:off x="8266151" y="2015644"/>
            <a:ext cx="222027" cy="1282834"/>
          </a:xfrm>
          <a:prstGeom prst="can">
            <a:avLst>
              <a:gd name="adj" fmla="val 4946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10578227" y="2772332"/>
            <a:ext cx="1261348" cy="738664"/>
          </a:xfrm>
          <a:prstGeom prst="rect">
            <a:avLst/>
          </a:prstGeom>
        </p:spPr>
        <p:txBody>
          <a:bodyPr wrap="square">
            <a:spAutoFit/>
          </a:bodyPr>
          <a:lstStyle/>
          <a:p>
            <a:pPr algn="ctr" fontAlgn="ctr"/>
            <a:r>
              <a:rPr lang="en-US" sz="1400" b="1" dirty="0" smtClean="0">
                <a:latin typeface="Huawei Sans" panose="020C0503030203020204" pitchFamily="34" charset="0"/>
              </a:rPr>
              <a:t>Edge2</a:t>
            </a:r>
          </a:p>
          <a:p>
            <a:pPr algn="ctr" fontAlgn="ctr"/>
            <a:r>
              <a:rPr lang="en-US" sz="1400" b="1" dirty="0" smtClean="0">
                <a:latin typeface="Huawei Sans" panose="020C0503030203020204" pitchFamily="34" charset="0"/>
              </a:rPr>
              <a:t>Layer 2 gateway</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8250079" y="1403172"/>
            <a:ext cx="1614546" cy="523220"/>
          </a:xfrm>
          <a:prstGeom prst="rect">
            <a:avLst/>
          </a:prstGeom>
        </p:spPr>
        <p:txBody>
          <a:bodyPr wrap="none">
            <a:spAutoFit/>
          </a:bodyPr>
          <a:lstStyle/>
          <a:p>
            <a:pPr algn="ctr" fontAlgn="ctr"/>
            <a:r>
              <a:rPr lang="en-US" sz="1400" b="1" dirty="0" smtClean="0">
                <a:solidFill>
                  <a:srgbClr val="C7000B"/>
                </a:solidFill>
                <a:latin typeface="Huawei Sans" panose="020C0503030203020204" pitchFamily="34" charset="0"/>
              </a:rPr>
              <a:t>Border</a:t>
            </a:r>
          </a:p>
          <a:p>
            <a:pPr algn="ctr" fontAlgn="ctr"/>
            <a:r>
              <a:rPr lang="en-US" sz="1400" b="1" dirty="0" smtClean="0">
                <a:solidFill>
                  <a:srgbClr val="C7000B"/>
                </a:solidFill>
                <a:latin typeface="Huawei Sans" panose="020C0503030203020204" pitchFamily="34" charset="0"/>
              </a:rPr>
              <a:t>Layer 3 gateway</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7036178" y="4477656"/>
            <a:ext cx="1377300" cy="523220"/>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PC1</a:t>
            </a:r>
            <a:endPar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prstClr val="black"/>
                </a:solidFill>
                <a:latin typeface="Huawei Sans" panose="020C0503030203020204" pitchFamily="34" charset="0"/>
              </a:rPr>
              <a:t>192.168.1.1/24</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9777422" y="4477656"/>
            <a:ext cx="1377300" cy="523220"/>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PC2</a:t>
            </a:r>
            <a:endPar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prstClr val="black"/>
                </a:solidFill>
                <a:latin typeface="Huawei Sans" panose="020C0503030203020204" pitchFamily="34" charset="0"/>
              </a:rPr>
              <a:t>192.168.2.2/24</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6405706" y="5172270"/>
            <a:ext cx="5343382" cy="733453"/>
          </a:xfrm>
          <a:prstGeom prst="rect">
            <a:avLst/>
          </a:prstGeom>
        </p:spPr>
        <p:txBody>
          <a:bodyPr wrap="square">
            <a:noAutofit/>
          </a:bodyPr>
          <a:lstStyle/>
          <a:p>
            <a:pPr fontAlgn="ctr">
              <a:lnSpc>
                <a:spcPts val="2400"/>
              </a:lnSpc>
            </a:pPr>
            <a:r>
              <a:rPr lang="en-US" sz="1600" b="1" dirty="0" smtClean="0">
                <a:solidFill>
                  <a:srgbClr val="333333"/>
                </a:solidFill>
                <a:latin typeface="Huawei Sans" panose="020C0503030203020204" pitchFamily="34" charset="0"/>
              </a:rPr>
              <a:t>Layer 3 gateway:</a:t>
            </a:r>
            <a:r>
              <a:rPr lang="en-US" sz="1600" dirty="0" smtClean="0">
                <a:solidFill>
                  <a:srgbClr val="333333"/>
                </a:solidFill>
                <a:latin typeface="Huawei Sans" panose="020C0503030203020204" pitchFamily="34" charset="0"/>
              </a:rPr>
              <a:t> is used for inter-subnet communication on a VXLAN network and allows access to an external network (non-VXLAN network).</a:t>
            </a:r>
            <a:endParaRPr lang="en-US" altLang="zh-CN" sz="1600"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圆柱形 73"/>
          <p:cNvSpPr/>
          <p:nvPr/>
        </p:nvSpPr>
        <p:spPr bwMode="gray">
          <a:xfrm rot="7585003">
            <a:off x="9658238" y="2017135"/>
            <a:ext cx="222027" cy="1276042"/>
          </a:xfrm>
          <a:prstGeom prst="can">
            <a:avLst>
              <a:gd name="adj" fmla="val 50482"/>
            </a:avLst>
          </a:prstGeom>
          <a:solidFill>
            <a:srgbClr val="30B5C5"/>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rot="2187812">
            <a:off x="9125313" y="2515237"/>
            <a:ext cx="1304218" cy="274594"/>
          </a:xfrm>
          <a:prstGeom prst="rect">
            <a:avLst/>
          </a:prstGeom>
        </p:spPr>
        <p:txBody>
          <a:bodyPr wrap="square">
            <a:noAutofit/>
          </a:bodyPr>
          <a:lstStyle/>
          <a:p>
            <a:pPr algn="just" fontAlgn="ctr"/>
            <a:r>
              <a:rPr lang="en-US" sz="1200" b="1" dirty="0" smtClean="0">
                <a:solidFill>
                  <a:prstClr val="white"/>
                </a:solidFill>
                <a:latin typeface="Huawei Sans" panose="020C0503030203020204" pitchFamily="34" charset="0"/>
              </a:rPr>
              <a:t>VXLAN tunnel</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86" descr="核心交换机.png"/>
          <p:cNvPicPr>
            <a:picLocks noChangeAspect="1"/>
          </p:cNvPicPr>
          <p:nvPr/>
        </p:nvPicPr>
        <p:blipFill>
          <a:blip r:embed="rId3"/>
          <a:stretch>
            <a:fillRect/>
          </a:stretch>
        </p:blipFill>
        <p:spPr bwMode="gray">
          <a:xfrm>
            <a:off x="2927254" y="1934747"/>
            <a:ext cx="553102" cy="452540"/>
          </a:xfrm>
          <a:prstGeom prst="rect">
            <a:avLst/>
          </a:prstGeom>
        </p:spPr>
      </p:pic>
      <p:pic>
        <p:nvPicPr>
          <p:cNvPr id="77" name="图片 87" descr="汇聚交换机.png"/>
          <p:cNvPicPr>
            <a:picLocks noChangeAspect="1"/>
          </p:cNvPicPr>
          <p:nvPr/>
        </p:nvPicPr>
        <p:blipFill>
          <a:blip r:embed="rId4"/>
          <a:stretch>
            <a:fillRect/>
          </a:stretch>
        </p:blipFill>
        <p:spPr bwMode="gray">
          <a:xfrm>
            <a:off x="4243419" y="2921242"/>
            <a:ext cx="553102" cy="452540"/>
          </a:xfrm>
          <a:prstGeom prst="rect">
            <a:avLst/>
          </a:prstGeom>
        </p:spPr>
      </p:pic>
      <p:sp>
        <p:nvSpPr>
          <p:cNvPr id="78" name="圆柱形 77"/>
          <p:cNvSpPr/>
          <p:nvPr/>
        </p:nvSpPr>
        <p:spPr bwMode="gray">
          <a:xfrm rot="16200000">
            <a:off x="3101305" y="2032519"/>
            <a:ext cx="222027" cy="2216443"/>
          </a:xfrm>
          <a:prstGeom prst="can">
            <a:avLst>
              <a:gd name="adj" fmla="val 42484"/>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矩形 78"/>
          <p:cNvSpPr/>
          <p:nvPr/>
        </p:nvSpPr>
        <p:spPr bwMode="gray">
          <a:xfrm>
            <a:off x="2631796" y="2986853"/>
            <a:ext cx="1475034" cy="305105"/>
          </a:xfrm>
          <a:prstGeom prst="rect">
            <a:avLst/>
          </a:prstGeom>
        </p:spPr>
        <p:txBody>
          <a:bodyPr wrap="square">
            <a:noAutofit/>
          </a:bodyPr>
          <a:lstStyle/>
          <a:p>
            <a:pPr algn="just" fontAlgn="ctr"/>
            <a:r>
              <a:rPr lang="en-US" sz="1400" b="1" dirty="0" smtClean="0">
                <a:solidFill>
                  <a:prstClr val="white"/>
                </a:solidFill>
                <a:latin typeface="Huawei Sans" panose="020C0503030203020204" pitchFamily="34" charset="0"/>
              </a:rPr>
              <a:t>VXLAN tunnel</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图片 87" descr="汇聚交换机.png"/>
          <p:cNvPicPr>
            <a:picLocks noChangeAspect="1"/>
          </p:cNvPicPr>
          <p:nvPr/>
        </p:nvPicPr>
        <p:blipFill>
          <a:blip r:embed="rId4"/>
          <a:stretch>
            <a:fillRect/>
          </a:stretch>
        </p:blipFill>
        <p:spPr bwMode="gray">
          <a:xfrm>
            <a:off x="1550993" y="2921242"/>
            <a:ext cx="553102" cy="452540"/>
          </a:xfrm>
          <a:prstGeom prst="rect">
            <a:avLst/>
          </a:prstGeom>
        </p:spPr>
      </p:pic>
      <p:sp>
        <p:nvSpPr>
          <p:cNvPr id="81" name="矩形 80"/>
          <p:cNvSpPr/>
          <p:nvPr/>
        </p:nvSpPr>
        <p:spPr bwMode="gray">
          <a:xfrm rot="19423541">
            <a:off x="7784761" y="2464480"/>
            <a:ext cx="1293632" cy="274594"/>
          </a:xfrm>
          <a:prstGeom prst="rect">
            <a:avLst/>
          </a:prstGeom>
        </p:spPr>
        <p:txBody>
          <a:bodyPr wrap="square">
            <a:noAutofit/>
          </a:bodyPr>
          <a:lstStyle/>
          <a:p>
            <a:pPr algn="just" fontAlgn="ctr"/>
            <a:r>
              <a:rPr lang="en-US" sz="1200" b="1" dirty="0" smtClean="0">
                <a:solidFill>
                  <a:prstClr val="white"/>
                </a:solidFill>
                <a:latin typeface="Huawei Sans" panose="020C0503030203020204" pitchFamily="34" charset="0"/>
              </a:rPr>
              <a:t>VXLAN tunnel</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11" descr="开放网络-蓝.png"/>
          <p:cNvPicPr>
            <a:picLocks noChangeAspect="1"/>
          </p:cNvPicPr>
          <p:nvPr/>
        </p:nvPicPr>
        <p:blipFill>
          <a:blip r:embed="rId5"/>
          <a:stretch>
            <a:fillRect/>
          </a:stretch>
        </p:blipFill>
        <p:spPr bwMode="gray">
          <a:xfrm>
            <a:off x="1604565" y="4103985"/>
            <a:ext cx="445957" cy="343290"/>
          </a:xfrm>
          <a:prstGeom prst="rect">
            <a:avLst/>
          </a:prstGeom>
        </p:spPr>
      </p:pic>
      <p:pic>
        <p:nvPicPr>
          <p:cNvPr id="83" name="图片 11" descr="开放网络-蓝.png"/>
          <p:cNvPicPr>
            <a:picLocks noChangeAspect="1"/>
          </p:cNvPicPr>
          <p:nvPr/>
        </p:nvPicPr>
        <p:blipFill>
          <a:blip r:embed="rId5"/>
          <a:stretch>
            <a:fillRect/>
          </a:stretch>
        </p:blipFill>
        <p:spPr bwMode="gray">
          <a:xfrm>
            <a:off x="4320540" y="4103985"/>
            <a:ext cx="445957" cy="343290"/>
          </a:xfrm>
          <a:prstGeom prst="rect">
            <a:avLst/>
          </a:prstGeom>
        </p:spPr>
      </p:pic>
      <p:pic>
        <p:nvPicPr>
          <p:cNvPr id="84" name="图片 11" descr="开放网络-蓝.png"/>
          <p:cNvPicPr>
            <a:picLocks noChangeAspect="1"/>
          </p:cNvPicPr>
          <p:nvPr/>
        </p:nvPicPr>
        <p:blipFill>
          <a:blip r:embed="rId5"/>
          <a:stretch>
            <a:fillRect/>
          </a:stretch>
        </p:blipFill>
        <p:spPr bwMode="gray">
          <a:xfrm>
            <a:off x="7509842" y="4103985"/>
            <a:ext cx="445957" cy="343290"/>
          </a:xfrm>
          <a:prstGeom prst="rect">
            <a:avLst/>
          </a:prstGeom>
        </p:spPr>
      </p:pic>
      <p:pic>
        <p:nvPicPr>
          <p:cNvPr id="85" name="图片 11" descr="开放网络-蓝.png"/>
          <p:cNvPicPr>
            <a:picLocks noChangeAspect="1"/>
          </p:cNvPicPr>
          <p:nvPr/>
        </p:nvPicPr>
        <p:blipFill>
          <a:blip r:embed="rId5"/>
          <a:stretch>
            <a:fillRect/>
          </a:stretch>
        </p:blipFill>
        <p:spPr bwMode="gray">
          <a:xfrm>
            <a:off x="10200416" y="4103985"/>
            <a:ext cx="445957" cy="343290"/>
          </a:xfrm>
          <a:prstGeom prst="rect">
            <a:avLst/>
          </a:prstGeom>
        </p:spPr>
      </p:pic>
      <p:grpSp>
        <p:nvGrpSpPr>
          <p:cNvPr id="3" name="组合 2"/>
          <p:cNvGrpSpPr/>
          <p:nvPr/>
        </p:nvGrpSpPr>
        <p:grpSpPr>
          <a:xfrm>
            <a:off x="6836400" y="124239"/>
            <a:ext cx="4898296" cy="213120"/>
            <a:chOff x="7119687" y="124239"/>
            <a:chExt cx="4898296" cy="213120"/>
          </a:xfrm>
        </p:grpSpPr>
        <p:sp>
          <p:nvSpPr>
            <p:cNvPr id="46" name="五边形 24">
              <a:extLst>
                <a:ext uri="{FF2B5EF4-FFF2-40B4-BE49-F238E27FC236}">
                  <a16:creationId xmlns:a16="http://schemas.microsoft.com/office/drawing/2014/main" xmlns="" id="{94B96716-C28B-40EB-8E95-7453A9EDFF97}"/>
                </a:ext>
              </a:extLst>
            </p:cNvPr>
            <p:cNvSpPr/>
            <p:nvPr/>
          </p:nvSpPr>
          <p:spPr bwMode="gray">
            <a:xfrm>
              <a:off x="7119687" y="124239"/>
              <a:ext cx="7812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NVE</a:t>
              </a:r>
              <a:endParaRPr lang="en-US" altLang="zh-CN" sz="1000" dirty="0">
                <a:latin typeface="Huawei Sans" panose="020C0503030203020204" pitchFamily="34" charset="0"/>
                <a:sym typeface="Huawei Sans" panose="020C0503030203020204" pitchFamily="34" charset="0"/>
              </a:endParaRPr>
            </a:p>
          </p:txBody>
        </p:sp>
        <p:sp>
          <p:nvSpPr>
            <p:cNvPr id="47" name="燕尾形 25">
              <a:extLst>
                <a:ext uri="{FF2B5EF4-FFF2-40B4-BE49-F238E27FC236}">
                  <a16:creationId xmlns:a16="http://schemas.microsoft.com/office/drawing/2014/main" xmlns="" id="{B3835D4C-1B49-4581-A7CA-72BCE8067FFC}"/>
                </a:ext>
              </a:extLst>
            </p:cNvPr>
            <p:cNvSpPr/>
            <p:nvPr/>
          </p:nvSpPr>
          <p:spPr bwMode="gray">
            <a:xfrm>
              <a:off x="9295564" y="124239"/>
              <a:ext cx="673377"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VAP</a:t>
              </a:r>
              <a:endParaRPr lang="en-US" sz="1000" dirty="0">
                <a:latin typeface="Huawei Sans" panose="020C0503030203020204" pitchFamily="34" charset="0"/>
              </a:endParaRPr>
            </a:p>
          </p:txBody>
        </p:sp>
        <p:sp>
          <p:nvSpPr>
            <p:cNvPr id="53" name="燕尾形 26">
              <a:extLst>
                <a:ext uri="{FF2B5EF4-FFF2-40B4-BE49-F238E27FC236}">
                  <a16:creationId xmlns:a16="http://schemas.microsoft.com/office/drawing/2014/main" xmlns="" id="{9744301D-E99A-4BEF-A318-08CD9645DD40}"/>
                </a:ext>
              </a:extLst>
            </p:cNvPr>
            <p:cNvSpPr/>
            <p:nvPr/>
          </p:nvSpPr>
          <p:spPr bwMode="gray">
            <a:xfrm>
              <a:off x="11163300" y="124239"/>
              <a:ext cx="85468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Gateway</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26">
              <a:extLst>
                <a:ext uri="{FF2B5EF4-FFF2-40B4-BE49-F238E27FC236}">
                  <a16:creationId xmlns:a16="http://schemas.microsoft.com/office/drawing/2014/main" xmlns="" id="{BCE2539E-0076-4A5B-9B7B-AE0039DEB005}"/>
                </a:ext>
              </a:extLst>
            </p:cNvPr>
            <p:cNvSpPr/>
            <p:nvPr/>
          </p:nvSpPr>
          <p:spPr bwMode="gray">
            <a:xfrm>
              <a:off x="8374385" y="124239"/>
              <a:ext cx="100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000" dirty="0" smtClean="0">
                  <a:latin typeface="Huawei Sans" panose="020C0503030203020204" pitchFamily="34" charset="0"/>
                </a:rPr>
                <a:t>VNI and BD</a:t>
              </a:r>
              <a:endParaRPr lang="en-US" altLang="zh-CN" sz="1000" dirty="0">
                <a:latin typeface="Huawei Sans" panose="020C0503030203020204" pitchFamily="34" charset="0"/>
              </a:endParaRPr>
            </a:p>
          </p:txBody>
        </p:sp>
        <p:sp>
          <p:nvSpPr>
            <p:cNvPr id="92" name="燕尾形 26">
              <a:extLst>
                <a:ext uri="{FF2B5EF4-FFF2-40B4-BE49-F238E27FC236}">
                  <a16:creationId xmlns:a16="http://schemas.microsoft.com/office/drawing/2014/main" xmlns="" id="{65628728-0580-404A-8423-3F9266499728}"/>
                </a:ext>
              </a:extLst>
            </p:cNvPr>
            <p:cNvSpPr/>
            <p:nvPr/>
          </p:nvSpPr>
          <p:spPr bwMode="gray">
            <a:xfrm>
              <a:off x="7814066" y="124239"/>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VTEP</a:t>
              </a:r>
              <a:endParaRPr lang="en-US" sz="1000" dirty="0">
                <a:latin typeface="Huawei Sans" panose="020C0503030203020204" pitchFamily="34" charset="0"/>
              </a:endParaRPr>
            </a:p>
          </p:txBody>
        </p:sp>
        <p:sp>
          <p:nvSpPr>
            <p:cNvPr id="93" name="燕尾形 25">
              <a:extLst>
                <a:ext uri="{FF2B5EF4-FFF2-40B4-BE49-F238E27FC236}">
                  <a16:creationId xmlns:a16="http://schemas.microsoft.com/office/drawing/2014/main" xmlns="" id="{B3835D4C-1B49-4581-A7CA-72BCE8067FFC}"/>
                </a:ext>
              </a:extLst>
            </p:cNvPr>
            <p:cNvSpPr/>
            <p:nvPr/>
          </p:nvSpPr>
          <p:spPr bwMode="gray">
            <a:xfrm>
              <a:off x="9882120" y="124239"/>
              <a:ext cx="136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Border and Edge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1872253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Basic Concepts of VXLAN: VBDIF Interface</a:t>
            </a:r>
            <a:endParaRPr lang="en-US" altLang="zh-CN" dirty="0">
              <a:sym typeface="Huawei Sans" panose="020C0503030203020204" pitchFamily="34" charset="0"/>
            </a:endParaRPr>
          </a:p>
        </p:txBody>
      </p:sp>
      <p:cxnSp>
        <p:nvCxnSpPr>
          <p:cNvPr id="35" name="直接连接符 34"/>
          <p:cNvCxnSpPr/>
          <p:nvPr/>
        </p:nvCxnSpPr>
        <p:spPr bwMode="gray">
          <a:xfrm flipH="1">
            <a:off x="8766303" y="3379939"/>
            <a:ext cx="17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flipH="1">
            <a:off x="1609078" y="3379939"/>
            <a:ext cx="1813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bwMode="gray">
          <a:xfrm>
            <a:off x="4091917" y="1944112"/>
            <a:ext cx="1327608" cy="523220"/>
          </a:xfrm>
          <a:prstGeom prst="rect">
            <a:avLst/>
          </a:prstGeom>
        </p:spPr>
        <p:txBody>
          <a:bodyPr wrap="none">
            <a:spAutoFit/>
          </a:bodyPr>
          <a:lstStyle/>
          <a:p>
            <a:pPr algn="r" fontAlgn="ctr"/>
            <a:r>
              <a:rPr lang="en-US" sz="1400" b="1" dirty="0" smtClean="0">
                <a:solidFill>
                  <a:srgbClr val="C7000B"/>
                </a:solidFill>
                <a:latin typeface="Huawei Sans" panose="020C0503030203020204" pitchFamily="34" charset="0"/>
              </a:rPr>
              <a:t>VBDIF 10</a:t>
            </a:r>
          </a:p>
          <a:p>
            <a:pPr algn="r" fontAlgn="ctr"/>
            <a:r>
              <a:rPr lang="en-US" sz="1400" dirty="0" smtClean="0">
                <a:solidFill>
                  <a:srgbClr val="C7000B"/>
                </a:solidFill>
                <a:latin typeface="Huawei Sans" panose="020C0503030203020204" pitchFamily="34" charset="0"/>
              </a:rPr>
              <a:t>192.168.1.254</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6711191" y="1944112"/>
            <a:ext cx="1327608" cy="523220"/>
          </a:xfrm>
          <a:prstGeom prst="rect">
            <a:avLst/>
          </a:prstGeom>
        </p:spPr>
        <p:txBody>
          <a:bodyPr wrap="none">
            <a:spAutoFit/>
          </a:bodyPr>
          <a:lstStyle/>
          <a:p>
            <a:pPr fontAlgn="ctr"/>
            <a:r>
              <a:rPr lang="en-US" sz="1400" b="1" dirty="0" smtClean="0">
                <a:solidFill>
                  <a:srgbClr val="30B5C5"/>
                </a:solidFill>
                <a:latin typeface="Huawei Sans" panose="020C0503030203020204" pitchFamily="34" charset="0"/>
              </a:rPr>
              <a:t>VBDIF 20</a:t>
            </a:r>
          </a:p>
          <a:p>
            <a:pPr fontAlgn="ctr"/>
            <a:r>
              <a:rPr lang="en-US" sz="1400" dirty="0" smtClean="0">
                <a:solidFill>
                  <a:srgbClr val="30B5C5"/>
                </a:solidFill>
                <a:latin typeface="Huawei Sans" panose="020C0503030203020204" pitchFamily="34" charset="0"/>
              </a:rPr>
              <a:t>192.168.2.254</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2541003" y="2570543"/>
            <a:ext cx="1529586" cy="523220"/>
          </a:xfrm>
          <a:prstGeom prst="rect">
            <a:avLst/>
          </a:prstGeom>
        </p:spPr>
        <p:txBody>
          <a:bodyPr wrap="none">
            <a:spAutoFit/>
          </a:bodyPr>
          <a:lstStyle/>
          <a:p>
            <a:pPr algn="ctr" fontAlgn="ctr"/>
            <a:r>
              <a:rPr lang="en-US" sz="1400" b="1" dirty="0" smtClean="0">
                <a:latin typeface="Huawei Sans" panose="020C0503030203020204" pitchFamily="34" charset="0"/>
              </a:rPr>
              <a:t>SW1</a:t>
            </a:r>
          </a:p>
          <a:p>
            <a:pPr algn="ctr" fontAlgn="ctr"/>
            <a:r>
              <a:rPr lang="en-US" sz="1400" dirty="0" smtClean="0">
                <a:latin typeface="Huawei Sans" panose="020C0503030203020204" pitchFamily="34" charset="0"/>
              </a:rPr>
              <a:t>Layer 2 gateway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7951778" y="2570543"/>
            <a:ext cx="1529586" cy="523220"/>
          </a:xfrm>
          <a:prstGeom prst="rect">
            <a:avLst/>
          </a:prstGeom>
        </p:spPr>
        <p:txBody>
          <a:bodyPr wrap="none">
            <a:spAutoFit/>
          </a:bodyPr>
          <a:lstStyle/>
          <a:p>
            <a:pPr algn="ctr" fontAlgn="ctr"/>
            <a:r>
              <a:rPr lang="en-US" sz="1400" b="1" dirty="0" smtClean="0">
                <a:latin typeface="Huawei Sans" panose="020C0503030203020204" pitchFamily="34" charset="0"/>
              </a:rPr>
              <a:t>SW2</a:t>
            </a:r>
          </a:p>
          <a:p>
            <a:pPr algn="ctr" fontAlgn="ctr"/>
            <a:r>
              <a:rPr lang="en-US" sz="1400" dirty="0" smtClean="0">
                <a:latin typeface="Huawei Sans" panose="020C0503030203020204" pitchFamily="34" charset="0"/>
              </a:rPr>
              <a:t>Layer 2 gateway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5305747" y="1714500"/>
            <a:ext cx="1529586" cy="523220"/>
          </a:xfrm>
          <a:prstGeom prst="rect">
            <a:avLst/>
          </a:prstGeom>
        </p:spPr>
        <p:txBody>
          <a:bodyPr wrap="none">
            <a:spAutoFit/>
          </a:bodyPr>
          <a:lstStyle/>
          <a:p>
            <a:pPr algn="ctr" fontAlgn="ctr"/>
            <a:r>
              <a:rPr lang="en-US" sz="1400" b="1" dirty="0" smtClean="0">
                <a:latin typeface="Huawei Sans" panose="020C0503030203020204" pitchFamily="34" charset="0"/>
              </a:rPr>
              <a:t>SW3</a:t>
            </a:r>
          </a:p>
          <a:p>
            <a:pPr algn="ctr" fontAlgn="ctr"/>
            <a:r>
              <a:rPr lang="en-US" sz="1400" dirty="0" smtClean="0">
                <a:latin typeface="Huawei Sans" panose="020C0503030203020204" pitchFamily="34" charset="0"/>
              </a:rPr>
              <a:t>Layer 3 gateway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rot="20294617">
            <a:off x="4040377" y="3098405"/>
            <a:ext cx="1646605" cy="307777"/>
          </a:xfrm>
          <a:prstGeom prst="rect">
            <a:avLst/>
          </a:prstGeom>
        </p:spPr>
        <p:txBody>
          <a:bodyPr wrap="none">
            <a:spAutoFit/>
          </a:bodyPr>
          <a:lstStyle/>
          <a:p>
            <a:pPr algn="ctr" fontAlgn="ctr"/>
            <a:r>
              <a:rPr lang="en-US" sz="1400" dirty="0" smtClean="0">
                <a:solidFill>
                  <a:srgbClr val="C7000B"/>
                </a:solidFill>
                <a:latin typeface="Huawei Sans" panose="020C0503030203020204" pitchFamily="34" charset="0"/>
              </a:rPr>
              <a:t>BD 10 (VNI 1000)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rot="1260968">
            <a:off x="6510975" y="3085705"/>
            <a:ext cx="1646605" cy="307777"/>
          </a:xfrm>
          <a:prstGeom prst="rect">
            <a:avLst/>
          </a:prstGeom>
        </p:spPr>
        <p:txBody>
          <a:bodyPr wrap="none">
            <a:spAutoFit/>
          </a:bodyPr>
          <a:lstStyle/>
          <a:p>
            <a:pPr algn="ctr" fontAlgn="ctr"/>
            <a:r>
              <a:rPr lang="en-US" sz="1400" dirty="0" smtClean="0">
                <a:solidFill>
                  <a:srgbClr val="30B5C5"/>
                </a:solidFill>
                <a:latin typeface="Huawei Sans" panose="020C0503030203020204" pitchFamily="34" charset="0"/>
              </a:rPr>
              <a:t>BD 20 (VNI 2000)</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452438" y="4299392"/>
            <a:ext cx="11097389" cy="1785104"/>
          </a:xfrm>
          <a:prstGeom prst="rect">
            <a:avLst/>
          </a:prstGeom>
        </p:spPr>
        <p:txBody>
          <a:bodyPr wrap="square">
            <a:spAutoFit/>
          </a:bodyPr>
          <a:lstStyle/>
          <a:p>
            <a:pPr marL="285750" indent="-285750" fontAlgn="ctr">
              <a:lnSpc>
                <a:spcPts val="2400"/>
              </a:lnSpc>
              <a:spcAft>
                <a:spcPts val="600"/>
              </a:spcAft>
              <a:buSzPct val="50000"/>
              <a:buFont typeface="Wingdings" panose="05000000000000000000" pitchFamily="2" charset="2"/>
              <a:buChar char="l"/>
            </a:pPr>
            <a:r>
              <a:rPr lang="en-US" sz="1600" dirty="0" smtClean="0">
                <a:latin typeface="Huawei Sans" panose="020C0503030203020204" pitchFamily="34" charset="0"/>
              </a:rPr>
              <a:t>VLANIF interfaces are used for communication between broadcast domains on a traditional network. Similarly, VBDIF interfaces are used for communication between BDs on a VXLAN network.</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SzPct val="50000"/>
              <a:buFont typeface="Wingdings" panose="05000000000000000000" pitchFamily="2" charset="2"/>
              <a:buChar char="l"/>
            </a:pPr>
            <a:r>
              <a:rPr lang="en-US" sz="1600" dirty="0" smtClean="0">
                <a:latin typeface="Huawei Sans" panose="020C0503030203020204" pitchFamily="34" charset="0"/>
              </a:rPr>
              <a:t>A VBDIF interface is a Layer 3 logical interface created for a BD on a Layer 3 VXLAN gateway.</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SzPct val="50000"/>
              <a:buFont typeface="Wingdings" panose="05000000000000000000" pitchFamily="2" charset="2"/>
              <a:buChar char="l"/>
            </a:pPr>
            <a:r>
              <a:rPr lang="en-US" sz="1600" dirty="0" smtClean="0">
                <a:latin typeface="Huawei Sans" panose="020C0503030203020204" pitchFamily="34" charset="0"/>
              </a:rPr>
              <a:t>IP addresses can be configured for VBDIF interfaces to implement communication between different VXLAN segments and between VXLAN and non-VXLAN networks, and to connect a Layer 2 network to a Layer 3 network.</a:t>
            </a:r>
            <a:endParaRPr lang="en-US" sz="1600" dirty="0">
              <a:latin typeface="Huawei Sans" panose="020C0503030203020204" pitchFamily="34" charset="0"/>
            </a:endParaRPr>
          </a:p>
        </p:txBody>
      </p:sp>
      <p:sp>
        <p:nvSpPr>
          <p:cNvPr id="52" name="矩形 51"/>
          <p:cNvSpPr/>
          <p:nvPr/>
        </p:nvSpPr>
        <p:spPr bwMode="gray">
          <a:xfrm>
            <a:off x="648524" y="2589203"/>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10044637" y="2589203"/>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192.168.2.2/24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图片 11" descr="开放网络-蓝.png"/>
          <p:cNvPicPr>
            <a:picLocks noChangeAspect="1"/>
          </p:cNvPicPr>
          <p:nvPr/>
        </p:nvPicPr>
        <p:blipFill>
          <a:blip r:embed="rId3" cstate="print"/>
          <a:stretch>
            <a:fillRect/>
          </a:stretch>
        </p:blipFill>
        <p:spPr bwMode="gray">
          <a:xfrm>
            <a:off x="1069471" y="3155941"/>
            <a:ext cx="539607" cy="415381"/>
          </a:xfrm>
          <a:prstGeom prst="rect">
            <a:avLst/>
          </a:prstGeom>
        </p:spPr>
      </p:pic>
      <p:pic>
        <p:nvPicPr>
          <p:cNvPr id="55" name="图片 11" descr="开放网络-蓝.png"/>
          <p:cNvPicPr>
            <a:picLocks noChangeAspect="1"/>
          </p:cNvPicPr>
          <p:nvPr/>
        </p:nvPicPr>
        <p:blipFill>
          <a:blip r:embed="rId3" cstate="print"/>
          <a:stretch>
            <a:fillRect/>
          </a:stretch>
        </p:blipFill>
        <p:spPr bwMode="gray">
          <a:xfrm>
            <a:off x="10484715" y="3155941"/>
            <a:ext cx="539607" cy="415381"/>
          </a:xfrm>
          <a:prstGeom prst="rect">
            <a:avLst/>
          </a:prstGeom>
        </p:spPr>
      </p:pic>
      <p:pic>
        <p:nvPicPr>
          <p:cNvPr id="56" name="图片 87" descr="汇聚交换机.png"/>
          <p:cNvPicPr>
            <a:picLocks noChangeAspect="1"/>
          </p:cNvPicPr>
          <p:nvPr/>
        </p:nvPicPr>
        <p:blipFill>
          <a:blip r:embed="rId4"/>
          <a:stretch>
            <a:fillRect/>
          </a:stretch>
        </p:blipFill>
        <p:spPr bwMode="gray">
          <a:xfrm>
            <a:off x="3016511" y="3155941"/>
            <a:ext cx="553102" cy="452540"/>
          </a:xfrm>
          <a:prstGeom prst="rect">
            <a:avLst/>
          </a:prstGeom>
        </p:spPr>
      </p:pic>
      <p:pic>
        <p:nvPicPr>
          <p:cNvPr id="57" name="图片 87" descr="汇聚交换机.png"/>
          <p:cNvPicPr>
            <a:picLocks noChangeAspect="1"/>
          </p:cNvPicPr>
          <p:nvPr/>
        </p:nvPicPr>
        <p:blipFill>
          <a:blip r:embed="rId4"/>
          <a:stretch>
            <a:fillRect/>
          </a:stretch>
        </p:blipFill>
        <p:spPr bwMode="gray">
          <a:xfrm>
            <a:off x="8440020" y="3155941"/>
            <a:ext cx="553102" cy="452540"/>
          </a:xfrm>
          <a:prstGeom prst="rect">
            <a:avLst/>
          </a:prstGeom>
        </p:spPr>
      </p:pic>
      <p:sp>
        <p:nvSpPr>
          <p:cNvPr id="58" name="圆柱形 57"/>
          <p:cNvSpPr/>
          <p:nvPr/>
        </p:nvSpPr>
        <p:spPr bwMode="gray">
          <a:xfrm rot="14890252">
            <a:off x="4583549" y="1810797"/>
            <a:ext cx="222026" cy="2296004"/>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rot="20305855">
            <a:off x="4011184" y="2809604"/>
            <a:ext cx="1304653" cy="307777"/>
          </a:xfrm>
          <a:prstGeom prst="rect">
            <a:avLst/>
          </a:prstGeom>
        </p:spPr>
        <p:txBody>
          <a:bodyPr wrap="none">
            <a:spAutoFit/>
          </a:bodyPr>
          <a:lstStyle/>
          <a:p>
            <a:pPr algn="ctr"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柱形 59"/>
          <p:cNvSpPr/>
          <p:nvPr/>
        </p:nvSpPr>
        <p:spPr bwMode="gray">
          <a:xfrm rot="6643893">
            <a:off x="7287164" y="1858634"/>
            <a:ext cx="222026" cy="2125103"/>
          </a:xfrm>
          <a:prstGeom prst="can">
            <a:avLst>
              <a:gd name="adj" fmla="val 72803"/>
            </a:avLst>
          </a:prstGeom>
          <a:solidFill>
            <a:srgbClr val="30B5C5"/>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rot="1235875">
            <a:off x="6648501" y="2730963"/>
            <a:ext cx="1304653" cy="307777"/>
          </a:xfrm>
          <a:prstGeom prst="rect">
            <a:avLst/>
          </a:prstGeom>
        </p:spPr>
        <p:txBody>
          <a:bodyPr wrap="none">
            <a:spAutoFit/>
          </a:bodyPr>
          <a:lstStyle/>
          <a:p>
            <a:pPr algn="ctr"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86" descr="核心交换机.png"/>
          <p:cNvPicPr>
            <a:picLocks noChangeAspect="1"/>
          </p:cNvPicPr>
          <p:nvPr/>
        </p:nvPicPr>
        <p:blipFill>
          <a:blip r:embed="rId5"/>
          <a:stretch>
            <a:fillRect/>
          </a:stretch>
        </p:blipFill>
        <p:spPr bwMode="gray">
          <a:xfrm>
            <a:off x="5793989" y="2276204"/>
            <a:ext cx="553102" cy="452540"/>
          </a:xfrm>
          <a:prstGeom prst="rect">
            <a:avLst/>
          </a:prstGeom>
        </p:spPr>
      </p:pic>
      <p:grpSp>
        <p:nvGrpSpPr>
          <p:cNvPr id="3" name="组合 2"/>
          <p:cNvGrpSpPr/>
          <p:nvPr/>
        </p:nvGrpSpPr>
        <p:grpSpPr>
          <a:xfrm>
            <a:off x="6836400" y="124239"/>
            <a:ext cx="4898296" cy="213120"/>
            <a:chOff x="7119687" y="124239"/>
            <a:chExt cx="4898296" cy="213120"/>
          </a:xfrm>
        </p:grpSpPr>
        <p:sp>
          <p:nvSpPr>
            <p:cNvPr id="31" name="五边形 24">
              <a:extLst>
                <a:ext uri="{FF2B5EF4-FFF2-40B4-BE49-F238E27FC236}">
                  <a16:creationId xmlns:a16="http://schemas.microsoft.com/office/drawing/2014/main" xmlns="" id="{94B96716-C28B-40EB-8E95-7453A9EDFF97}"/>
                </a:ext>
              </a:extLst>
            </p:cNvPr>
            <p:cNvSpPr/>
            <p:nvPr/>
          </p:nvSpPr>
          <p:spPr bwMode="gray">
            <a:xfrm>
              <a:off x="7119687" y="124239"/>
              <a:ext cx="7812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NVE</a:t>
              </a:r>
              <a:endParaRPr lang="en-US" altLang="zh-CN" sz="1000" dirty="0">
                <a:latin typeface="Huawei Sans" panose="020C0503030203020204" pitchFamily="34" charset="0"/>
                <a:sym typeface="Huawei Sans" panose="020C0503030203020204" pitchFamily="34" charset="0"/>
              </a:endParaRPr>
            </a:p>
          </p:txBody>
        </p:sp>
        <p:sp>
          <p:nvSpPr>
            <p:cNvPr id="33" name="燕尾形 25">
              <a:extLst>
                <a:ext uri="{FF2B5EF4-FFF2-40B4-BE49-F238E27FC236}">
                  <a16:creationId xmlns:a16="http://schemas.microsoft.com/office/drawing/2014/main" xmlns="" id="{B3835D4C-1B49-4581-A7CA-72BCE8067FFC}"/>
                </a:ext>
              </a:extLst>
            </p:cNvPr>
            <p:cNvSpPr/>
            <p:nvPr/>
          </p:nvSpPr>
          <p:spPr bwMode="gray">
            <a:xfrm>
              <a:off x="9295564" y="124239"/>
              <a:ext cx="673377"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VAP</a:t>
              </a:r>
              <a:endParaRPr lang="en-US" sz="1000" dirty="0">
                <a:latin typeface="Huawei Sans" panose="020C0503030203020204" pitchFamily="34" charset="0"/>
              </a:endParaRPr>
            </a:p>
          </p:txBody>
        </p:sp>
        <p:sp>
          <p:nvSpPr>
            <p:cNvPr id="41" name="燕尾形 26">
              <a:extLst>
                <a:ext uri="{FF2B5EF4-FFF2-40B4-BE49-F238E27FC236}">
                  <a16:creationId xmlns:a16="http://schemas.microsoft.com/office/drawing/2014/main" xmlns="" id="{9744301D-E99A-4BEF-A318-08CD9645DD40}"/>
                </a:ext>
              </a:extLst>
            </p:cNvPr>
            <p:cNvSpPr/>
            <p:nvPr/>
          </p:nvSpPr>
          <p:spPr bwMode="gray">
            <a:xfrm>
              <a:off x="11163300" y="124239"/>
              <a:ext cx="85468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Gateway</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26">
              <a:extLst>
                <a:ext uri="{FF2B5EF4-FFF2-40B4-BE49-F238E27FC236}">
                  <a16:creationId xmlns:a16="http://schemas.microsoft.com/office/drawing/2014/main" xmlns="" id="{BCE2539E-0076-4A5B-9B7B-AE0039DEB005}"/>
                </a:ext>
              </a:extLst>
            </p:cNvPr>
            <p:cNvSpPr/>
            <p:nvPr/>
          </p:nvSpPr>
          <p:spPr bwMode="gray">
            <a:xfrm>
              <a:off x="8374385" y="124239"/>
              <a:ext cx="100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000" dirty="0" smtClean="0">
                  <a:latin typeface="Huawei Sans" panose="020C0503030203020204" pitchFamily="34" charset="0"/>
                </a:rPr>
                <a:t>VNI and BD</a:t>
              </a:r>
              <a:endParaRPr lang="en-US" altLang="zh-CN" sz="1000" dirty="0">
                <a:latin typeface="Huawei Sans" panose="020C0503030203020204" pitchFamily="34" charset="0"/>
              </a:endParaRPr>
            </a:p>
          </p:txBody>
        </p:sp>
        <p:sp>
          <p:nvSpPr>
            <p:cNvPr id="46" name="燕尾形 26">
              <a:extLst>
                <a:ext uri="{FF2B5EF4-FFF2-40B4-BE49-F238E27FC236}">
                  <a16:creationId xmlns:a16="http://schemas.microsoft.com/office/drawing/2014/main" xmlns="" id="{65628728-0580-404A-8423-3F9266499728}"/>
                </a:ext>
              </a:extLst>
            </p:cNvPr>
            <p:cNvSpPr/>
            <p:nvPr/>
          </p:nvSpPr>
          <p:spPr bwMode="gray">
            <a:xfrm>
              <a:off x="7814066" y="124239"/>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VTEP</a:t>
              </a:r>
              <a:endParaRPr lang="en-US" sz="1000" dirty="0">
                <a:latin typeface="Huawei Sans" panose="020C0503030203020204" pitchFamily="34" charset="0"/>
              </a:endParaRPr>
            </a:p>
          </p:txBody>
        </p:sp>
        <p:sp>
          <p:nvSpPr>
            <p:cNvPr id="63" name="燕尾形 25">
              <a:extLst>
                <a:ext uri="{FF2B5EF4-FFF2-40B4-BE49-F238E27FC236}">
                  <a16:creationId xmlns:a16="http://schemas.microsoft.com/office/drawing/2014/main" xmlns="" id="{B3835D4C-1B49-4581-A7CA-72BCE8067FFC}"/>
                </a:ext>
              </a:extLst>
            </p:cNvPr>
            <p:cNvSpPr/>
            <p:nvPr/>
          </p:nvSpPr>
          <p:spPr bwMode="gray">
            <a:xfrm>
              <a:off x="9882120" y="124239"/>
              <a:ext cx="136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Border and Edge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7985215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Basic Concepts of VXLAN: Distributed and Centralized Gateways</a:t>
            </a:r>
            <a:endParaRPr lang="en-US" altLang="zh-CN" dirty="0">
              <a:sym typeface="Huawei Sans" panose="020C0503030203020204" pitchFamily="34" charset="0"/>
            </a:endParaRPr>
          </a:p>
        </p:txBody>
      </p:sp>
      <p:grpSp>
        <p:nvGrpSpPr>
          <p:cNvPr id="6" name="组合 5"/>
          <p:cNvGrpSpPr/>
          <p:nvPr/>
        </p:nvGrpSpPr>
        <p:grpSpPr bwMode="gray">
          <a:xfrm>
            <a:off x="779220" y="2004911"/>
            <a:ext cx="5512429" cy="2648639"/>
            <a:chOff x="779220" y="1896284"/>
            <a:chExt cx="5512429" cy="2648639"/>
          </a:xfrm>
        </p:grpSpPr>
        <p:grpSp>
          <p:nvGrpSpPr>
            <p:cNvPr id="26" name="组合 25"/>
            <p:cNvGrpSpPr/>
            <p:nvPr/>
          </p:nvGrpSpPr>
          <p:grpSpPr bwMode="gray">
            <a:xfrm>
              <a:off x="1596588" y="3060314"/>
              <a:ext cx="1458780" cy="629985"/>
              <a:chOff x="6600056" y="4353447"/>
              <a:chExt cx="1296144" cy="833967"/>
            </a:xfrm>
          </p:grpSpPr>
          <p:cxnSp>
            <p:nvCxnSpPr>
              <p:cNvPr id="27" name="直接连接符 26"/>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bwMode="gray">
            <a:xfrm flipV="1">
              <a:off x="5196654" y="3213266"/>
              <a:ext cx="0" cy="4770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H="1">
              <a:off x="2310202" y="2119066"/>
              <a:ext cx="1581127" cy="915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endCxn id="18" idx="3"/>
            </p:cNvCxnSpPr>
            <p:nvPr/>
          </p:nvCxnSpPr>
          <p:spPr bwMode="gray">
            <a:xfrm>
              <a:off x="3891329" y="2119066"/>
              <a:ext cx="1558681" cy="9524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bwMode="gray">
            <a:xfrm>
              <a:off x="3254488" y="2401199"/>
              <a:ext cx="1305165" cy="261610"/>
            </a:xfrm>
            <a:prstGeom prst="rect">
              <a:avLst/>
            </a:prstGeom>
          </p:spPr>
          <p:txBody>
            <a:bodyPr wrap="none">
              <a:spAutoFit/>
            </a:bodyPr>
            <a:lstStyle/>
            <a:p>
              <a:pPr algn="ctr" fontAlgn="ctr"/>
              <a:r>
                <a:rPr lang="en-US" sz="1100" b="1" dirty="0" smtClean="0">
                  <a:solidFill>
                    <a:srgbClr val="C7000B"/>
                  </a:solidFill>
                  <a:latin typeface="Huawei Sans" panose="020C0503030203020204" pitchFamily="34" charset="0"/>
                </a:rPr>
                <a:t>Layer 3 gateway</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779220" y="4023974"/>
              <a:ext cx="1365344" cy="518678"/>
            </a:xfrm>
            <a:prstGeom prst="rect">
              <a:avLst/>
            </a:prstGeom>
          </p:spPr>
          <p:txBody>
            <a:bodyPr wrap="none">
              <a:noAutofit/>
            </a:bodyPr>
            <a:lstStyle/>
            <a:p>
              <a:pPr algn="ctr" fontAlgn="ctr"/>
              <a:r>
                <a:rPr lang="en-US" sz="1100" b="1" dirty="0" smtClean="0">
                  <a:solidFill>
                    <a:prstClr val="black"/>
                  </a:solidFill>
                  <a:latin typeface="Huawei Sans" panose="020C0503030203020204" pitchFamily="34" charset="0"/>
                </a:rPr>
                <a:t>PC1</a:t>
              </a:r>
            </a:p>
            <a:p>
              <a:pPr algn="ctr" fontAlgn="ctr"/>
              <a:r>
                <a:rPr lang="en-US" sz="1100" dirty="0" smtClean="0">
                  <a:solidFill>
                    <a:prstClr val="black"/>
                  </a:solidFill>
                  <a:latin typeface="Huawei Sans" panose="020C0503030203020204" pitchFamily="34" charset="0"/>
                </a:rPr>
                <a:t>192.168.1.1/24</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4524076" y="4021703"/>
              <a:ext cx="1377300" cy="523220"/>
            </a:xfrm>
            <a:prstGeom prst="rect">
              <a:avLst/>
            </a:prstGeom>
          </p:spPr>
          <p:txBody>
            <a:bodyPr wrap="none">
              <a:noAutofit/>
            </a:bodyPr>
            <a:lstStyle/>
            <a:p>
              <a:pPr algn="ctr" fontAlgn="ctr"/>
              <a:r>
                <a:rPr lang="en-US" sz="1100" b="1" dirty="0" smtClean="0">
                  <a:solidFill>
                    <a:prstClr val="black"/>
                  </a:solidFill>
                  <a:latin typeface="Huawei Sans" panose="020C0503030203020204" pitchFamily="34" charset="0"/>
                </a:rPr>
                <a:t>PC3</a:t>
              </a:r>
              <a:endParaRPr lang="en-US" altLang="zh-CN" sz="11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100" dirty="0" smtClean="0">
                  <a:solidFill>
                    <a:prstClr val="black"/>
                  </a:solidFill>
                  <a:latin typeface="Huawei Sans" panose="020C0503030203020204" pitchFamily="34" charset="0"/>
                </a:rPr>
                <a:t>192.168.1.3/24</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86" descr="核心交换机.png"/>
            <p:cNvPicPr>
              <a:picLocks noChangeAspect="1"/>
            </p:cNvPicPr>
            <p:nvPr/>
          </p:nvPicPr>
          <p:blipFill>
            <a:blip r:embed="rId3"/>
            <a:stretch>
              <a:fillRect/>
            </a:stretch>
          </p:blipFill>
          <p:spPr bwMode="gray">
            <a:xfrm>
              <a:off x="3658117" y="1896284"/>
              <a:ext cx="502820" cy="411400"/>
            </a:xfrm>
            <a:prstGeom prst="rect">
              <a:avLst/>
            </a:prstGeom>
          </p:spPr>
        </p:pic>
        <p:pic>
          <p:nvPicPr>
            <p:cNvPr id="18" name="图片 87" descr="汇聚交换机.png"/>
            <p:cNvPicPr>
              <a:picLocks noChangeAspect="1"/>
            </p:cNvPicPr>
            <p:nvPr/>
          </p:nvPicPr>
          <p:blipFill>
            <a:blip r:embed="rId4"/>
            <a:stretch>
              <a:fillRect/>
            </a:stretch>
          </p:blipFill>
          <p:spPr bwMode="gray">
            <a:xfrm>
              <a:off x="4947190" y="2865845"/>
              <a:ext cx="502820" cy="411400"/>
            </a:xfrm>
            <a:prstGeom prst="rect">
              <a:avLst/>
            </a:prstGeom>
          </p:spPr>
        </p:pic>
        <p:pic>
          <p:nvPicPr>
            <p:cNvPr id="21" name="图片 87" descr="汇聚交换机.png"/>
            <p:cNvPicPr>
              <a:picLocks noChangeAspect="1"/>
            </p:cNvPicPr>
            <p:nvPr/>
          </p:nvPicPr>
          <p:blipFill>
            <a:blip r:embed="rId4"/>
            <a:stretch>
              <a:fillRect/>
            </a:stretch>
          </p:blipFill>
          <p:spPr bwMode="gray">
            <a:xfrm>
              <a:off x="2074569" y="2865845"/>
              <a:ext cx="502820" cy="411400"/>
            </a:xfrm>
            <a:prstGeom prst="rect">
              <a:avLst/>
            </a:prstGeom>
          </p:spPr>
        </p:pic>
        <p:pic>
          <p:nvPicPr>
            <p:cNvPr id="22" name="图片 11" descr="开放网络-蓝.png"/>
            <p:cNvPicPr>
              <a:picLocks noChangeAspect="1"/>
            </p:cNvPicPr>
            <p:nvPr/>
          </p:nvPicPr>
          <p:blipFill>
            <a:blip r:embed="rId5"/>
            <a:stretch>
              <a:fillRect/>
            </a:stretch>
          </p:blipFill>
          <p:spPr bwMode="gray">
            <a:xfrm>
              <a:off x="1192285" y="3648032"/>
              <a:ext cx="445957" cy="343290"/>
            </a:xfrm>
            <a:prstGeom prst="rect">
              <a:avLst/>
            </a:prstGeom>
          </p:spPr>
        </p:pic>
        <p:sp>
          <p:nvSpPr>
            <p:cNvPr id="24" name="矩形 23"/>
            <p:cNvSpPr/>
            <p:nvPr/>
          </p:nvSpPr>
          <p:spPr bwMode="gray">
            <a:xfrm>
              <a:off x="1018139" y="2849845"/>
              <a:ext cx="1067668" cy="430887"/>
            </a:xfrm>
            <a:prstGeom prst="rect">
              <a:avLst/>
            </a:prstGeom>
          </p:spPr>
          <p:txBody>
            <a:bodyPr wrap="square">
              <a:spAutoFit/>
            </a:bodyPr>
            <a:lstStyle/>
            <a:p>
              <a:pPr algn="ctr" fontAlgn="ctr"/>
              <a:r>
                <a:rPr lang="en-US" sz="1100" b="1" dirty="0" smtClean="0">
                  <a:solidFill>
                    <a:srgbClr val="C7000B"/>
                  </a:solidFill>
                  <a:latin typeface="Huawei Sans" panose="020C0503030203020204" pitchFamily="34" charset="0"/>
                </a:rPr>
                <a:t>Layer 2 gateway</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5229348" y="2849845"/>
              <a:ext cx="1062301" cy="430887"/>
            </a:xfrm>
            <a:prstGeom prst="rect">
              <a:avLst/>
            </a:prstGeom>
          </p:spPr>
          <p:txBody>
            <a:bodyPr wrap="square">
              <a:spAutoFit/>
            </a:bodyPr>
            <a:lstStyle/>
            <a:p>
              <a:pPr algn="ctr" fontAlgn="ctr"/>
              <a:r>
                <a:rPr lang="en-US" sz="1100" b="1" dirty="0" smtClean="0">
                  <a:solidFill>
                    <a:srgbClr val="C7000B"/>
                  </a:solidFill>
                  <a:latin typeface="Huawei Sans" panose="020C0503030203020204" pitchFamily="34" charset="0"/>
                </a:rPr>
                <a:t>Layer 2 gateway</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2570180" y="4023974"/>
              <a:ext cx="1365344" cy="518678"/>
            </a:xfrm>
            <a:prstGeom prst="rect">
              <a:avLst/>
            </a:prstGeom>
          </p:spPr>
          <p:txBody>
            <a:bodyPr wrap="none">
              <a:noAutofit/>
            </a:bodyPr>
            <a:lstStyle/>
            <a:p>
              <a:pPr algn="ctr" fontAlgn="ctr"/>
              <a:r>
                <a:rPr lang="en-US" sz="1100" b="1" dirty="0" smtClean="0">
                  <a:solidFill>
                    <a:prstClr val="black"/>
                  </a:solidFill>
                  <a:latin typeface="Huawei Sans" panose="020C0503030203020204" pitchFamily="34" charset="0"/>
                </a:rPr>
                <a:t>PC2</a:t>
              </a:r>
              <a:endParaRPr lang="en-US" altLang="zh-CN" sz="11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100" dirty="0" smtClean="0">
                  <a:solidFill>
                    <a:prstClr val="black"/>
                  </a:solidFill>
                  <a:latin typeface="Huawei Sans" panose="020C0503030203020204" pitchFamily="34" charset="0"/>
                </a:rPr>
                <a:t>192.168.2.1/24</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11" descr="开放网络-蓝.png"/>
            <p:cNvPicPr>
              <a:picLocks noChangeAspect="1"/>
            </p:cNvPicPr>
            <p:nvPr/>
          </p:nvPicPr>
          <p:blipFill>
            <a:blip r:embed="rId5"/>
            <a:stretch>
              <a:fillRect/>
            </a:stretch>
          </p:blipFill>
          <p:spPr bwMode="gray">
            <a:xfrm>
              <a:off x="3024809" y="3648032"/>
              <a:ext cx="445957" cy="343290"/>
            </a:xfrm>
            <a:prstGeom prst="rect">
              <a:avLst/>
            </a:prstGeom>
          </p:spPr>
        </p:pic>
        <p:pic>
          <p:nvPicPr>
            <p:cNvPr id="33" name="图片 11" descr="开放网络-蓝.png"/>
            <p:cNvPicPr>
              <a:picLocks noChangeAspect="1"/>
            </p:cNvPicPr>
            <p:nvPr/>
          </p:nvPicPr>
          <p:blipFill>
            <a:blip r:embed="rId5"/>
            <a:stretch>
              <a:fillRect/>
            </a:stretch>
          </p:blipFill>
          <p:spPr bwMode="gray">
            <a:xfrm>
              <a:off x="4984970" y="3648032"/>
              <a:ext cx="445957" cy="343290"/>
            </a:xfrm>
            <a:prstGeom prst="rect">
              <a:avLst/>
            </a:prstGeom>
          </p:spPr>
        </p:pic>
        <p:sp>
          <p:nvSpPr>
            <p:cNvPr id="35" name="Freeform 61"/>
            <p:cNvSpPr/>
            <p:nvPr/>
          </p:nvSpPr>
          <p:spPr bwMode="gray">
            <a:xfrm>
              <a:off x="1842213" y="2085952"/>
              <a:ext cx="1906698" cy="1581222"/>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7609"/>
                <a:gd name="connsiteY0" fmla="*/ 1606794 h 1677121"/>
                <a:gd name="connsiteX1" fmla="*/ 1615393 w 1637609"/>
                <a:gd name="connsiteY1" fmla="*/ 224 h 1677121"/>
                <a:gd name="connsiteX2" fmla="*/ 1196447 w 1637609"/>
                <a:gd name="connsiteY2" fmla="*/ 1677121 h 1677121"/>
                <a:gd name="connsiteX0" fmla="*/ 0 w 1633444"/>
                <a:gd name="connsiteY0" fmla="*/ 1606644 h 1606644"/>
                <a:gd name="connsiteX1" fmla="*/ 1615393 w 1633444"/>
                <a:gd name="connsiteY1" fmla="*/ 74 h 1606644"/>
                <a:gd name="connsiteX2" fmla="*/ 1105347 w 1633444"/>
                <a:gd name="connsiteY2" fmla="*/ 1558437 h 1606644"/>
                <a:gd name="connsiteX0" fmla="*/ 0 w 1635928"/>
                <a:gd name="connsiteY0" fmla="*/ 1606706 h 1606706"/>
                <a:gd name="connsiteX1" fmla="*/ 1615393 w 1635928"/>
                <a:gd name="connsiteY1" fmla="*/ 136 h 1606706"/>
                <a:gd name="connsiteX2" fmla="*/ 1161410 w 1635928"/>
                <a:gd name="connsiteY2" fmla="*/ 1541566 h 1606706"/>
                <a:gd name="connsiteX0" fmla="*/ 0 w 1578138"/>
                <a:gd name="connsiteY0" fmla="*/ 1581222 h 1581222"/>
                <a:gd name="connsiteX1" fmla="*/ 1559332 w 1578138"/>
                <a:gd name="connsiteY1" fmla="*/ 52 h 1581222"/>
                <a:gd name="connsiteX2" fmla="*/ 1105349 w 1578138"/>
                <a:gd name="connsiteY2" fmla="*/ 1541482 h 1581222"/>
                <a:gd name="connsiteX0" fmla="*/ 0 w 1578139"/>
                <a:gd name="connsiteY0" fmla="*/ 1581222 h 1581222"/>
                <a:gd name="connsiteX1" fmla="*/ 1559332 w 1578139"/>
                <a:gd name="connsiteY1" fmla="*/ 52 h 1581222"/>
                <a:gd name="connsiteX2" fmla="*/ 1105349 w 1578139"/>
                <a:gd name="connsiteY2" fmla="*/ 1541482 h 1581222"/>
              </a:gdLst>
              <a:ahLst/>
              <a:cxnLst>
                <a:cxn ang="0">
                  <a:pos x="connsiteX0" y="connsiteY0"/>
                </a:cxn>
                <a:cxn ang="0">
                  <a:pos x="connsiteX1" y="connsiteY1"/>
                </a:cxn>
                <a:cxn ang="0">
                  <a:pos x="connsiteX2" y="connsiteY2"/>
                </a:cxn>
              </a:cxnLst>
              <a:rect l="l" t="t" r="r" b="b"/>
              <a:pathLst>
                <a:path w="1578139" h="1581222">
                  <a:moveTo>
                    <a:pt x="0" y="1581222"/>
                  </a:moveTo>
                  <a:cubicBezTo>
                    <a:pt x="756772" y="436494"/>
                    <a:pt x="1375107" y="6675"/>
                    <a:pt x="1559332" y="52"/>
                  </a:cubicBezTo>
                  <a:cubicBezTo>
                    <a:pt x="1743557" y="-6571"/>
                    <a:pt x="498866" y="624863"/>
                    <a:pt x="1105349" y="1541482"/>
                  </a:cubicBezTo>
                </a:path>
              </a:pathLst>
            </a:custGeom>
            <a:noFill/>
            <a:ln w="28575" cap="flat" cmpd="sng" algn="ctr">
              <a:solidFill>
                <a:srgbClr val="C7000B"/>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61"/>
            <p:cNvSpPr/>
            <p:nvPr/>
          </p:nvSpPr>
          <p:spPr bwMode="gray">
            <a:xfrm>
              <a:off x="1554444" y="1925020"/>
              <a:ext cx="3790809" cy="1710496"/>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0373"/>
                <a:gd name="connsiteY0" fmla="*/ 1759150 h 1759150"/>
                <a:gd name="connsiteX1" fmla="*/ 1608386 w 1630373"/>
                <a:gd name="connsiteY1" fmla="*/ 179 h 1759150"/>
                <a:gd name="connsiteX2" fmla="*/ 1189440 w 1630373"/>
                <a:gd name="connsiteY2" fmla="*/ 1677076 h 1759150"/>
                <a:gd name="connsiteX0" fmla="*/ 0 w 3431907"/>
                <a:gd name="connsiteY0" fmla="*/ 1759114 h 1759114"/>
                <a:gd name="connsiteX1" fmla="*/ 1608386 w 3431907"/>
                <a:gd name="connsiteY1" fmla="*/ 143 h 1759114"/>
                <a:gd name="connsiteX2" fmla="*/ 3431907 w 3431907"/>
                <a:gd name="connsiteY2" fmla="*/ 1685507 h 1759114"/>
                <a:gd name="connsiteX0" fmla="*/ 0 w 3431907"/>
                <a:gd name="connsiteY0" fmla="*/ 1759266 h 1759266"/>
                <a:gd name="connsiteX1" fmla="*/ 1608386 w 3431907"/>
                <a:gd name="connsiteY1" fmla="*/ 295 h 1759266"/>
                <a:gd name="connsiteX2" fmla="*/ 3431907 w 3431907"/>
                <a:gd name="connsiteY2" fmla="*/ 1685659 h 1759266"/>
                <a:gd name="connsiteX0" fmla="*/ 0 w 3431907"/>
                <a:gd name="connsiteY0" fmla="*/ 1826955 h 1826955"/>
                <a:gd name="connsiteX1" fmla="*/ 2028849 w 3431907"/>
                <a:gd name="connsiteY1" fmla="*/ 251 h 1826955"/>
                <a:gd name="connsiteX2" fmla="*/ 3431907 w 3431907"/>
                <a:gd name="connsiteY2" fmla="*/ 1753348 h 1826955"/>
                <a:gd name="connsiteX0" fmla="*/ 0 w 3431907"/>
                <a:gd name="connsiteY0" fmla="*/ 73607 h 73607"/>
                <a:gd name="connsiteX1" fmla="*/ 3431907 w 3431907"/>
                <a:gd name="connsiteY1" fmla="*/ 0 h 73607"/>
                <a:gd name="connsiteX0" fmla="*/ 0 w 3431907"/>
                <a:gd name="connsiteY0" fmla="*/ 1364300 h 1364300"/>
                <a:gd name="connsiteX1" fmla="*/ 3431907 w 3431907"/>
                <a:gd name="connsiteY1" fmla="*/ 1290693 h 1364300"/>
                <a:gd name="connsiteX0" fmla="*/ 0 w 3431907"/>
                <a:gd name="connsiteY0" fmla="*/ 1803651 h 1803651"/>
                <a:gd name="connsiteX1" fmla="*/ 3431907 w 3431907"/>
                <a:gd name="connsiteY1" fmla="*/ 1730044 h 1803651"/>
                <a:gd name="connsiteX0" fmla="*/ 0 w 3431907"/>
                <a:gd name="connsiteY0" fmla="*/ 1831963 h 1831963"/>
                <a:gd name="connsiteX1" fmla="*/ 3431907 w 3431907"/>
                <a:gd name="connsiteY1" fmla="*/ 1758356 h 1831963"/>
                <a:gd name="connsiteX0" fmla="*/ 0 w 3431907"/>
                <a:gd name="connsiteY0" fmla="*/ 1892361 h 1892361"/>
                <a:gd name="connsiteX1" fmla="*/ 3431907 w 3431907"/>
                <a:gd name="connsiteY1" fmla="*/ 1818754 h 1892361"/>
                <a:gd name="connsiteX0" fmla="*/ 0 w 3347815"/>
                <a:gd name="connsiteY0" fmla="*/ 1803690 h 1965829"/>
                <a:gd name="connsiteX1" fmla="*/ 3347815 w 3347815"/>
                <a:gd name="connsiteY1" fmla="*/ 1965830 h 1965829"/>
                <a:gd name="connsiteX0" fmla="*/ 0 w 3389861"/>
                <a:gd name="connsiteY0" fmla="*/ 1829244 h 1921534"/>
                <a:gd name="connsiteX1" fmla="*/ 3389861 w 3389861"/>
                <a:gd name="connsiteY1" fmla="*/ 1921534 h 1921534"/>
                <a:gd name="connsiteX0" fmla="*/ 0 w 3389861"/>
                <a:gd name="connsiteY0" fmla="*/ 1725147 h 1817437"/>
                <a:gd name="connsiteX1" fmla="*/ 3389861 w 3389861"/>
                <a:gd name="connsiteY1" fmla="*/ 1817437 h 1817437"/>
                <a:gd name="connsiteX0" fmla="*/ 0 w 3137584"/>
                <a:gd name="connsiteY0" fmla="*/ 1735130 h 1801226"/>
                <a:gd name="connsiteX1" fmla="*/ 3137584 w 3137584"/>
                <a:gd name="connsiteY1" fmla="*/ 1801226 h 1801226"/>
                <a:gd name="connsiteX0" fmla="*/ 0 w 3137584"/>
                <a:gd name="connsiteY0" fmla="*/ 1740519 h 1806615"/>
                <a:gd name="connsiteX1" fmla="*/ 3137584 w 3137584"/>
                <a:gd name="connsiteY1" fmla="*/ 1806615 h 1806615"/>
                <a:gd name="connsiteX0" fmla="*/ 0 w 3137584"/>
                <a:gd name="connsiteY0" fmla="*/ 1697875 h 1763971"/>
                <a:gd name="connsiteX1" fmla="*/ 3137584 w 3137584"/>
                <a:gd name="connsiteY1" fmla="*/ 1763971 h 1763971"/>
              </a:gdLst>
              <a:ahLst/>
              <a:cxnLst>
                <a:cxn ang="0">
                  <a:pos x="connsiteX0" y="connsiteY0"/>
                </a:cxn>
                <a:cxn ang="0">
                  <a:pos x="connsiteX1" y="connsiteY1"/>
                </a:cxn>
              </a:cxnLst>
              <a:rect l="l" t="t" r="r" b="b"/>
              <a:pathLst>
                <a:path w="3137584" h="1763971">
                  <a:moveTo>
                    <a:pt x="0" y="1697875"/>
                  </a:moveTo>
                  <a:cubicBezTo>
                    <a:pt x="1788679" y="-1307982"/>
                    <a:pt x="2925639" y="302081"/>
                    <a:pt x="3137584" y="1763971"/>
                  </a:cubicBezTo>
                </a:path>
              </a:pathLst>
            </a:custGeom>
            <a:noFill/>
            <a:ln w="28575" cap="flat" cmpd="sng" algn="ctr">
              <a:solidFill>
                <a:srgbClr val="C7000B"/>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Rectangle 64"/>
          <p:cNvSpPr/>
          <p:nvPr/>
        </p:nvSpPr>
        <p:spPr bwMode="gray">
          <a:xfrm>
            <a:off x="731837" y="4559613"/>
            <a:ext cx="5321829" cy="1564962"/>
          </a:xfrm>
          <a:prstGeom prst="rect">
            <a:avLst/>
          </a:prstGeom>
        </p:spPr>
        <p:txBody>
          <a:bodyPr wrap="square">
            <a:noAutofit/>
          </a:bodyPr>
          <a:lstStyle/>
          <a:p>
            <a:pPr fontAlgn="ctr">
              <a:lnSpc>
                <a:spcPct val="140000"/>
              </a:lnSpc>
              <a:spcAft>
                <a:spcPts val="600"/>
              </a:spcAft>
            </a:pPr>
            <a:r>
              <a:rPr lang="en-US" sz="900" dirty="0" smtClean="0">
                <a:solidFill>
                  <a:srgbClr val="333333"/>
                </a:solidFill>
                <a:latin typeface="Huawei Sans" panose="020C0503030203020204" pitchFamily="34" charset="0"/>
              </a:rPr>
              <a:t>The Layer 3 gateway is deployed on one device. All inter-subnet traffic is forwarded by the gateway to implement centralized traffic management.</a:t>
            </a:r>
          </a:p>
          <a:p>
            <a:pPr fontAlgn="ctr">
              <a:lnSpc>
                <a:spcPct val="140000"/>
              </a:lnSpc>
              <a:spcAft>
                <a:spcPts val="600"/>
              </a:spcAft>
            </a:pPr>
            <a:r>
              <a:rPr lang="en-US" sz="900" b="1" dirty="0" smtClean="0">
                <a:solidFill>
                  <a:srgbClr val="333333"/>
                </a:solidFill>
                <a:latin typeface="Huawei Sans" panose="020C0503030203020204" pitchFamily="34" charset="0"/>
              </a:rPr>
              <a:t>Advantage:</a:t>
            </a:r>
            <a:r>
              <a:rPr lang="en-US" sz="900" dirty="0" smtClean="0">
                <a:solidFill>
                  <a:srgbClr val="333333"/>
                </a:solidFill>
                <a:latin typeface="Huawei Sans" panose="020C0503030203020204" pitchFamily="34" charset="0"/>
              </a:rPr>
              <a:t> Inter-subnet traffic is managed in a centralized manner, simplifying gateway deployment and management.</a:t>
            </a:r>
          </a:p>
          <a:p>
            <a:pPr fontAlgn="ctr">
              <a:lnSpc>
                <a:spcPct val="140000"/>
              </a:lnSpc>
              <a:spcAft>
                <a:spcPts val="600"/>
              </a:spcAft>
            </a:pPr>
            <a:r>
              <a:rPr lang="en-US" sz="900" b="1" dirty="0" smtClean="0">
                <a:solidFill>
                  <a:srgbClr val="333333"/>
                </a:solidFill>
                <a:latin typeface="Huawei Sans" panose="020C0503030203020204" pitchFamily="34" charset="0"/>
              </a:rPr>
              <a:t>Disadvantage:</a:t>
            </a:r>
            <a:r>
              <a:rPr lang="en-US" sz="900" dirty="0" smtClean="0">
                <a:solidFill>
                  <a:srgbClr val="333333"/>
                </a:solidFill>
                <a:latin typeface="Huawei Sans" panose="020C0503030203020204" pitchFamily="34" charset="0"/>
              </a:rPr>
              <a:t> The forwarding path is not optimal. The ARP entry specification is a bottleneck. Because a centralized Layer 3 gateway is deployed, ARP entries must be generated on the gateway for terminals whose traffic is forwarded through the gateway.</a:t>
            </a:r>
            <a:endParaRPr lang="en-US" altLang="zh-CN" sz="900" dirty="0">
              <a:solidFill>
                <a:srgbClr val="333333"/>
              </a:solidFill>
              <a:latin typeface="Huawei Sans" panose="020C0503030203020204" pitchFamily="34" charset="0"/>
            </a:endParaRPr>
          </a:p>
        </p:txBody>
      </p:sp>
      <p:sp>
        <p:nvSpPr>
          <p:cNvPr id="62" name="Rectangle 64"/>
          <p:cNvSpPr/>
          <p:nvPr/>
        </p:nvSpPr>
        <p:spPr bwMode="gray">
          <a:xfrm>
            <a:off x="6139423" y="4559613"/>
            <a:ext cx="5320740" cy="1650688"/>
          </a:xfrm>
          <a:prstGeom prst="rect">
            <a:avLst/>
          </a:prstGeom>
        </p:spPr>
        <p:txBody>
          <a:bodyPr wrap="square">
            <a:noAutofit/>
          </a:bodyPr>
          <a:lstStyle/>
          <a:p>
            <a:pPr algn="just" fontAlgn="ctr">
              <a:lnSpc>
                <a:spcPct val="140000"/>
              </a:lnSpc>
              <a:spcAft>
                <a:spcPts val="600"/>
              </a:spcAft>
            </a:pPr>
            <a:r>
              <a:rPr lang="en-US" sz="900" dirty="0" smtClean="0">
                <a:solidFill>
                  <a:prstClr val="black"/>
                </a:solidFill>
                <a:latin typeface="Huawei Sans" panose="020C0503030203020204" pitchFamily="34" charset="0"/>
              </a:rPr>
              <a:t>VTEPs function as both Layer 2 and Layer 3 gateways. Non-gateway nodes are unaware of VXLAN tunnels and only forward VXLAN packets.</a:t>
            </a:r>
            <a:endParaRPr lang="en-US" altLang="zh-CN" sz="9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40000"/>
              </a:lnSpc>
              <a:spcAft>
                <a:spcPts val="600"/>
              </a:spcAft>
            </a:pPr>
            <a:r>
              <a:rPr lang="en-US" sz="900" b="1" dirty="0" smtClean="0">
                <a:solidFill>
                  <a:srgbClr val="333333"/>
                </a:solidFill>
                <a:latin typeface="Huawei Sans" panose="020C0503030203020204" pitchFamily="34" charset="0"/>
              </a:rPr>
              <a:t>Advantage:</a:t>
            </a:r>
            <a:r>
              <a:rPr lang="en-US" sz="900" dirty="0" smtClean="0">
                <a:solidFill>
                  <a:srgbClr val="333333"/>
                </a:solidFill>
                <a:latin typeface="Huawei Sans" panose="020C0503030203020204" pitchFamily="34" charset="0"/>
              </a:rPr>
              <a:t> VTEPs only need to learn ARP entries of terminals connected to them, which eliminates the ARP entry specification bottleneck in the centralized Layer 3 gateway scenario and improves the network scalability.</a:t>
            </a:r>
          </a:p>
          <a:p>
            <a:pPr algn="just" fontAlgn="ctr">
              <a:lnSpc>
                <a:spcPct val="140000"/>
              </a:lnSpc>
              <a:spcAft>
                <a:spcPts val="600"/>
              </a:spcAft>
            </a:pPr>
            <a:r>
              <a:rPr lang="en-US" sz="900" b="1" dirty="0" smtClean="0">
                <a:solidFill>
                  <a:srgbClr val="333333"/>
                </a:solidFill>
                <a:latin typeface="Huawei Sans" panose="020C0503030203020204" pitchFamily="34" charset="0"/>
              </a:rPr>
              <a:t>Disadvantage:</a:t>
            </a:r>
            <a:r>
              <a:rPr lang="en-US" sz="900" dirty="0" smtClean="0">
                <a:solidFill>
                  <a:srgbClr val="333333"/>
                </a:solidFill>
                <a:latin typeface="Huawei Sans" panose="020C0503030203020204" pitchFamily="34" charset="0"/>
              </a:rPr>
              <a:t> Gateway deployment in this scenario is more complex than that in the centralized gateway scenario. </a:t>
            </a:r>
            <a:endParaRPr lang="en-US" altLang="zh-CN" sz="900"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75"/>
          <p:cNvSpPr/>
          <p:nvPr/>
        </p:nvSpPr>
        <p:spPr bwMode="gray">
          <a:xfrm>
            <a:off x="749403" y="1481138"/>
            <a:ext cx="5355571" cy="360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30B5C5"/>
                </a:solidFill>
                <a:latin typeface="Huawei Sans" panose="020C0503030203020204" pitchFamily="34" charset="0"/>
              </a:rPr>
              <a:t>Centralized gateway</a:t>
            </a:r>
            <a:endParaRPr lang="en-US" altLang="zh-CN" sz="1200" dirty="0">
              <a:solidFill>
                <a:srgbClr val="30B5C5"/>
              </a:solidFill>
              <a:latin typeface="Huawei Sans" panose="020C0503030203020204" pitchFamily="34" charset="0"/>
            </a:endParaRPr>
          </a:p>
        </p:txBody>
      </p:sp>
      <p:sp>
        <p:nvSpPr>
          <p:cNvPr id="69" name="圆角矩形 75"/>
          <p:cNvSpPr/>
          <p:nvPr/>
        </p:nvSpPr>
        <p:spPr bwMode="gray">
          <a:xfrm>
            <a:off x="740429" y="1899148"/>
            <a:ext cx="5313238" cy="4311153"/>
          </a:xfrm>
          <a:prstGeom prst="roundRect">
            <a:avLst>
              <a:gd name="adj" fmla="val 212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1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0" name="圆角矩形 75"/>
          <p:cNvSpPr/>
          <p:nvPr/>
        </p:nvSpPr>
        <p:spPr bwMode="gray">
          <a:xfrm>
            <a:off x="6125817" y="1482725"/>
            <a:ext cx="5320739" cy="360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30B5C5"/>
                </a:solidFill>
                <a:latin typeface="Huawei Sans" panose="020C0503030203020204" pitchFamily="34" charset="0"/>
              </a:rPr>
              <a:t>Distributed gateways</a:t>
            </a:r>
            <a:endParaRPr lang="en-US" altLang="zh-CN" sz="1200" dirty="0">
              <a:solidFill>
                <a:srgbClr val="30B5C5"/>
              </a:solidFill>
              <a:latin typeface="Huawei Sans" panose="020C0503030203020204" pitchFamily="34" charset="0"/>
            </a:endParaRPr>
          </a:p>
        </p:txBody>
      </p:sp>
      <p:sp>
        <p:nvSpPr>
          <p:cNvPr id="71" name="圆角矩形 75"/>
          <p:cNvSpPr/>
          <p:nvPr/>
        </p:nvSpPr>
        <p:spPr bwMode="gray">
          <a:xfrm>
            <a:off x="6124320" y="1899148"/>
            <a:ext cx="5335843" cy="4311153"/>
          </a:xfrm>
          <a:prstGeom prst="roundRect">
            <a:avLst>
              <a:gd name="adj" fmla="val 212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1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41" name="组合 40"/>
          <p:cNvGrpSpPr/>
          <p:nvPr/>
        </p:nvGrpSpPr>
        <p:grpSpPr bwMode="gray">
          <a:xfrm>
            <a:off x="6948619" y="3168941"/>
            <a:ext cx="1458780" cy="629985"/>
            <a:chOff x="6600056" y="4353447"/>
            <a:chExt cx="1296144" cy="833967"/>
          </a:xfrm>
        </p:grpSpPr>
        <p:cxnSp>
          <p:nvCxnSpPr>
            <p:cNvPr id="42" name="直接连接符 41"/>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4" name="直接连接符 43"/>
          <p:cNvCxnSpPr/>
          <p:nvPr/>
        </p:nvCxnSpPr>
        <p:spPr bwMode="gray">
          <a:xfrm flipV="1">
            <a:off x="10479571" y="3321893"/>
            <a:ext cx="0" cy="4770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gray">
          <a:xfrm flipH="1">
            <a:off x="7662233" y="2227693"/>
            <a:ext cx="1581127" cy="915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52" idx="3"/>
          </p:cNvCxnSpPr>
          <p:nvPr/>
        </p:nvCxnSpPr>
        <p:spPr bwMode="gray">
          <a:xfrm>
            <a:off x="9243360" y="2227693"/>
            <a:ext cx="1489567" cy="9524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1" name="图片 86" descr="核心交换机.png"/>
          <p:cNvPicPr>
            <a:picLocks noChangeAspect="1"/>
          </p:cNvPicPr>
          <p:nvPr/>
        </p:nvPicPr>
        <p:blipFill>
          <a:blip r:embed="rId3"/>
          <a:stretch>
            <a:fillRect/>
          </a:stretch>
        </p:blipFill>
        <p:spPr bwMode="gray">
          <a:xfrm>
            <a:off x="8982225" y="1988592"/>
            <a:ext cx="502820" cy="411400"/>
          </a:xfrm>
          <a:prstGeom prst="rect">
            <a:avLst/>
          </a:prstGeom>
        </p:spPr>
      </p:pic>
      <p:pic>
        <p:nvPicPr>
          <p:cNvPr id="52" name="图片 87" descr="汇聚交换机.png"/>
          <p:cNvPicPr>
            <a:picLocks noChangeAspect="1"/>
          </p:cNvPicPr>
          <p:nvPr/>
        </p:nvPicPr>
        <p:blipFill>
          <a:blip r:embed="rId4"/>
          <a:stretch>
            <a:fillRect/>
          </a:stretch>
        </p:blipFill>
        <p:spPr bwMode="gray">
          <a:xfrm>
            <a:off x="10230107" y="2974472"/>
            <a:ext cx="502820" cy="411400"/>
          </a:xfrm>
          <a:prstGeom prst="rect">
            <a:avLst/>
          </a:prstGeom>
        </p:spPr>
      </p:pic>
      <p:pic>
        <p:nvPicPr>
          <p:cNvPr id="53" name="图片 87" descr="汇聚交换机.png"/>
          <p:cNvPicPr>
            <a:picLocks noChangeAspect="1"/>
          </p:cNvPicPr>
          <p:nvPr/>
        </p:nvPicPr>
        <p:blipFill>
          <a:blip r:embed="rId4"/>
          <a:stretch>
            <a:fillRect/>
          </a:stretch>
        </p:blipFill>
        <p:spPr bwMode="gray">
          <a:xfrm>
            <a:off x="7426600" y="2974472"/>
            <a:ext cx="502820" cy="411400"/>
          </a:xfrm>
          <a:prstGeom prst="rect">
            <a:avLst/>
          </a:prstGeom>
        </p:spPr>
      </p:pic>
      <p:pic>
        <p:nvPicPr>
          <p:cNvPr id="54" name="图片 11" descr="开放网络-蓝.png"/>
          <p:cNvPicPr>
            <a:picLocks noChangeAspect="1"/>
          </p:cNvPicPr>
          <p:nvPr/>
        </p:nvPicPr>
        <p:blipFill>
          <a:blip r:embed="rId5"/>
          <a:stretch>
            <a:fillRect/>
          </a:stretch>
        </p:blipFill>
        <p:spPr bwMode="gray">
          <a:xfrm>
            <a:off x="6544316" y="3756659"/>
            <a:ext cx="445957" cy="343290"/>
          </a:xfrm>
          <a:prstGeom prst="rect">
            <a:avLst/>
          </a:prstGeom>
        </p:spPr>
      </p:pic>
      <p:sp>
        <p:nvSpPr>
          <p:cNvPr id="55" name="矩形 54"/>
          <p:cNvSpPr/>
          <p:nvPr/>
        </p:nvSpPr>
        <p:spPr bwMode="gray">
          <a:xfrm>
            <a:off x="6233161" y="2983391"/>
            <a:ext cx="1204676" cy="430887"/>
          </a:xfrm>
          <a:prstGeom prst="rect">
            <a:avLst/>
          </a:prstGeom>
        </p:spPr>
        <p:txBody>
          <a:bodyPr wrap="square">
            <a:spAutoFit/>
          </a:bodyPr>
          <a:lstStyle/>
          <a:p>
            <a:pPr algn="ctr" fontAlgn="ctr"/>
            <a:r>
              <a:rPr lang="en-US" sz="1100" b="1" dirty="0" smtClean="0">
                <a:solidFill>
                  <a:srgbClr val="C7000B"/>
                </a:solidFill>
                <a:latin typeface="Huawei Sans" panose="020C0503030203020204" pitchFamily="34" charset="0"/>
              </a:rPr>
              <a:t>Layer 2/Layer 3 gateway</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11" descr="开放网络-蓝.png"/>
          <p:cNvPicPr>
            <a:picLocks noChangeAspect="1"/>
          </p:cNvPicPr>
          <p:nvPr/>
        </p:nvPicPr>
        <p:blipFill>
          <a:blip r:embed="rId5"/>
          <a:stretch>
            <a:fillRect/>
          </a:stretch>
        </p:blipFill>
        <p:spPr bwMode="gray">
          <a:xfrm>
            <a:off x="8376840" y="3756659"/>
            <a:ext cx="445957" cy="343290"/>
          </a:xfrm>
          <a:prstGeom prst="rect">
            <a:avLst/>
          </a:prstGeom>
        </p:spPr>
      </p:pic>
      <p:pic>
        <p:nvPicPr>
          <p:cNvPr id="59" name="图片 11" descr="开放网络-蓝.png"/>
          <p:cNvPicPr>
            <a:picLocks noChangeAspect="1"/>
          </p:cNvPicPr>
          <p:nvPr/>
        </p:nvPicPr>
        <p:blipFill>
          <a:blip r:embed="rId5"/>
          <a:stretch>
            <a:fillRect/>
          </a:stretch>
        </p:blipFill>
        <p:spPr bwMode="gray">
          <a:xfrm>
            <a:off x="10267887" y="3756659"/>
            <a:ext cx="445957" cy="343290"/>
          </a:xfrm>
          <a:prstGeom prst="rect">
            <a:avLst/>
          </a:prstGeom>
        </p:spPr>
      </p:pic>
      <p:sp>
        <p:nvSpPr>
          <p:cNvPr id="60" name="Freeform 61"/>
          <p:cNvSpPr/>
          <p:nvPr/>
        </p:nvSpPr>
        <p:spPr bwMode="gray">
          <a:xfrm>
            <a:off x="7105340" y="3428540"/>
            <a:ext cx="1157724" cy="368480"/>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7609"/>
              <a:gd name="connsiteY0" fmla="*/ 1606794 h 1677121"/>
              <a:gd name="connsiteX1" fmla="*/ 1615393 w 1637609"/>
              <a:gd name="connsiteY1" fmla="*/ 224 h 1677121"/>
              <a:gd name="connsiteX2" fmla="*/ 1196447 w 1637609"/>
              <a:gd name="connsiteY2" fmla="*/ 1677121 h 1677121"/>
              <a:gd name="connsiteX0" fmla="*/ 0 w 1633444"/>
              <a:gd name="connsiteY0" fmla="*/ 1606644 h 1606644"/>
              <a:gd name="connsiteX1" fmla="*/ 1615393 w 1633444"/>
              <a:gd name="connsiteY1" fmla="*/ 74 h 1606644"/>
              <a:gd name="connsiteX2" fmla="*/ 1105347 w 1633444"/>
              <a:gd name="connsiteY2" fmla="*/ 1558437 h 1606644"/>
              <a:gd name="connsiteX0" fmla="*/ 0 w 1635928"/>
              <a:gd name="connsiteY0" fmla="*/ 1606706 h 1606706"/>
              <a:gd name="connsiteX1" fmla="*/ 1615393 w 1635928"/>
              <a:gd name="connsiteY1" fmla="*/ 136 h 1606706"/>
              <a:gd name="connsiteX2" fmla="*/ 1161410 w 1635928"/>
              <a:gd name="connsiteY2" fmla="*/ 1541566 h 1606706"/>
              <a:gd name="connsiteX0" fmla="*/ 0 w 1578138"/>
              <a:gd name="connsiteY0" fmla="*/ 1581222 h 1581222"/>
              <a:gd name="connsiteX1" fmla="*/ 1559332 w 1578138"/>
              <a:gd name="connsiteY1" fmla="*/ 52 h 1581222"/>
              <a:gd name="connsiteX2" fmla="*/ 1105349 w 1578138"/>
              <a:gd name="connsiteY2" fmla="*/ 1541482 h 1581222"/>
              <a:gd name="connsiteX0" fmla="*/ 0 w 1578139"/>
              <a:gd name="connsiteY0" fmla="*/ 1581222 h 1581222"/>
              <a:gd name="connsiteX1" fmla="*/ 1559332 w 1578139"/>
              <a:gd name="connsiteY1" fmla="*/ 52 h 1581222"/>
              <a:gd name="connsiteX2" fmla="*/ 1105349 w 1578139"/>
              <a:gd name="connsiteY2" fmla="*/ 1541482 h 1581222"/>
              <a:gd name="connsiteX0" fmla="*/ 0 w 1105349"/>
              <a:gd name="connsiteY0" fmla="*/ 726054 h 726054"/>
              <a:gd name="connsiteX1" fmla="*/ 392550 w 1105349"/>
              <a:gd name="connsiteY1" fmla="*/ 127864 h 726054"/>
              <a:gd name="connsiteX2" fmla="*/ 1105349 w 1105349"/>
              <a:gd name="connsiteY2" fmla="*/ 686314 h 726054"/>
              <a:gd name="connsiteX0" fmla="*/ 0 w 1105349"/>
              <a:gd name="connsiteY0" fmla="*/ 669864 h 669864"/>
              <a:gd name="connsiteX1" fmla="*/ 392550 w 1105349"/>
              <a:gd name="connsiteY1" fmla="*/ 71674 h 669864"/>
              <a:gd name="connsiteX2" fmla="*/ 1105349 w 1105349"/>
              <a:gd name="connsiteY2" fmla="*/ 630124 h 669864"/>
              <a:gd name="connsiteX0" fmla="*/ 0 w 1105349"/>
              <a:gd name="connsiteY0" fmla="*/ 39740 h 39740"/>
              <a:gd name="connsiteX1" fmla="*/ 1105349 w 1105349"/>
              <a:gd name="connsiteY1" fmla="*/ 0 h 39740"/>
              <a:gd name="connsiteX0" fmla="*/ 0 w 865685"/>
              <a:gd name="connsiteY0" fmla="*/ 0 h 5980"/>
              <a:gd name="connsiteX1" fmla="*/ 865685 w 865685"/>
              <a:gd name="connsiteY1" fmla="*/ 5980 h 5980"/>
              <a:gd name="connsiteX0" fmla="*/ 0 w 10850"/>
              <a:gd name="connsiteY0" fmla="*/ 19732 h 19732"/>
              <a:gd name="connsiteX1" fmla="*/ 10850 w 10850"/>
              <a:gd name="connsiteY1" fmla="*/ 0 h 19732"/>
              <a:gd name="connsiteX0" fmla="*/ 0 w 10850"/>
              <a:gd name="connsiteY0" fmla="*/ 372836 h 372836"/>
              <a:gd name="connsiteX1" fmla="*/ 10850 w 10850"/>
              <a:gd name="connsiteY1" fmla="*/ 353104 h 372836"/>
              <a:gd name="connsiteX0" fmla="*/ 0 w 11069"/>
              <a:gd name="connsiteY0" fmla="*/ 366211 h 372000"/>
              <a:gd name="connsiteX1" fmla="*/ 11069 w 11069"/>
              <a:gd name="connsiteY1" fmla="*/ 371963 h 372000"/>
              <a:gd name="connsiteX0" fmla="*/ 0 w 11069"/>
              <a:gd name="connsiteY0" fmla="*/ 610421 h 616173"/>
              <a:gd name="connsiteX1" fmla="*/ 11069 w 11069"/>
              <a:gd name="connsiteY1" fmla="*/ 616173 h 616173"/>
            </a:gdLst>
            <a:ahLst/>
            <a:cxnLst>
              <a:cxn ang="0">
                <a:pos x="connsiteX0" y="connsiteY0"/>
              </a:cxn>
              <a:cxn ang="0">
                <a:pos x="connsiteX1" y="connsiteY1"/>
              </a:cxn>
            </a:cxnLst>
            <a:rect l="l" t="t" r="r" b="b"/>
            <a:pathLst>
              <a:path w="11069" h="616173">
                <a:moveTo>
                  <a:pt x="0" y="610421"/>
                </a:moveTo>
                <a:cubicBezTo>
                  <a:pt x="4783" y="-220151"/>
                  <a:pt x="6359" y="-188503"/>
                  <a:pt x="11069" y="616173"/>
                </a:cubicBezTo>
              </a:path>
            </a:pathLst>
          </a:custGeom>
          <a:noFill/>
          <a:ln w="28575" cap="flat" cmpd="sng" algn="ctr">
            <a:solidFill>
              <a:srgbClr val="C7000B"/>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61"/>
          <p:cNvSpPr/>
          <p:nvPr/>
        </p:nvSpPr>
        <p:spPr bwMode="gray">
          <a:xfrm>
            <a:off x="6906475" y="2477885"/>
            <a:ext cx="3790809" cy="1266257"/>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0373"/>
              <a:gd name="connsiteY0" fmla="*/ 1759150 h 1759150"/>
              <a:gd name="connsiteX1" fmla="*/ 1608386 w 1630373"/>
              <a:gd name="connsiteY1" fmla="*/ 179 h 1759150"/>
              <a:gd name="connsiteX2" fmla="*/ 1189440 w 1630373"/>
              <a:gd name="connsiteY2" fmla="*/ 1677076 h 1759150"/>
              <a:gd name="connsiteX0" fmla="*/ 0 w 3431907"/>
              <a:gd name="connsiteY0" fmla="*/ 1759114 h 1759114"/>
              <a:gd name="connsiteX1" fmla="*/ 1608386 w 3431907"/>
              <a:gd name="connsiteY1" fmla="*/ 143 h 1759114"/>
              <a:gd name="connsiteX2" fmla="*/ 3431907 w 3431907"/>
              <a:gd name="connsiteY2" fmla="*/ 1685507 h 1759114"/>
              <a:gd name="connsiteX0" fmla="*/ 0 w 3431907"/>
              <a:gd name="connsiteY0" fmla="*/ 1759266 h 1759266"/>
              <a:gd name="connsiteX1" fmla="*/ 1608386 w 3431907"/>
              <a:gd name="connsiteY1" fmla="*/ 295 h 1759266"/>
              <a:gd name="connsiteX2" fmla="*/ 3431907 w 3431907"/>
              <a:gd name="connsiteY2" fmla="*/ 1685659 h 1759266"/>
              <a:gd name="connsiteX0" fmla="*/ 0 w 3431907"/>
              <a:gd name="connsiteY0" fmla="*/ 1826955 h 1826955"/>
              <a:gd name="connsiteX1" fmla="*/ 2028849 w 3431907"/>
              <a:gd name="connsiteY1" fmla="*/ 251 h 1826955"/>
              <a:gd name="connsiteX2" fmla="*/ 3431907 w 3431907"/>
              <a:gd name="connsiteY2" fmla="*/ 1753348 h 1826955"/>
              <a:gd name="connsiteX0" fmla="*/ 0 w 3431907"/>
              <a:gd name="connsiteY0" fmla="*/ 73607 h 73607"/>
              <a:gd name="connsiteX1" fmla="*/ 3431907 w 3431907"/>
              <a:gd name="connsiteY1" fmla="*/ 0 h 73607"/>
              <a:gd name="connsiteX0" fmla="*/ 0 w 3431907"/>
              <a:gd name="connsiteY0" fmla="*/ 1364300 h 1364300"/>
              <a:gd name="connsiteX1" fmla="*/ 3431907 w 3431907"/>
              <a:gd name="connsiteY1" fmla="*/ 1290693 h 1364300"/>
              <a:gd name="connsiteX0" fmla="*/ 0 w 3431907"/>
              <a:gd name="connsiteY0" fmla="*/ 1803651 h 1803651"/>
              <a:gd name="connsiteX1" fmla="*/ 3431907 w 3431907"/>
              <a:gd name="connsiteY1" fmla="*/ 1730044 h 1803651"/>
              <a:gd name="connsiteX0" fmla="*/ 0 w 3431907"/>
              <a:gd name="connsiteY0" fmla="*/ 1831963 h 1831963"/>
              <a:gd name="connsiteX1" fmla="*/ 3431907 w 3431907"/>
              <a:gd name="connsiteY1" fmla="*/ 1758356 h 1831963"/>
              <a:gd name="connsiteX0" fmla="*/ 0 w 3431907"/>
              <a:gd name="connsiteY0" fmla="*/ 1892361 h 1892361"/>
              <a:gd name="connsiteX1" fmla="*/ 3431907 w 3431907"/>
              <a:gd name="connsiteY1" fmla="*/ 1818754 h 1892361"/>
              <a:gd name="connsiteX0" fmla="*/ 0 w 3347815"/>
              <a:gd name="connsiteY0" fmla="*/ 1803690 h 1965829"/>
              <a:gd name="connsiteX1" fmla="*/ 3347815 w 3347815"/>
              <a:gd name="connsiteY1" fmla="*/ 1965830 h 1965829"/>
              <a:gd name="connsiteX0" fmla="*/ 0 w 3389861"/>
              <a:gd name="connsiteY0" fmla="*/ 1829244 h 1921534"/>
              <a:gd name="connsiteX1" fmla="*/ 3389861 w 3389861"/>
              <a:gd name="connsiteY1" fmla="*/ 1921534 h 1921534"/>
              <a:gd name="connsiteX0" fmla="*/ 0 w 3389861"/>
              <a:gd name="connsiteY0" fmla="*/ 1725147 h 1817437"/>
              <a:gd name="connsiteX1" fmla="*/ 3389861 w 3389861"/>
              <a:gd name="connsiteY1" fmla="*/ 1817437 h 1817437"/>
              <a:gd name="connsiteX0" fmla="*/ 0 w 3137584"/>
              <a:gd name="connsiteY0" fmla="*/ 1735130 h 1801226"/>
              <a:gd name="connsiteX1" fmla="*/ 3137584 w 3137584"/>
              <a:gd name="connsiteY1" fmla="*/ 1801226 h 1801226"/>
              <a:gd name="connsiteX0" fmla="*/ 0 w 3137584"/>
              <a:gd name="connsiteY0" fmla="*/ 1740519 h 1806615"/>
              <a:gd name="connsiteX1" fmla="*/ 3137584 w 3137584"/>
              <a:gd name="connsiteY1" fmla="*/ 1806615 h 1806615"/>
              <a:gd name="connsiteX0" fmla="*/ 0 w 3137584"/>
              <a:gd name="connsiteY0" fmla="*/ 1697875 h 1763971"/>
              <a:gd name="connsiteX1" fmla="*/ 3137584 w 3137584"/>
              <a:gd name="connsiteY1" fmla="*/ 1763971 h 1763971"/>
              <a:gd name="connsiteX0" fmla="*/ 0 w 3137584"/>
              <a:gd name="connsiteY0" fmla="*/ 1793594 h 1859690"/>
              <a:gd name="connsiteX1" fmla="*/ 3137584 w 3137584"/>
              <a:gd name="connsiteY1" fmla="*/ 1859690 h 1859690"/>
            </a:gdLst>
            <a:ahLst/>
            <a:cxnLst>
              <a:cxn ang="0">
                <a:pos x="connsiteX0" y="connsiteY0"/>
              </a:cxn>
              <a:cxn ang="0">
                <a:pos x="connsiteX1" y="connsiteY1"/>
              </a:cxn>
            </a:cxnLst>
            <a:rect l="l" t="t" r="r" b="b"/>
            <a:pathLst>
              <a:path w="3137584" h="1859690">
                <a:moveTo>
                  <a:pt x="0" y="1793594"/>
                </a:moveTo>
                <a:cubicBezTo>
                  <a:pt x="1494356" y="-1436086"/>
                  <a:pt x="2925639" y="397800"/>
                  <a:pt x="3137584" y="1859690"/>
                </a:cubicBezTo>
              </a:path>
            </a:pathLst>
          </a:custGeom>
          <a:noFill/>
          <a:ln w="28575" cap="flat" cmpd="sng" algn="ctr">
            <a:solidFill>
              <a:srgbClr val="C7000B"/>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9040073" y="2983391"/>
            <a:ext cx="1191684" cy="430887"/>
          </a:xfrm>
          <a:prstGeom prst="rect">
            <a:avLst/>
          </a:prstGeom>
        </p:spPr>
        <p:txBody>
          <a:bodyPr wrap="square">
            <a:spAutoFit/>
          </a:bodyPr>
          <a:lstStyle/>
          <a:p>
            <a:pPr algn="ctr" fontAlgn="ctr"/>
            <a:r>
              <a:rPr lang="en-US" sz="1100" b="1" dirty="0" smtClean="0">
                <a:solidFill>
                  <a:srgbClr val="C7000B"/>
                </a:solidFill>
                <a:latin typeface="Huawei Sans" panose="020C0503030203020204" pitchFamily="34" charset="0"/>
              </a:rPr>
              <a:t>Layer 2/Layer 3 gateway</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6139424" y="4132601"/>
            <a:ext cx="1365344" cy="518678"/>
          </a:xfrm>
          <a:prstGeom prst="rect">
            <a:avLst/>
          </a:prstGeom>
        </p:spPr>
        <p:txBody>
          <a:bodyPr wrap="none">
            <a:noAutofit/>
          </a:bodyPr>
          <a:lstStyle/>
          <a:p>
            <a:pPr algn="ctr" fontAlgn="ctr"/>
            <a:r>
              <a:rPr lang="en-US" sz="1100" b="1" dirty="0" smtClean="0">
                <a:solidFill>
                  <a:prstClr val="black"/>
                </a:solidFill>
                <a:latin typeface="Huawei Sans" panose="020C0503030203020204" pitchFamily="34" charset="0"/>
              </a:rPr>
              <a:t>PC1</a:t>
            </a:r>
          </a:p>
          <a:p>
            <a:pPr algn="ctr" fontAlgn="ctr"/>
            <a:r>
              <a:rPr lang="en-US" sz="1100" dirty="0" smtClean="0">
                <a:solidFill>
                  <a:prstClr val="black"/>
                </a:solidFill>
                <a:latin typeface="Huawei Sans" panose="020C0503030203020204" pitchFamily="34" charset="0"/>
              </a:rPr>
              <a:t>192.168.1.1/24</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9896486" y="4130330"/>
            <a:ext cx="1377300" cy="523220"/>
          </a:xfrm>
          <a:prstGeom prst="rect">
            <a:avLst/>
          </a:prstGeom>
        </p:spPr>
        <p:txBody>
          <a:bodyPr wrap="none">
            <a:noAutofit/>
          </a:bodyPr>
          <a:lstStyle/>
          <a:p>
            <a:pPr algn="ctr" fontAlgn="ctr"/>
            <a:r>
              <a:rPr lang="en-US" sz="1100" b="1" dirty="0" smtClean="0">
                <a:solidFill>
                  <a:prstClr val="black"/>
                </a:solidFill>
                <a:latin typeface="Huawei Sans" panose="020C0503030203020204" pitchFamily="34" charset="0"/>
              </a:rPr>
              <a:t>PC3</a:t>
            </a:r>
            <a:endParaRPr lang="en-US" altLang="zh-CN" sz="11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100" dirty="0" smtClean="0">
                <a:solidFill>
                  <a:prstClr val="black"/>
                </a:solidFill>
                <a:latin typeface="Huawei Sans" panose="020C0503030203020204" pitchFamily="34" charset="0"/>
              </a:rPr>
              <a:t>192.168.1.3/24</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7971948" y="4132601"/>
            <a:ext cx="1365344" cy="518678"/>
          </a:xfrm>
          <a:prstGeom prst="rect">
            <a:avLst/>
          </a:prstGeom>
        </p:spPr>
        <p:txBody>
          <a:bodyPr wrap="none">
            <a:noAutofit/>
          </a:bodyPr>
          <a:lstStyle/>
          <a:p>
            <a:pPr algn="ctr" fontAlgn="ctr"/>
            <a:r>
              <a:rPr lang="en-US" sz="1100" b="1" dirty="0" smtClean="0">
                <a:solidFill>
                  <a:prstClr val="black"/>
                </a:solidFill>
                <a:latin typeface="Huawei Sans" panose="020C0503030203020204" pitchFamily="34" charset="0"/>
              </a:rPr>
              <a:t>PC2</a:t>
            </a:r>
            <a:endParaRPr lang="en-US" altLang="zh-CN" sz="11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100" dirty="0" smtClean="0">
                <a:solidFill>
                  <a:prstClr val="black"/>
                </a:solidFill>
                <a:latin typeface="Huawei Sans" panose="020C0503030203020204" pitchFamily="34" charset="0"/>
              </a:rPr>
              <a:t>192.168.2.1/24</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a:xfrm>
            <a:off x="6836400" y="124239"/>
            <a:ext cx="4898296" cy="213120"/>
            <a:chOff x="7119687" y="124239"/>
            <a:chExt cx="4898296" cy="213120"/>
          </a:xfrm>
        </p:grpSpPr>
        <p:sp>
          <p:nvSpPr>
            <p:cNvPr id="56" name="五边形 24">
              <a:extLst>
                <a:ext uri="{FF2B5EF4-FFF2-40B4-BE49-F238E27FC236}">
                  <a16:creationId xmlns:a16="http://schemas.microsoft.com/office/drawing/2014/main" xmlns="" id="{94B96716-C28B-40EB-8E95-7453A9EDFF97}"/>
                </a:ext>
              </a:extLst>
            </p:cNvPr>
            <p:cNvSpPr/>
            <p:nvPr/>
          </p:nvSpPr>
          <p:spPr bwMode="gray">
            <a:xfrm>
              <a:off x="7119687" y="124239"/>
              <a:ext cx="7812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NVE</a:t>
              </a:r>
              <a:endParaRPr lang="en-US" altLang="zh-CN" sz="1000" dirty="0">
                <a:latin typeface="Huawei Sans" panose="020C0503030203020204" pitchFamily="34" charset="0"/>
                <a:sym typeface="Huawei Sans" panose="020C0503030203020204" pitchFamily="34" charset="0"/>
              </a:endParaRPr>
            </a:p>
          </p:txBody>
        </p:sp>
        <p:sp>
          <p:nvSpPr>
            <p:cNvPr id="57" name="燕尾形 25">
              <a:extLst>
                <a:ext uri="{FF2B5EF4-FFF2-40B4-BE49-F238E27FC236}">
                  <a16:creationId xmlns:a16="http://schemas.microsoft.com/office/drawing/2014/main" xmlns="" id="{B3835D4C-1B49-4581-A7CA-72BCE8067FFC}"/>
                </a:ext>
              </a:extLst>
            </p:cNvPr>
            <p:cNvSpPr/>
            <p:nvPr/>
          </p:nvSpPr>
          <p:spPr bwMode="gray">
            <a:xfrm>
              <a:off x="9295564" y="124239"/>
              <a:ext cx="673377"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VAP</a:t>
              </a:r>
              <a:endParaRPr lang="en-US" sz="1000" dirty="0">
                <a:latin typeface="Huawei Sans" panose="020C0503030203020204" pitchFamily="34" charset="0"/>
              </a:endParaRPr>
            </a:p>
          </p:txBody>
        </p:sp>
        <p:sp>
          <p:nvSpPr>
            <p:cNvPr id="64" name="燕尾形 26">
              <a:extLst>
                <a:ext uri="{FF2B5EF4-FFF2-40B4-BE49-F238E27FC236}">
                  <a16:creationId xmlns:a16="http://schemas.microsoft.com/office/drawing/2014/main" xmlns="" id="{9744301D-E99A-4BEF-A318-08CD9645DD40}"/>
                </a:ext>
              </a:extLst>
            </p:cNvPr>
            <p:cNvSpPr/>
            <p:nvPr/>
          </p:nvSpPr>
          <p:spPr bwMode="gray">
            <a:xfrm>
              <a:off x="11163300" y="124239"/>
              <a:ext cx="85468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Gateway</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26">
              <a:extLst>
                <a:ext uri="{FF2B5EF4-FFF2-40B4-BE49-F238E27FC236}">
                  <a16:creationId xmlns:a16="http://schemas.microsoft.com/office/drawing/2014/main" xmlns="" id="{BCE2539E-0076-4A5B-9B7B-AE0039DEB005}"/>
                </a:ext>
              </a:extLst>
            </p:cNvPr>
            <p:cNvSpPr/>
            <p:nvPr/>
          </p:nvSpPr>
          <p:spPr bwMode="gray">
            <a:xfrm>
              <a:off x="8374385" y="124239"/>
              <a:ext cx="100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000" dirty="0" smtClean="0">
                  <a:latin typeface="Huawei Sans" panose="020C0503030203020204" pitchFamily="34" charset="0"/>
                </a:rPr>
                <a:t>VNI and BD</a:t>
              </a:r>
              <a:endParaRPr lang="en-US" altLang="zh-CN" sz="1000" dirty="0">
                <a:latin typeface="Huawei Sans" panose="020C0503030203020204" pitchFamily="34" charset="0"/>
              </a:endParaRPr>
            </a:p>
          </p:txBody>
        </p:sp>
        <p:sp>
          <p:nvSpPr>
            <p:cNvPr id="66" name="燕尾形 26">
              <a:extLst>
                <a:ext uri="{FF2B5EF4-FFF2-40B4-BE49-F238E27FC236}">
                  <a16:creationId xmlns:a16="http://schemas.microsoft.com/office/drawing/2014/main" xmlns="" id="{65628728-0580-404A-8423-3F9266499728}"/>
                </a:ext>
              </a:extLst>
            </p:cNvPr>
            <p:cNvSpPr/>
            <p:nvPr/>
          </p:nvSpPr>
          <p:spPr bwMode="gray">
            <a:xfrm>
              <a:off x="7814066" y="124239"/>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VTEP</a:t>
              </a:r>
              <a:endParaRPr lang="en-US" sz="1000" dirty="0">
                <a:latin typeface="Huawei Sans" panose="020C0503030203020204" pitchFamily="34" charset="0"/>
              </a:endParaRPr>
            </a:p>
          </p:txBody>
        </p:sp>
        <p:sp>
          <p:nvSpPr>
            <p:cNvPr id="67" name="燕尾形 25">
              <a:extLst>
                <a:ext uri="{FF2B5EF4-FFF2-40B4-BE49-F238E27FC236}">
                  <a16:creationId xmlns:a16="http://schemas.microsoft.com/office/drawing/2014/main" xmlns="" id="{B3835D4C-1B49-4581-A7CA-72BCE8067FFC}"/>
                </a:ext>
              </a:extLst>
            </p:cNvPr>
            <p:cNvSpPr/>
            <p:nvPr/>
          </p:nvSpPr>
          <p:spPr bwMode="gray">
            <a:xfrm>
              <a:off x="9882120" y="124239"/>
              <a:ext cx="136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Border and Edge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49748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Overview of VXLAN and Campus Network Virtualization</a:t>
            </a:r>
            <a:endParaRPr lang="en-US" altLang="zh-CN" dirty="0" smtClean="0">
              <a:solidFill>
                <a:schemeClr val="bg1">
                  <a:lumMod val="50000"/>
                </a:schemeClr>
              </a:solidFill>
              <a:sym typeface="Huawei Sans" panose="020C0503030203020204" pitchFamily="34" charset="0"/>
            </a:endParaRPr>
          </a:p>
          <a:p>
            <a:r>
              <a:rPr lang="en-US" b="1" dirty="0" smtClean="0"/>
              <a:t>Basic Concepts and Fundamentals of VXLAN</a:t>
            </a:r>
            <a:endParaRPr lang="en-US" altLang="zh-CN" b="1" dirty="0" smtClean="0">
              <a:sym typeface="Huawei Sans" panose="020C0503030203020204" pitchFamily="34" charset="0"/>
            </a:endParaRPr>
          </a:p>
          <a:p>
            <a:pPr lvl="1"/>
            <a:r>
              <a:rPr lang="en-US" dirty="0" smtClean="0">
                <a:solidFill>
                  <a:schemeClr val="bg1">
                    <a:lumMod val="50000"/>
                  </a:schemeClr>
                </a:solidFill>
              </a:rPr>
              <a:t>Basic Concepts</a:t>
            </a:r>
            <a:endParaRPr lang="en-US" altLang="zh-CN" dirty="0" smtClean="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dirty="0"/>
              <a:t>Fundamentals</a:t>
            </a:r>
            <a:endParaRPr lang="en-US" altLang="zh-CN" dirty="0">
              <a:sym typeface="Huawei Sans" panose="020C0503030203020204" pitchFamily="34" charset="0"/>
            </a:endParaRPr>
          </a:p>
          <a:p>
            <a:pPr lvl="1"/>
            <a:r>
              <a:rPr lang="en-US" dirty="0" smtClean="0">
                <a:solidFill>
                  <a:schemeClr val="bg1">
                    <a:lumMod val="50000"/>
                  </a:schemeClr>
                </a:solidFill>
              </a:rPr>
              <a:t>Basic Configuration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BGP EVPN</a:t>
            </a:r>
          </a:p>
          <a:p>
            <a:r>
              <a:rPr lang="en-US" dirty="0" smtClean="0">
                <a:solidFill>
                  <a:schemeClr val="bg1">
                    <a:lumMod val="50000"/>
                  </a:schemeClr>
                </a:solidFill>
              </a:rPr>
              <a:t>Campus Network Virtualization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2839457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VXLAN Tunnel Establishment Modes</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bwMode="gray"/>
        <p:txBody>
          <a:bodyPr/>
          <a:lstStyle/>
          <a:p>
            <a:r>
              <a:rPr lang="en-US" altLang="zh-CN" sz="1800" smtClean="0"/>
              <a:t>A VXLAN tunnel is identified by a pair of VTEP IP addresses. Packets are encapsulated on VTEPs and then transmitted based on routes in the VXLAN tunnel. After a VXLAN tunnel is configured, it can be established successfully as long as the VTEPs at both ends of the tunnel have reachable routes to each other's IP address at Layer 3.</a:t>
            </a:r>
            <a:endParaRPr lang="en-US" altLang="zh-CN" sz="1800" smtClean="0">
              <a:sym typeface="Huawei Sans" panose="020C0503030203020204" pitchFamily="34" charset="0"/>
            </a:endParaRPr>
          </a:p>
          <a:p>
            <a:r>
              <a:rPr lang="en-US" altLang="zh-CN" sz="1800" smtClean="0"/>
              <a:t>VXLAN tunnels are classified into the following types based on the VXLAN tunnel creation mode:</a:t>
            </a:r>
            <a:endParaRPr lang="en-US" altLang="zh-CN" sz="1800" smtClean="0">
              <a:sym typeface="Huawei Sans" panose="020C0503030203020204" pitchFamily="34" charset="0"/>
            </a:endParaRPr>
          </a:p>
          <a:p>
            <a:pPr lvl="1"/>
            <a:r>
              <a:rPr lang="en-US" altLang="zh-CN" sz="1600" smtClean="0"/>
              <a:t>Static tunnel: You need to manually configure local and remote VNIs, VTEP IP addresses, and ingress replication list.</a:t>
            </a:r>
            <a:endParaRPr lang="en-US" altLang="zh-CN" sz="1600" smtClean="0">
              <a:sym typeface="Huawei Sans" panose="020C0503030203020204" pitchFamily="34" charset="0"/>
            </a:endParaRPr>
          </a:p>
          <a:p>
            <a:pPr lvl="1"/>
            <a:r>
              <a:rPr lang="en-US" altLang="zh-CN" sz="1600" smtClean="0"/>
              <a:t>Dynamic tunnel: VXLAN tunnels are dynamically established using BGP Ethernet Virtual Private Network (Ethernet VPN). When BGP EVPN is used to dynamically establish a VXLAN tunnel, the local and remote VTEPs first establish a BGP EVPN peer relationship before exchanging BGP EVPN routes to learn the VNIs and VTEP IP addresses from each other.</a:t>
            </a:r>
            <a:endParaRPr lang="en-US" altLang="zh-CN" sz="1600" smtClean="0">
              <a:sym typeface="Huawei Sans" panose="020C0503030203020204" pitchFamily="34" charset="0"/>
            </a:endParaRPr>
          </a:p>
          <a:p>
            <a:endParaRPr lang="zh-CN" altLang="en-US" sz="1800" dirty="0"/>
          </a:p>
        </p:txBody>
      </p:sp>
      <p:sp>
        <p:nvSpPr>
          <p:cNvPr id="54" name="五边形 24">
            <a:extLst>
              <a:ext uri="{FF2B5EF4-FFF2-40B4-BE49-F238E27FC236}">
                <a16:creationId xmlns:a16="http://schemas.microsoft.com/office/drawing/2014/main" xmlns="" id="{66BA07AD-FEEF-4CB3-8D55-B5A235B0FBAC}"/>
              </a:ext>
            </a:extLst>
          </p:cNvPr>
          <p:cNvSpPr/>
          <p:nvPr/>
        </p:nvSpPr>
        <p:spPr bwMode="gray">
          <a:xfrm>
            <a:off x="7011032" y="124239"/>
            <a:ext cx="1510569"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Tunnel Establishment</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26">
            <a:extLst>
              <a:ext uri="{FF2B5EF4-FFF2-40B4-BE49-F238E27FC236}">
                <a16:creationId xmlns:a16="http://schemas.microsoft.com/office/drawing/2014/main" xmlns="" id="{0C19331F-8FCC-488E-9C32-A3F774208D1E}"/>
              </a:ext>
            </a:extLst>
          </p:cNvPr>
          <p:cNvSpPr/>
          <p:nvPr/>
        </p:nvSpPr>
        <p:spPr bwMode="gray">
          <a:xfrm>
            <a:off x="9989819" y="124239"/>
            <a:ext cx="172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Data Frame Forwarding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26">
            <a:extLst>
              <a:ext uri="{FF2B5EF4-FFF2-40B4-BE49-F238E27FC236}">
                <a16:creationId xmlns:a16="http://schemas.microsoft.com/office/drawing/2014/main" xmlns="" id="{5C797163-D6D3-4ACC-996D-421D87F18D19}"/>
              </a:ext>
            </a:extLst>
          </p:cNvPr>
          <p:cNvSpPr/>
          <p:nvPr/>
        </p:nvSpPr>
        <p:spPr bwMode="gray">
          <a:xfrm>
            <a:off x="8441139" y="124239"/>
            <a:ext cx="1629143"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MAC Address Learning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595072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任意多边形 100"/>
          <p:cNvSpPr/>
          <p:nvPr/>
        </p:nvSpPr>
        <p:spPr bwMode="gray">
          <a:xfrm flipH="1">
            <a:off x="6043509" y="2978121"/>
            <a:ext cx="3298060" cy="841077"/>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3253414"/>
              <a:gd name="connsiteY0" fmla="*/ 0 h 616745"/>
              <a:gd name="connsiteX1" fmla="*/ 3253414 w 3253414"/>
              <a:gd name="connsiteY1" fmla="*/ 12700 h 616745"/>
              <a:gd name="connsiteX2" fmla="*/ 2197727 w 3253414"/>
              <a:gd name="connsiteY2" fmla="*/ 616745 h 616745"/>
              <a:gd name="connsiteX3" fmla="*/ 0 w 3253414"/>
              <a:gd name="connsiteY3" fmla="*/ 0 h 616745"/>
              <a:gd name="connsiteX0" fmla="*/ 0 w 3253414"/>
              <a:gd name="connsiteY0" fmla="*/ 0 h 1175545"/>
              <a:gd name="connsiteX1" fmla="*/ 3253414 w 3253414"/>
              <a:gd name="connsiteY1" fmla="*/ 12700 h 1175545"/>
              <a:gd name="connsiteX2" fmla="*/ 2284422 w 3253414"/>
              <a:gd name="connsiteY2" fmla="*/ 1175545 h 1175545"/>
              <a:gd name="connsiteX3" fmla="*/ 0 w 3253414"/>
              <a:gd name="connsiteY3" fmla="*/ 0 h 1175545"/>
              <a:gd name="connsiteX0" fmla="*/ 0 w 3216259"/>
              <a:gd name="connsiteY0" fmla="*/ 0 h 1175545"/>
              <a:gd name="connsiteX1" fmla="*/ 3216259 w 3216259"/>
              <a:gd name="connsiteY1" fmla="*/ 12700 h 1175545"/>
              <a:gd name="connsiteX2" fmla="*/ 2247267 w 3216259"/>
              <a:gd name="connsiteY2" fmla="*/ 1175545 h 1175545"/>
              <a:gd name="connsiteX3" fmla="*/ 0 w 3216259"/>
              <a:gd name="connsiteY3" fmla="*/ 0 h 1175545"/>
              <a:gd name="connsiteX0" fmla="*/ 0 w 3216259"/>
              <a:gd name="connsiteY0" fmla="*/ 0 h 1361811"/>
              <a:gd name="connsiteX1" fmla="*/ 3216259 w 3216259"/>
              <a:gd name="connsiteY1" fmla="*/ 12700 h 1361811"/>
              <a:gd name="connsiteX2" fmla="*/ 835376 w 3216259"/>
              <a:gd name="connsiteY2" fmla="*/ 1361811 h 1361811"/>
              <a:gd name="connsiteX3" fmla="*/ 0 w 3216259"/>
              <a:gd name="connsiteY3" fmla="*/ 0 h 1361811"/>
              <a:gd name="connsiteX0" fmla="*/ 0 w 3216259"/>
              <a:gd name="connsiteY0" fmla="*/ 0 h 1378744"/>
              <a:gd name="connsiteX1" fmla="*/ 3216259 w 3216259"/>
              <a:gd name="connsiteY1" fmla="*/ 12700 h 1378744"/>
              <a:gd name="connsiteX2" fmla="*/ 1256467 w 3216259"/>
              <a:gd name="connsiteY2" fmla="*/ 1378744 h 1378744"/>
              <a:gd name="connsiteX3" fmla="*/ 0 w 3216259"/>
              <a:gd name="connsiteY3" fmla="*/ 0 h 1378744"/>
            </a:gdLst>
            <a:ahLst/>
            <a:cxnLst>
              <a:cxn ang="0">
                <a:pos x="connsiteX0" y="connsiteY0"/>
              </a:cxn>
              <a:cxn ang="0">
                <a:pos x="connsiteX1" y="connsiteY1"/>
              </a:cxn>
              <a:cxn ang="0">
                <a:pos x="connsiteX2" y="connsiteY2"/>
              </a:cxn>
              <a:cxn ang="0">
                <a:pos x="connsiteX3" y="connsiteY3"/>
              </a:cxn>
            </a:cxnLst>
            <a:rect l="l" t="t" r="r" b="b"/>
            <a:pathLst>
              <a:path w="3216259" h="1378744">
                <a:moveTo>
                  <a:pt x="0" y="0"/>
                </a:moveTo>
                <a:lnTo>
                  <a:pt x="3216259" y="12700"/>
                </a:lnTo>
                <a:lnTo>
                  <a:pt x="1256467" y="1378744"/>
                </a:lnTo>
                <a:lnTo>
                  <a:pt x="0" y="0"/>
                </a:lnTo>
                <a:close/>
              </a:path>
            </a:pathLst>
          </a:custGeom>
          <a:gradFill flip="none" rotWithShape="1">
            <a:gsLst>
              <a:gs pos="0">
                <a:schemeClr val="bg1"/>
              </a:gs>
              <a:gs pos="100000">
                <a:schemeClr val="bg1">
                  <a:lumMod val="85000"/>
                </a:schemeClr>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任意多边形 97"/>
          <p:cNvSpPr/>
          <p:nvPr/>
        </p:nvSpPr>
        <p:spPr bwMode="gray">
          <a:xfrm flipH="1" flipV="1">
            <a:off x="6271432" y="4461196"/>
            <a:ext cx="3298060" cy="1047707"/>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3253414"/>
              <a:gd name="connsiteY0" fmla="*/ 0 h 616745"/>
              <a:gd name="connsiteX1" fmla="*/ 3253414 w 3253414"/>
              <a:gd name="connsiteY1" fmla="*/ 12700 h 616745"/>
              <a:gd name="connsiteX2" fmla="*/ 2197727 w 3253414"/>
              <a:gd name="connsiteY2" fmla="*/ 616745 h 616745"/>
              <a:gd name="connsiteX3" fmla="*/ 0 w 3253414"/>
              <a:gd name="connsiteY3" fmla="*/ 0 h 616745"/>
              <a:gd name="connsiteX0" fmla="*/ 0 w 3253414"/>
              <a:gd name="connsiteY0" fmla="*/ 0 h 1175545"/>
              <a:gd name="connsiteX1" fmla="*/ 3253414 w 3253414"/>
              <a:gd name="connsiteY1" fmla="*/ 12700 h 1175545"/>
              <a:gd name="connsiteX2" fmla="*/ 2284422 w 3253414"/>
              <a:gd name="connsiteY2" fmla="*/ 1175545 h 1175545"/>
              <a:gd name="connsiteX3" fmla="*/ 0 w 3253414"/>
              <a:gd name="connsiteY3" fmla="*/ 0 h 1175545"/>
              <a:gd name="connsiteX0" fmla="*/ 0 w 3216259"/>
              <a:gd name="connsiteY0" fmla="*/ 0 h 1175545"/>
              <a:gd name="connsiteX1" fmla="*/ 3216259 w 3216259"/>
              <a:gd name="connsiteY1" fmla="*/ 12700 h 1175545"/>
              <a:gd name="connsiteX2" fmla="*/ 2247267 w 3216259"/>
              <a:gd name="connsiteY2" fmla="*/ 1175545 h 1175545"/>
              <a:gd name="connsiteX3" fmla="*/ 0 w 3216259"/>
              <a:gd name="connsiteY3" fmla="*/ 0 h 1175545"/>
              <a:gd name="connsiteX0" fmla="*/ 0 w 3216259"/>
              <a:gd name="connsiteY0" fmla="*/ 0 h 1361811"/>
              <a:gd name="connsiteX1" fmla="*/ 3216259 w 3216259"/>
              <a:gd name="connsiteY1" fmla="*/ 12700 h 1361811"/>
              <a:gd name="connsiteX2" fmla="*/ 835376 w 3216259"/>
              <a:gd name="connsiteY2" fmla="*/ 1361811 h 1361811"/>
              <a:gd name="connsiteX3" fmla="*/ 0 w 3216259"/>
              <a:gd name="connsiteY3" fmla="*/ 0 h 1361811"/>
              <a:gd name="connsiteX0" fmla="*/ 0 w 3216259"/>
              <a:gd name="connsiteY0" fmla="*/ 0 h 1378744"/>
              <a:gd name="connsiteX1" fmla="*/ 3216259 w 3216259"/>
              <a:gd name="connsiteY1" fmla="*/ 12700 h 1378744"/>
              <a:gd name="connsiteX2" fmla="*/ 1256467 w 3216259"/>
              <a:gd name="connsiteY2" fmla="*/ 1378744 h 1378744"/>
              <a:gd name="connsiteX3" fmla="*/ 0 w 3216259"/>
              <a:gd name="connsiteY3" fmla="*/ 0 h 1378744"/>
            </a:gdLst>
            <a:ahLst/>
            <a:cxnLst>
              <a:cxn ang="0">
                <a:pos x="connsiteX0" y="connsiteY0"/>
              </a:cxn>
              <a:cxn ang="0">
                <a:pos x="connsiteX1" y="connsiteY1"/>
              </a:cxn>
              <a:cxn ang="0">
                <a:pos x="connsiteX2" y="connsiteY2"/>
              </a:cxn>
              <a:cxn ang="0">
                <a:pos x="connsiteX3" y="connsiteY3"/>
              </a:cxn>
            </a:cxnLst>
            <a:rect l="l" t="t" r="r" b="b"/>
            <a:pathLst>
              <a:path w="3216259" h="1378744">
                <a:moveTo>
                  <a:pt x="0" y="0"/>
                </a:moveTo>
                <a:lnTo>
                  <a:pt x="3216259" y="12700"/>
                </a:lnTo>
                <a:lnTo>
                  <a:pt x="1256467" y="1378744"/>
                </a:lnTo>
                <a:lnTo>
                  <a:pt x="0" y="0"/>
                </a:lnTo>
                <a:close/>
              </a:path>
            </a:pathLst>
          </a:custGeom>
          <a:gradFill flip="none" rotWithShape="1">
            <a:gsLst>
              <a:gs pos="0">
                <a:schemeClr val="bg1"/>
              </a:gs>
              <a:gs pos="100000">
                <a:schemeClr val="bg1">
                  <a:lumMod val="85000"/>
                </a:schemeClr>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任意多边形 95"/>
          <p:cNvSpPr/>
          <p:nvPr/>
        </p:nvSpPr>
        <p:spPr bwMode="gray">
          <a:xfrm flipH="1" flipV="1">
            <a:off x="2843148" y="4245886"/>
            <a:ext cx="3298060" cy="1047707"/>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3253414"/>
              <a:gd name="connsiteY0" fmla="*/ 0 h 616745"/>
              <a:gd name="connsiteX1" fmla="*/ 3253414 w 3253414"/>
              <a:gd name="connsiteY1" fmla="*/ 12700 h 616745"/>
              <a:gd name="connsiteX2" fmla="*/ 2197727 w 3253414"/>
              <a:gd name="connsiteY2" fmla="*/ 616745 h 616745"/>
              <a:gd name="connsiteX3" fmla="*/ 0 w 3253414"/>
              <a:gd name="connsiteY3" fmla="*/ 0 h 616745"/>
              <a:gd name="connsiteX0" fmla="*/ 0 w 3253414"/>
              <a:gd name="connsiteY0" fmla="*/ 0 h 1175545"/>
              <a:gd name="connsiteX1" fmla="*/ 3253414 w 3253414"/>
              <a:gd name="connsiteY1" fmla="*/ 12700 h 1175545"/>
              <a:gd name="connsiteX2" fmla="*/ 2284422 w 3253414"/>
              <a:gd name="connsiteY2" fmla="*/ 1175545 h 1175545"/>
              <a:gd name="connsiteX3" fmla="*/ 0 w 3253414"/>
              <a:gd name="connsiteY3" fmla="*/ 0 h 1175545"/>
              <a:gd name="connsiteX0" fmla="*/ 0 w 3216259"/>
              <a:gd name="connsiteY0" fmla="*/ 0 h 1175545"/>
              <a:gd name="connsiteX1" fmla="*/ 3216259 w 3216259"/>
              <a:gd name="connsiteY1" fmla="*/ 12700 h 1175545"/>
              <a:gd name="connsiteX2" fmla="*/ 2247267 w 3216259"/>
              <a:gd name="connsiteY2" fmla="*/ 1175545 h 1175545"/>
              <a:gd name="connsiteX3" fmla="*/ 0 w 3216259"/>
              <a:gd name="connsiteY3" fmla="*/ 0 h 1175545"/>
              <a:gd name="connsiteX0" fmla="*/ 0 w 3216259"/>
              <a:gd name="connsiteY0" fmla="*/ 0 h 1361811"/>
              <a:gd name="connsiteX1" fmla="*/ 3216259 w 3216259"/>
              <a:gd name="connsiteY1" fmla="*/ 12700 h 1361811"/>
              <a:gd name="connsiteX2" fmla="*/ 835376 w 3216259"/>
              <a:gd name="connsiteY2" fmla="*/ 1361811 h 1361811"/>
              <a:gd name="connsiteX3" fmla="*/ 0 w 3216259"/>
              <a:gd name="connsiteY3" fmla="*/ 0 h 1361811"/>
              <a:gd name="connsiteX0" fmla="*/ 0 w 3216259"/>
              <a:gd name="connsiteY0" fmla="*/ 0 h 1378744"/>
              <a:gd name="connsiteX1" fmla="*/ 3216259 w 3216259"/>
              <a:gd name="connsiteY1" fmla="*/ 12700 h 1378744"/>
              <a:gd name="connsiteX2" fmla="*/ 1256467 w 3216259"/>
              <a:gd name="connsiteY2" fmla="*/ 1378744 h 1378744"/>
              <a:gd name="connsiteX3" fmla="*/ 0 w 3216259"/>
              <a:gd name="connsiteY3" fmla="*/ 0 h 1378744"/>
            </a:gdLst>
            <a:ahLst/>
            <a:cxnLst>
              <a:cxn ang="0">
                <a:pos x="connsiteX0" y="connsiteY0"/>
              </a:cxn>
              <a:cxn ang="0">
                <a:pos x="connsiteX1" y="connsiteY1"/>
              </a:cxn>
              <a:cxn ang="0">
                <a:pos x="connsiteX2" y="connsiteY2"/>
              </a:cxn>
              <a:cxn ang="0">
                <a:pos x="connsiteX3" y="connsiteY3"/>
              </a:cxn>
            </a:cxnLst>
            <a:rect l="l" t="t" r="r" b="b"/>
            <a:pathLst>
              <a:path w="3216259" h="1378744">
                <a:moveTo>
                  <a:pt x="0" y="0"/>
                </a:moveTo>
                <a:lnTo>
                  <a:pt x="3216259" y="12700"/>
                </a:lnTo>
                <a:lnTo>
                  <a:pt x="1256467" y="1378744"/>
                </a:lnTo>
                <a:lnTo>
                  <a:pt x="0" y="0"/>
                </a:lnTo>
                <a:close/>
              </a:path>
            </a:pathLst>
          </a:custGeom>
          <a:gradFill flip="none" rotWithShape="1">
            <a:gsLst>
              <a:gs pos="0">
                <a:schemeClr val="bg1"/>
              </a:gs>
              <a:gs pos="100000">
                <a:schemeClr val="bg1">
                  <a:lumMod val="85000"/>
                </a:schemeClr>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任意多边形 9"/>
          <p:cNvSpPr/>
          <p:nvPr/>
        </p:nvSpPr>
        <p:spPr bwMode="gray">
          <a:xfrm>
            <a:off x="2267529" y="4027045"/>
            <a:ext cx="2224647" cy="153304"/>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p:nvPr/>
        </p:nvSpPr>
        <p:spPr bwMode="gray">
          <a:xfrm flipV="1">
            <a:off x="2267529" y="4344655"/>
            <a:ext cx="2224649" cy="238918"/>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159"/>
          <p:cNvSpPr/>
          <p:nvPr/>
        </p:nvSpPr>
        <p:spPr bwMode="gray">
          <a:xfrm flipH="1">
            <a:off x="4743587" y="3210712"/>
            <a:ext cx="3457500" cy="14816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94DAE2">
              <a:alpha val="34000"/>
            </a:srgbClr>
          </a:solidFill>
          <a:ln w="12700" cap="flat" cmpd="sng" algn="ctr">
            <a:noFill/>
            <a:prstDash val="solid"/>
            <a:miter lim="800000"/>
          </a:ln>
          <a:effectLst/>
        </p:spPr>
        <p:txBody>
          <a:bodyPr wrap="square" rtlCol="0" anchor="ctr">
            <a:noAutofit/>
          </a:bodyPr>
          <a:lstStyle/>
          <a:p>
            <a:pPr algn="ctr" defTabSz="1219170" fontAlgn="ctr"/>
            <a:endParaRPr lang="en-US"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t>Static VXLAN Tunnel</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a:xfrm>
            <a:off x="455612" y="1052514"/>
            <a:ext cx="11293476" cy="1385146"/>
          </a:xfrm>
        </p:spPr>
        <p:txBody>
          <a:bodyPr/>
          <a:lstStyle/>
          <a:p>
            <a:r>
              <a:rPr lang="en-US" altLang="zh-CN" sz="1400" smtClean="0"/>
              <a:t>A static VXLAN tunnel is not a stateful tunnel (for example, an IPsec VPN tunnel). It is similar to a GRE VPN tunnel for data transmission.</a:t>
            </a:r>
            <a:endParaRPr lang="en-US" altLang="zh-CN" sz="1400" smtClean="0">
              <a:sym typeface="Huawei Sans" panose="020C0503030203020204" pitchFamily="34" charset="0"/>
            </a:endParaRPr>
          </a:p>
          <a:p>
            <a:r>
              <a:rPr lang="en-US" altLang="zh-CN" sz="1400" smtClean="0"/>
              <a:t>The address in the ingress replication list is the tunnel destination address that is encapsulated when VXLAN packets are encapsulated and transmitted over the VXLAN tunnel.</a:t>
            </a:r>
            <a:endParaRPr lang="en-US" altLang="zh-CN" sz="1400" smtClean="0">
              <a:sym typeface="Huawei Sans" panose="020C0503030203020204" pitchFamily="34" charset="0"/>
            </a:endParaRPr>
          </a:p>
          <a:p>
            <a:endParaRPr lang="zh-CN" altLang="en-US" sz="1400" dirty="0"/>
          </a:p>
        </p:txBody>
      </p:sp>
      <p:grpSp>
        <p:nvGrpSpPr>
          <p:cNvPr id="29" name="组合 28"/>
          <p:cNvGrpSpPr/>
          <p:nvPr/>
        </p:nvGrpSpPr>
        <p:grpSpPr bwMode="gray">
          <a:xfrm rot="10800000">
            <a:off x="4574757" y="4365695"/>
            <a:ext cx="337662" cy="277474"/>
            <a:chOff x="1149331" y="3370821"/>
            <a:chExt cx="598189" cy="335743"/>
          </a:xfrm>
        </p:grpSpPr>
        <p:cxnSp>
          <p:nvCxnSpPr>
            <p:cNvPr id="30" name="直接连接符 29"/>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bwMode="gray">
          <a:xfrm>
            <a:off x="4294586" y="4652498"/>
            <a:ext cx="898003"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1.1.1.1/32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32"/>
          <p:cNvGrpSpPr/>
          <p:nvPr/>
        </p:nvGrpSpPr>
        <p:grpSpPr bwMode="gray">
          <a:xfrm rot="10800000">
            <a:off x="7790199" y="4777095"/>
            <a:ext cx="337662" cy="277474"/>
            <a:chOff x="1149331" y="3370821"/>
            <a:chExt cx="598189" cy="335743"/>
          </a:xfrm>
        </p:grpSpPr>
        <p:cxnSp>
          <p:nvCxnSpPr>
            <p:cNvPr id="34" name="直接连接符 33"/>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矩形 35"/>
          <p:cNvSpPr/>
          <p:nvPr/>
        </p:nvSpPr>
        <p:spPr bwMode="gray">
          <a:xfrm>
            <a:off x="7510029" y="5063898"/>
            <a:ext cx="898003" cy="461665"/>
          </a:xfrm>
          <a:prstGeom prst="rect">
            <a:avLst/>
          </a:prstGeom>
        </p:spPr>
        <p:txBody>
          <a:bodyPr wrap="none">
            <a:spAutoFit/>
          </a:bodyPr>
          <a:lstStyle/>
          <a:p>
            <a:pPr algn="ctr" fontAlgn="ctr"/>
            <a:r>
              <a:rPr lang="en-US" sz="1200" b="1" dirty="0" smtClean="0">
                <a:solidFill>
                  <a:srgbClr val="EC7061"/>
                </a:solidFill>
                <a:latin typeface="Huawei Sans" panose="020C0503030203020204" pitchFamily="34" charset="0"/>
              </a:rPr>
              <a:t>VTEP2</a:t>
            </a:r>
          </a:p>
          <a:p>
            <a:pPr algn="ctr" fontAlgn="ctr"/>
            <a:r>
              <a:rPr lang="en-US" sz="1200" b="1" dirty="0" smtClean="0">
                <a:solidFill>
                  <a:srgbClr val="EC7061"/>
                </a:solidFill>
                <a:latin typeface="Huawei Sans" panose="020C0503030203020204" pitchFamily="34" charset="0"/>
              </a:rPr>
              <a:t>2.2.2.2/32</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87" descr="汇聚交换机.png"/>
          <p:cNvPicPr>
            <a:picLocks noChangeAspect="1"/>
          </p:cNvPicPr>
          <p:nvPr/>
        </p:nvPicPr>
        <p:blipFill>
          <a:blip r:embed="rId3"/>
          <a:stretch>
            <a:fillRect/>
          </a:stretch>
        </p:blipFill>
        <p:spPr bwMode="gray">
          <a:xfrm>
            <a:off x="4492178" y="4049796"/>
            <a:ext cx="502820" cy="411400"/>
          </a:xfrm>
          <a:prstGeom prst="rect">
            <a:avLst/>
          </a:prstGeom>
        </p:spPr>
      </p:pic>
      <p:grpSp>
        <p:nvGrpSpPr>
          <p:cNvPr id="8" name="组合 7"/>
          <p:cNvGrpSpPr/>
          <p:nvPr/>
        </p:nvGrpSpPr>
        <p:grpSpPr bwMode="gray">
          <a:xfrm>
            <a:off x="7790198" y="3482580"/>
            <a:ext cx="337662" cy="277474"/>
            <a:chOff x="7170494" y="3022832"/>
            <a:chExt cx="337662" cy="277474"/>
          </a:xfrm>
        </p:grpSpPr>
        <p:cxnSp>
          <p:nvCxnSpPr>
            <p:cNvPr id="61" name="直接连接符 60"/>
            <p:cNvCxnSpPr/>
            <p:nvPr/>
          </p:nvCxnSpPr>
          <p:spPr bwMode="gray">
            <a:xfrm rot="10800000" flipH="1">
              <a:off x="7170494" y="3022832"/>
              <a:ext cx="337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gray">
            <a:xfrm rot="10800000" flipV="1">
              <a:off x="7339325" y="3022832"/>
              <a:ext cx="0" cy="277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3" name="矩形 62"/>
          <p:cNvSpPr/>
          <p:nvPr/>
        </p:nvSpPr>
        <p:spPr bwMode="gray">
          <a:xfrm>
            <a:off x="7510027" y="2959360"/>
            <a:ext cx="898003" cy="461665"/>
          </a:xfrm>
          <a:prstGeom prst="rect">
            <a:avLst/>
          </a:prstGeom>
        </p:spPr>
        <p:txBody>
          <a:bodyPr wrap="none">
            <a:spAutoFit/>
          </a:bodyPr>
          <a:lstStyle/>
          <a:p>
            <a:pPr algn="ctr" fontAlgn="ctr"/>
            <a:r>
              <a:rPr lang="en-US" sz="1200" b="1" dirty="0" smtClean="0">
                <a:latin typeface="Huawei Sans" panose="020C0503030203020204" pitchFamily="34" charset="0"/>
              </a:rPr>
              <a:t>VTEP3</a:t>
            </a:r>
          </a:p>
          <a:p>
            <a:pPr algn="ctr" fontAlgn="ctr"/>
            <a:r>
              <a:rPr lang="en-US" sz="1200" b="1" dirty="0" smtClean="0">
                <a:latin typeface="Huawei Sans" panose="020C0503030203020204" pitchFamily="34" charset="0"/>
              </a:rPr>
              <a:t>3.3.3.3/32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1703987" y="3067677"/>
            <a:ext cx="1128834" cy="461665"/>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172.16.1.1/24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图片 11" descr="开放网络-蓝.png"/>
          <p:cNvPicPr>
            <a:picLocks noChangeAspect="1"/>
          </p:cNvPicPr>
          <p:nvPr/>
        </p:nvPicPr>
        <p:blipFill>
          <a:blip r:embed="rId4" cstate="print"/>
          <a:stretch>
            <a:fillRect/>
          </a:stretch>
        </p:blipFill>
        <p:spPr bwMode="gray">
          <a:xfrm>
            <a:off x="2000698" y="3634415"/>
            <a:ext cx="539607" cy="415381"/>
          </a:xfrm>
          <a:prstGeom prst="rect">
            <a:avLst/>
          </a:prstGeom>
        </p:spPr>
      </p:pic>
      <p:sp>
        <p:nvSpPr>
          <p:cNvPr id="72" name="矩形 71"/>
          <p:cNvSpPr/>
          <p:nvPr/>
        </p:nvSpPr>
        <p:spPr bwMode="gray">
          <a:xfrm>
            <a:off x="1703984" y="5054570"/>
            <a:ext cx="1128834" cy="461665"/>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3" name="图片 11" descr="开放网络-蓝.png"/>
          <p:cNvPicPr>
            <a:picLocks noChangeAspect="1"/>
          </p:cNvPicPr>
          <p:nvPr/>
        </p:nvPicPr>
        <p:blipFill>
          <a:blip r:embed="rId4" cstate="print"/>
          <a:stretch>
            <a:fillRect/>
          </a:stretch>
        </p:blipFill>
        <p:spPr bwMode="gray">
          <a:xfrm>
            <a:off x="2000698" y="4560393"/>
            <a:ext cx="539607" cy="415381"/>
          </a:xfrm>
          <a:prstGeom prst="rect">
            <a:avLst/>
          </a:prstGeom>
        </p:spPr>
      </p:pic>
      <p:sp>
        <p:nvSpPr>
          <p:cNvPr id="80" name="矩形 79"/>
          <p:cNvSpPr/>
          <p:nvPr/>
        </p:nvSpPr>
        <p:spPr bwMode="gray">
          <a:xfrm>
            <a:off x="9690280" y="2777935"/>
            <a:ext cx="1128834" cy="461665"/>
          </a:xfrm>
          <a:prstGeom prst="rect">
            <a:avLst/>
          </a:prstGeom>
        </p:spPr>
        <p:txBody>
          <a:bodyPr wrap="none">
            <a:spAutoFit/>
          </a:bodyPr>
          <a:lstStyle/>
          <a:p>
            <a:pPr algn="ctr" fontAlgn="ctr"/>
            <a:r>
              <a:rPr lang="en-US" sz="1200" b="1" dirty="0" smtClean="0">
                <a:latin typeface="Huawei Sans" panose="020C0503030203020204" pitchFamily="34" charset="0"/>
              </a:rPr>
              <a:t>PC3</a:t>
            </a:r>
          </a:p>
          <a:p>
            <a:pPr algn="ctr" fontAlgn="ctr"/>
            <a:r>
              <a:rPr lang="en-US" sz="1200" dirty="0" smtClean="0">
                <a:latin typeface="Huawei Sans" panose="020C0503030203020204" pitchFamily="34" charset="0"/>
              </a:rPr>
              <a:t>172.16.1.3/24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1" name="图片 11" descr="开放网络-蓝.png"/>
          <p:cNvPicPr>
            <a:picLocks noChangeAspect="1"/>
          </p:cNvPicPr>
          <p:nvPr/>
        </p:nvPicPr>
        <p:blipFill>
          <a:blip r:embed="rId4" cstate="print"/>
          <a:stretch>
            <a:fillRect/>
          </a:stretch>
        </p:blipFill>
        <p:spPr bwMode="gray">
          <a:xfrm>
            <a:off x="10006501" y="3344673"/>
            <a:ext cx="539607" cy="415381"/>
          </a:xfrm>
          <a:prstGeom prst="rect">
            <a:avLst/>
          </a:prstGeom>
        </p:spPr>
      </p:pic>
      <p:sp>
        <p:nvSpPr>
          <p:cNvPr id="82" name="任意多边形 81"/>
          <p:cNvSpPr/>
          <p:nvPr/>
        </p:nvSpPr>
        <p:spPr bwMode="gray">
          <a:xfrm flipH="1">
            <a:off x="8175625" y="3737303"/>
            <a:ext cx="2100678" cy="171450"/>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p:cNvSpPr/>
          <p:nvPr/>
        </p:nvSpPr>
        <p:spPr bwMode="gray">
          <a:xfrm>
            <a:off x="9735162" y="5293594"/>
            <a:ext cx="1128834" cy="461665"/>
          </a:xfrm>
          <a:prstGeom prst="rect">
            <a:avLst/>
          </a:prstGeom>
        </p:spPr>
        <p:txBody>
          <a:bodyPr wrap="none">
            <a:spAutoFit/>
          </a:bodyPr>
          <a:lstStyle/>
          <a:p>
            <a:pPr algn="ctr" fontAlgn="ctr"/>
            <a:r>
              <a:rPr lang="en-US" sz="1200" b="1" dirty="0" smtClean="0">
                <a:latin typeface="Huawei Sans" panose="020C0503030203020204" pitchFamily="34" charset="0"/>
              </a:rPr>
              <a:t>PC4</a:t>
            </a:r>
          </a:p>
          <a:p>
            <a:pPr algn="ctr" fontAlgn="ctr"/>
            <a:r>
              <a:rPr lang="en-US" sz="1200" dirty="0" smtClean="0">
                <a:latin typeface="Huawei Sans" panose="020C0503030203020204" pitchFamily="34" charset="0"/>
              </a:rPr>
              <a:t>172.16.2.4/24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图片 11" descr="开放网络-蓝.png"/>
          <p:cNvPicPr>
            <a:picLocks noChangeAspect="1"/>
          </p:cNvPicPr>
          <p:nvPr/>
        </p:nvPicPr>
        <p:blipFill>
          <a:blip r:embed="rId4" cstate="print"/>
          <a:stretch>
            <a:fillRect/>
          </a:stretch>
        </p:blipFill>
        <p:spPr bwMode="gray">
          <a:xfrm>
            <a:off x="10031876" y="4799417"/>
            <a:ext cx="539607" cy="415381"/>
          </a:xfrm>
          <a:prstGeom prst="rect">
            <a:avLst/>
          </a:prstGeom>
        </p:spPr>
      </p:pic>
      <p:sp>
        <p:nvSpPr>
          <p:cNvPr id="89" name="矩形 88"/>
          <p:cNvSpPr/>
          <p:nvPr/>
        </p:nvSpPr>
        <p:spPr bwMode="gray">
          <a:xfrm rot="15603">
            <a:off x="2589580" y="3618409"/>
            <a:ext cx="750526" cy="461665"/>
          </a:xfrm>
          <a:prstGeom prst="rect">
            <a:avLst/>
          </a:prstGeom>
        </p:spPr>
        <p:txBody>
          <a:bodyPr wrap="none">
            <a:spAutoFit/>
          </a:bodyPr>
          <a:lstStyle/>
          <a:p>
            <a:pPr algn="just" fontAlgn="ctr"/>
            <a:r>
              <a:rPr lang="en-US" sz="1200" dirty="0" smtClean="0">
                <a:solidFill>
                  <a:srgbClr val="30B5C5"/>
                </a:solidFill>
                <a:latin typeface="Huawei Sans" panose="020C0503030203020204" pitchFamily="34" charset="0"/>
              </a:rPr>
              <a:t>BD 10</a:t>
            </a:r>
          </a:p>
          <a:p>
            <a:pPr algn="just"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矩形 90"/>
          <p:cNvSpPr/>
          <p:nvPr/>
        </p:nvSpPr>
        <p:spPr bwMode="gray">
          <a:xfrm rot="15603">
            <a:off x="2589578" y="4446065"/>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bwMode="gray">
          <a:xfrm rot="15603">
            <a:off x="9247692" y="3299200"/>
            <a:ext cx="750525" cy="461665"/>
          </a:xfrm>
          <a:prstGeom prst="rect">
            <a:avLst/>
          </a:prstGeom>
        </p:spPr>
        <p:txBody>
          <a:bodyPr wrap="none">
            <a:spAutoFit/>
          </a:bodyPr>
          <a:lstStyle/>
          <a:p>
            <a:pPr algn="r" fontAlgn="ctr"/>
            <a:r>
              <a:rPr lang="en-US" sz="1200" dirty="0" smtClean="0">
                <a:solidFill>
                  <a:srgbClr val="30B5C5"/>
                </a:solidFill>
                <a:latin typeface="Huawei Sans" panose="020C0503030203020204" pitchFamily="34" charset="0"/>
              </a:rPr>
              <a:t>BD 10</a:t>
            </a:r>
          </a:p>
          <a:p>
            <a:pPr algn="r"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p:cNvSpPr/>
          <p:nvPr/>
        </p:nvSpPr>
        <p:spPr bwMode="gray">
          <a:xfrm rot="15603">
            <a:off x="9247692" y="4714483"/>
            <a:ext cx="750525" cy="461665"/>
          </a:xfrm>
          <a:prstGeom prst="rect">
            <a:avLst/>
          </a:prstGeom>
        </p:spPr>
        <p:txBody>
          <a:bodyPr wrap="none">
            <a:spAutoFit/>
          </a:bodyPr>
          <a:lstStyle/>
          <a:p>
            <a:pPr algn="r" fontAlgn="ctr"/>
            <a:r>
              <a:rPr lang="en-US" sz="1200" dirty="0" smtClean="0">
                <a:solidFill>
                  <a:srgbClr val="EC7061"/>
                </a:solidFill>
                <a:latin typeface="Huawei Sans" panose="020C0503030203020204" pitchFamily="34" charset="0"/>
              </a:rPr>
              <a:t>BD 20</a:t>
            </a:r>
          </a:p>
          <a:p>
            <a:pPr algn="r" fontAlgn="ctr"/>
            <a:r>
              <a:rPr lang="en-US" sz="1200" dirty="0" smtClean="0">
                <a:solidFill>
                  <a:srgbClr val="EC7061"/>
                </a:solidFill>
                <a:latin typeface="Huawei Sans" panose="020C0503030203020204" pitchFamily="34" charset="0"/>
              </a:rPr>
              <a:t>VNI 200</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2844832" y="5339760"/>
            <a:ext cx="3296376" cy="830997"/>
          </a:xfrm>
          <a:prstGeom prst="rect">
            <a:avLst/>
          </a:prstGeom>
          <a:solidFill>
            <a:schemeClr val="bg1">
              <a:lumMod val="85000"/>
            </a:schemeClr>
          </a:solidFill>
          <a:ln w="19050">
            <a:noFill/>
          </a:ln>
        </p:spPr>
        <p:txBody>
          <a:bodyPr wrap="square" rtlCol="0">
            <a:spAutoFit/>
          </a:bodyPr>
          <a:lstStyle/>
          <a:p>
            <a:pPr fontAlgn="ctr"/>
            <a:r>
              <a:rPr lang="en-US" sz="1200" dirty="0" smtClean="0">
                <a:latin typeface="Huawei Sans" panose="020C0503030203020204" pitchFamily="34" charset="0"/>
              </a:rPr>
              <a:t>interface </a:t>
            </a:r>
            <a:r>
              <a:rPr lang="en-US" sz="1200" dirty="0" err="1" smtClean="0">
                <a:latin typeface="Huawei Sans" panose="020C0503030203020204" pitchFamily="34" charset="0"/>
              </a:rPr>
              <a:t>nve</a:t>
            </a:r>
            <a:r>
              <a:rPr lang="en-US" sz="1200" dirty="0" smtClean="0">
                <a:latin typeface="Huawei Sans" panose="020C0503030203020204" pitchFamily="34" charset="0"/>
              </a:rPr>
              <a:t> 1</a:t>
            </a:r>
          </a:p>
          <a:p>
            <a:pPr fontAlgn="ctr"/>
            <a:r>
              <a:rPr lang="en-US" sz="1200" dirty="0" smtClean="0">
                <a:latin typeface="Huawei Sans" panose="020C0503030203020204" pitchFamily="34" charset="0"/>
              </a:rPr>
              <a:t>    source 1.1.1.1</a:t>
            </a:r>
          </a:p>
          <a:p>
            <a:pPr fontAlgn="ctr"/>
            <a:r>
              <a:rPr lang="en-US" sz="1200" dirty="0" smtClean="0">
                <a:latin typeface="Huawei Sans" panose="020C0503030203020204" pitchFamily="34" charset="0"/>
              </a:rPr>
              <a:t>    </a:t>
            </a:r>
            <a:r>
              <a:rPr lang="en-US" sz="1200" dirty="0" err="1" smtClean="0">
                <a:latin typeface="Huawei Sans" panose="020C0503030203020204" pitchFamily="34" charset="0"/>
              </a:rPr>
              <a:t>vni</a:t>
            </a:r>
            <a:r>
              <a:rPr lang="en-US" sz="1200" dirty="0" smtClean="0">
                <a:latin typeface="Huawei Sans" panose="020C0503030203020204" pitchFamily="34" charset="0"/>
              </a:rPr>
              <a:t> 100 head-end peer-list 3.3.3.3</a:t>
            </a:r>
          </a:p>
          <a:p>
            <a:pPr fontAlgn="ctr"/>
            <a:r>
              <a:rPr lang="en-US" sz="1200" dirty="0" smtClean="0">
                <a:latin typeface="Huawei Sans" panose="020C0503030203020204" pitchFamily="34" charset="0"/>
              </a:rPr>
              <a:t>    </a:t>
            </a:r>
            <a:r>
              <a:rPr lang="en-US" sz="1200" dirty="0" err="1" smtClean="0">
                <a:latin typeface="Huawei Sans" panose="020C0503030203020204" pitchFamily="34" charset="0"/>
              </a:rPr>
              <a:t>vni</a:t>
            </a:r>
            <a:r>
              <a:rPr lang="en-US" sz="1200" dirty="0" smtClean="0">
                <a:latin typeface="Huawei Sans" panose="020C0503030203020204" pitchFamily="34" charset="0"/>
              </a:rPr>
              <a:t> 200 head-end peer-list 2.2.2.2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6273116" y="5528943"/>
            <a:ext cx="3296376" cy="646331"/>
          </a:xfrm>
          <a:prstGeom prst="rect">
            <a:avLst/>
          </a:prstGeom>
          <a:solidFill>
            <a:schemeClr val="bg1">
              <a:lumMod val="85000"/>
            </a:schemeClr>
          </a:solidFill>
          <a:ln w="19050">
            <a:noFill/>
          </a:ln>
        </p:spPr>
        <p:txBody>
          <a:bodyPr wrap="square" rtlCol="0">
            <a:spAutoFit/>
          </a:bodyPr>
          <a:lstStyle/>
          <a:p>
            <a:pPr fontAlgn="ctr"/>
            <a:r>
              <a:rPr lang="en-US" sz="1200" dirty="0" smtClean="0">
                <a:latin typeface="Huawei Sans" panose="020C0503030203020204" pitchFamily="34" charset="0"/>
              </a:rPr>
              <a:t>interface </a:t>
            </a:r>
            <a:r>
              <a:rPr lang="en-US" sz="1200" dirty="0" err="1" smtClean="0">
                <a:latin typeface="Huawei Sans" panose="020C0503030203020204" pitchFamily="34" charset="0"/>
              </a:rPr>
              <a:t>nve</a:t>
            </a:r>
            <a:r>
              <a:rPr lang="en-US" sz="1200" dirty="0" smtClean="0">
                <a:latin typeface="Huawei Sans" panose="020C0503030203020204" pitchFamily="34" charset="0"/>
              </a:rPr>
              <a:t> 1</a:t>
            </a:r>
          </a:p>
          <a:p>
            <a:pPr fontAlgn="ctr"/>
            <a:r>
              <a:rPr lang="en-US" sz="1200" dirty="0" smtClean="0">
                <a:latin typeface="Huawei Sans" panose="020C0503030203020204" pitchFamily="34" charset="0"/>
              </a:rPr>
              <a:t>    source 2.2.2.2</a:t>
            </a:r>
          </a:p>
          <a:p>
            <a:pPr fontAlgn="ctr"/>
            <a:r>
              <a:rPr lang="en-US" sz="1200" dirty="0" smtClean="0">
                <a:latin typeface="Huawei Sans" panose="020C0503030203020204" pitchFamily="34" charset="0"/>
              </a:rPr>
              <a:t>    </a:t>
            </a:r>
            <a:r>
              <a:rPr lang="en-US" sz="1200" dirty="0" err="1" smtClean="0">
                <a:latin typeface="Huawei Sans" panose="020C0503030203020204" pitchFamily="34" charset="0"/>
              </a:rPr>
              <a:t>vni</a:t>
            </a:r>
            <a:r>
              <a:rPr lang="en-US" sz="1200" dirty="0" smtClean="0">
                <a:latin typeface="Huawei Sans" panose="020C0503030203020204" pitchFamily="34" charset="0"/>
              </a:rPr>
              <a:t> 200 head-end peer-list 1.1.1.1</a:t>
            </a:r>
            <a:endParaRPr lang="en-US" sz="1200" dirty="0">
              <a:latin typeface="Huawei Sans" panose="020C0503030203020204" pitchFamily="34" charset="0"/>
            </a:endParaRPr>
          </a:p>
        </p:txBody>
      </p:sp>
      <p:sp>
        <p:nvSpPr>
          <p:cNvPr id="100" name="文本框 99"/>
          <p:cNvSpPr txBox="1"/>
          <p:nvPr/>
        </p:nvSpPr>
        <p:spPr bwMode="gray">
          <a:xfrm>
            <a:off x="6044351" y="2296479"/>
            <a:ext cx="3296376" cy="646331"/>
          </a:xfrm>
          <a:prstGeom prst="rect">
            <a:avLst/>
          </a:prstGeom>
          <a:solidFill>
            <a:schemeClr val="bg1">
              <a:lumMod val="85000"/>
            </a:schemeClr>
          </a:solidFill>
          <a:ln w="19050">
            <a:noFill/>
          </a:ln>
        </p:spPr>
        <p:txBody>
          <a:bodyPr wrap="square" rtlCol="0">
            <a:spAutoFit/>
          </a:bodyPr>
          <a:lstStyle/>
          <a:p>
            <a:pPr fontAlgn="ctr"/>
            <a:r>
              <a:rPr lang="en-US" sz="1200" dirty="0" smtClean="0">
                <a:latin typeface="Huawei Sans" panose="020C0503030203020204" pitchFamily="34" charset="0"/>
              </a:rPr>
              <a:t>interface </a:t>
            </a:r>
            <a:r>
              <a:rPr lang="en-US" sz="1200" dirty="0" err="1" smtClean="0">
                <a:latin typeface="Huawei Sans" panose="020C0503030203020204" pitchFamily="34" charset="0"/>
              </a:rPr>
              <a:t>nve</a:t>
            </a:r>
            <a:r>
              <a:rPr lang="en-US" sz="1200" dirty="0" smtClean="0">
                <a:latin typeface="Huawei Sans" panose="020C0503030203020204" pitchFamily="34" charset="0"/>
              </a:rPr>
              <a:t> 1</a:t>
            </a:r>
          </a:p>
          <a:p>
            <a:pPr fontAlgn="ctr"/>
            <a:r>
              <a:rPr lang="en-US" sz="1200" dirty="0" smtClean="0">
                <a:latin typeface="Huawei Sans" panose="020C0503030203020204" pitchFamily="34" charset="0"/>
              </a:rPr>
              <a:t>    source 3.3.3.3</a:t>
            </a:r>
          </a:p>
          <a:p>
            <a:pPr fontAlgn="ctr"/>
            <a:r>
              <a:rPr lang="en-US" sz="1200" dirty="0" smtClean="0">
                <a:latin typeface="Huawei Sans" panose="020C0503030203020204" pitchFamily="34" charset="0"/>
              </a:rPr>
              <a:t>    </a:t>
            </a:r>
            <a:r>
              <a:rPr lang="en-US" sz="1200" dirty="0" err="1" smtClean="0">
                <a:latin typeface="Huawei Sans" panose="020C0503030203020204" pitchFamily="34" charset="0"/>
              </a:rPr>
              <a:t>vni</a:t>
            </a:r>
            <a:r>
              <a:rPr lang="en-US" sz="1200" dirty="0" smtClean="0">
                <a:latin typeface="Huawei Sans" panose="020C0503030203020204" pitchFamily="34" charset="0"/>
              </a:rPr>
              <a:t> 100 head-end peer-list 1.1.1.1</a:t>
            </a:r>
            <a:endParaRPr lang="en-US" sz="1200" dirty="0">
              <a:latin typeface="Huawei Sans" panose="020C0503030203020204" pitchFamily="34" charset="0"/>
            </a:endParaRPr>
          </a:p>
        </p:txBody>
      </p:sp>
      <p:sp>
        <p:nvSpPr>
          <p:cNvPr id="102" name="圆柱形 101"/>
          <p:cNvSpPr/>
          <p:nvPr/>
        </p:nvSpPr>
        <p:spPr bwMode="gray">
          <a:xfrm rot="15753464">
            <a:off x="6258457" y="2570488"/>
            <a:ext cx="222026" cy="2836593"/>
          </a:xfrm>
          <a:prstGeom prst="can">
            <a:avLst>
              <a:gd name="adj" fmla="val 72803"/>
            </a:avLst>
          </a:prstGeom>
          <a:solidFill>
            <a:srgbClr val="30B5C5"/>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p:cNvSpPr/>
          <p:nvPr/>
        </p:nvSpPr>
        <p:spPr bwMode="gray">
          <a:xfrm rot="21150306">
            <a:off x="5752153" y="3860355"/>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柱形 103"/>
          <p:cNvSpPr/>
          <p:nvPr/>
        </p:nvSpPr>
        <p:spPr bwMode="gray">
          <a:xfrm rot="16413445">
            <a:off x="6260181" y="3101874"/>
            <a:ext cx="222026" cy="2836593"/>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p:cNvSpPr/>
          <p:nvPr/>
        </p:nvSpPr>
        <p:spPr bwMode="gray">
          <a:xfrm rot="231973">
            <a:off x="5790252" y="4391398"/>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4" name="图片 87" descr="汇聚交换机.png"/>
          <p:cNvPicPr>
            <a:picLocks noChangeAspect="1"/>
          </p:cNvPicPr>
          <p:nvPr/>
        </p:nvPicPr>
        <p:blipFill>
          <a:blip r:embed="rId3"/>
          <a:stretch>
            <a:fillRect/>
          </a:stretch>
        </p:blipFill>
        <p:spPr bwMode="gray">
          <a:xfrm>
            <a:off x="7702944" y="3701370"/>
            <a:ext cx="502820" cy="411400"/>
          </a:xfrm>
          <a:prstGeom prst="rect">
            <a:avLst/>
          </a:prstGeom>
        </p:spPr>
      </p:pic>
      <p:sp>
        <p:nvSpPr>
          <p:cNvPr id="86" name="任意多边形 85"/>
          <p:cNvSpPr/>
          <p:nvPr/>
        </p:nvSpPr>
        <p:spPr bwMode="gray">
          <a:xfrm flipH="1" flipV="1">
            <a:off x="8175624" y="4652498"/>
            <a:ext cx="2100679" cy="185076"/>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87" descr="汇聚交换机.png"/>
          <p:cNvPicPr>
            <a:picLocks noChangeAspect="1"/>
          </p:cNvPicPr>
          <p:nvPr/>
        </p:nvPicPr>
        <p:blipFill>
          <a:blip r:embed="rId3"/>
          <a:stretch>
            <a:fillRect/>
          </a:stretch>
        </p:blipFill>
        <p:spPr bwMode="gray">
          <a:xfrm>
            <a:off x="7702944" y="4461196"/>
            <a:ext cx="502820" cy="411400"/>
          </a:xfrm>
          <a:prstGeom prst="rect">
            <a:avLst/>
          </a:prstGeom>
        </p:spPr>
      </p:pic>
      <p:sp>
        <p:nvSpPr>
          <p:cNvPr id="2" name="椭圆 1"/>
          <p:cNvSpPr/>
          <p:nvPr/>
        </p:nvSpPr>
        <p:spPr bwMode="gray">
          <a:xfrm>
            <a:off x="4394665" y="4114929"/>
            <a:ext cx="131526" cy="131526"/>
          </a:xfrm>
          <a:prstGeom prst="ellipse">
            <a:avLst/>
          </a:prstGeom>
          <a:solidFill>
            <a:srgbClr val="30B5C5"/>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55" name="椭圆 54"/>
          <p:cNvSpPr/>
          <p:nvPr/>
        </p:nvSpPr>
        <p:spPr bwMode="gray">
          <a:xfrm>
            <a:off x="4394665" y="4282571"/>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56" name="椭圆 55"/>
          <p:cNvSpPr/>
          <p:nvPr/>
        </p:nvSpPr>
        <p:spPr bwMode="gray">
          <a:xfrm>
            <a:off x="8140001" y="3842990"/>
            <a:ext cx="131526" cy="131526"/>
          </a:xfrm>
          <a:prstGeom prst="ellipse">
            <a:avLst/>
          </a:prstGeom>
          <a:solidFill>
            <a:srgbClr val="30B5C5"/>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57" name="椭圆 56"/>
          <p:cNvSpPr/>
          <p:nvPr/>
        </p:nvSpPr>
        <p:spPr bwMode="gray">
          <a:xfrm>
            <a:off x="8135324" y="4616024"/>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67" name="五边形 24">
            <a:extLst>
              <a:ext uri="{FF2B5EF4-FFF2-40B4-BE49-F238E27FC236}">
                <a16:creationId xmlns:a16="http://schemas.microsoft.com/office/drawing/2014/main" xmlns="" id="{66BA07AD-FEEF-4CB3-8D55-B5A235B0FBAC}"/>
              </a:ext>
            </a:extLst>
          </p:cNvPr>
          <p:cNvSpPr/>
          <p:nvPr/>
        </p:nvSpPr>
        <p:spPr bwMode="gray">
          <a:xfrm>
            <a:off x="7011032" y="124239"/>
            <a:ext cx="1510569"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Tunnel Establishment</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26">
            <a:extLst>
              <a:ext uri="{FF2B5EF4-FFF2-40B4-BE49-F238E27FC236}">
                <a16:creationId xmlns:a16="http://schemas.microsoft.com/office/drawing/2014/main" xmlns="" id="{0C19331F-8FCC-488E-9C32-A3F774208D1E}"/>
              </a:ext>
            </a:extLst>
          </p:cNvPr>
          <p:cNvSpPr/>
          <p:nvPr/>
        </p:nvSpPr>
        <p:spPr bwMode="gray">
          <a:xfrm>
            <a:off x="9989819" y="124239"/>
            <a:ext cx="172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Data Frame Forwarding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燕尾形 26">
            <a:extLst>
              <a:ext uri="{FF2B5EF4-FFF2-40B4-BE49-F238E27FC236}">
                <a16:creationId xmlns:a16="http://schemas.microsoft.com/office/drawing/2014/main" xmlns="" id="{5C797163-D6D3-4ACC-996D-421D87F18D19}"/>
              </a:ext>
            </a:extLst>
          </p:cNvPr>
          <p:cNvSpPr/>
          <p:nvPr/>
        </p:nvSpPr>
        <p:spPr bwMode="gray">
          <a:xfrm>
            <a:off x="8441139" y="124239"/>
            <a:ext cx="1629143"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MAC Address Learning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493089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VXLAN MAC Address Entries</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bwMode="gray">
          <a:xfrm>
            <a:off x="455612" y="1052514"/>
            <a:ext cx="11293476" cy="1661173"/>
          </a:xfrm>
        </p:spPr>
        <p:txBody>
          <a:bodyPr/>
          <a:lstStyle/>
          <a:p>
            <a:r>
              <a:rPr lang="en-US" altLang="zh-CN" sz="1400" smtClean="0"/>
              <a:t>VXLAN implements Layer 2 forwarding on the overlay network. Unicast data frames are forwarded based on MAC address entries.</a:t>
            </a:r>
          </a:p>
          <a:p>
            <a:r>
              <a:rPr lang="en-US" altLang="zh-CN" sz="1400" smtClean="0"/>
              <a:t>When a VTEP receives a data frame from the local device in a BD, the VTEP adds the source MAC address of the data frame to the MAC address table of the BD and sets the outbound interface to the interface that receives the data frame.</a:t>
            </a:r>
            <a:endParaRPr lang="en-US" altLang="zh-CN" sz="1400" smtClean="0">
              <a:sym typeface="Huawei Sans" panose="020C0503030203020204" pitchFamily="34" charset="0"/>
            </a:endParaRPr>
          </a:p>
          <a:p>
            <a:r>
              <a:rPr lang="en-US" altLang="zh-CN" sz="1400" smtClean="0"/>
              <a:t>This entry is used to guide the forwarding of data frames sent to a device connected to the VTEP.</a:t>
            </a:r>
            <a:endParaRPr lang="en-US" altLang="zh-CN" sz="1400" smtClean="0">
              <a:sym typeface="Huawei Sans" panose="020C0503030203020204" pitchFamily="34" charset="0"/>
            </a:endParaRPr>
          </a:p>
          <a:p>
            <a:endParaRPr lang="zh-CN" altLang="en-US" sz="1400" dirty="0"/>
          </a:p>
        </p:txBody>
      </p:sp>
      <p:pic>
        <p:nvPicPr>
          <p:cNvPr id="37" name="图片 87" descr="汇聚交换机.png"/>
          <p:cNvPicPr>
            <a:picLocks noChangeAspect="1"/>
          </p:cNvPicPr>
          <p:nvPr/>
        </p:nvPicPr>
        <p:blipFill>
          <a:blip r:embed="rId3"/>
          <a:stretch>
            <a:fillRect/>
          </a:stretch>
        </p:blipFill>
        <p:spPr bwMode="gray">
          <a:xfrm>
            <a:off x="4222929" y="3743308"/>
            <a:ext cx="502820" cy="411400"/>
          </a:xfrm>
          <a:prstGeom prst="rect">
            <a:avLst/>
          </a:prstGeom>
        </p:spPr>
      </p:pic>
      <p:sp>
        <p:nvSpPr>
          <p:cNvPr id="127" name="任意多边形 126"/>
          <p:cNvSpPr/>
          <p:nvPr/>
        </p:nvSpPr>
        <p:spPr bwMode="gray">
          <a:xfrm>
            <a:off x="1978090" y="3741365"/>
            <a:ext cx="2244837" cy="153304"/>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任意多边形 127"/>
          <p:cNvSpPr/>
          <p:nvPr/>
        </p:nvSpPr>
        <p:spPr bwMode="gray">
          <a:xfrm flipV="1">
            <a:off x="1978090" y="4058975"/>
            <a:ext cx="2244840" cy="238918"/>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矩形 130"/>
          <p:cNvSpPr/>
          <p:nvPr/>
        </p:nvSpPr>
        <p:spPr bwMode="gray">
          <a:xfrm>
            <a:off x="1319319" y="2660276"/>
            <a:ext cx="1359667"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172.16.1.1/24</a:t>
            </a:r>
          </a:p>
          <a:p>
            <a:pPr algn="ctr" fontAlgn="ctr"/>
            <a:r>
              <a:rPr lang="en-US" sz="1200" dirty="0" smtClean="0">
                <a:latin typeface="Huawei Sans" panose="020C0503030203020204" pitchFamily="34" charset="0"/>
              </a:rPr>
              <a:t>0000-0000-000A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2" name="图片 11" descr="开放网络-蓝.png"/>
          <p:cNvPicPr>
            <a:picLocks noChangeAspect="1"/>
          </p:cNvPicPr>
          <p:nvPr/>
        </p:nvPicPr>
        <p:blipFill>
          <a:blip r:embed="rId4" cstate="print"/>
          <a:stretch>
            <a:fillRect/>
          </a:stretch>
        </p:blipFill>
        <p:spPr bwMode="gray">
          <a:xfrm>
            <a:off x="1731449" y="3348735"/>
            <a:ext cx="539607" cy="415381"/>
          </a:xfrm>
          <a:prstGeom prst="rect">
            <a:avLst/>
          </a:prstGeom>
        </p:spPr>
      </p:pic>
      <p:sp>
        <p:nvSpPr>
          <p:cNvPr id="133" name="矩形 132"/>
          <p:cNvSpPr/>
          <p:nvPr/>
        </p:nvSpPr>
        <p:spPr bwMode="gray">
          <a:xfrm>
            <a:off x="1323325" y="4706744"/>
            <a:ext cx="1351652"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p>
          <a:p>
            <a:pPr algn="ctr" fontAlgn="ctr"/>
            <a:r>
              <a:rPr lang="en-US" sz="1200" dirty="0" smtClean="0">
                <a:latin typeface="Huawei Sans" panose="020C0503030203020204" pitchFamily="34" charset="0"/>
              </a:rPr>
              <a:t>0000-0000-000B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4" name="图片 11" descr="开放网络-蓝.png"/>
          <p:cNvPicPr>
            <a:picLocks noChangeAspect="1"/>
          </p:cNvPicPr>
          <p:nvPr/>
        </p:nvPicPr>
        <p:blipFill>
          <a:blip r:embed="rId4" cstate="print"/>
          <a:stretch>
            <a:fillRect/>
          </a:stretch>
        </p:blipFill>
        <p:spPr bwMode="gray">
          <a:xfrm>
            <a:off x="1731449" y="4274713"/>
            <a:ext cx="539607" cy="415381"/>
          </a:xfrm>
          <a:prstGeom prst="rect">
            <a:avLst/>
          </a:prstGeom>
        </p:spPr>
      </p:pic>
      <p:sp>
        <p:nvSpPr>
          <p:cNvPr id="135" name="矩形 134"/>
          <p:cNvSpPr/>
          <p:nvPr/>
        </p:nvSpPr>
        <p:spPr bwMode="gray">
          <a:xfrm rot="15603">
            <a:off x="2282229" y="3337912"/>
            <a:ext cx="750526" cy="461665"/>
          </a:xfrm>
          <a:prstGeom prst="rect">
            <a:avLst/>
          </a:prstGeom>
        </p:spPr>
        <p:txBody>
          <a:bodyPr wrap="none">
            <a:spAutoFit/>
          </a:bodyPr>
          <a:lstStyle/>
          <a:p>
            <a:pPr algn="just" fontAlgn="ctr"/>
            <a:r>
              <a:rPr lang="en-US" sz="1200" dirty="0" smtClean="0">
                <a:solidFill>
                  <a:srgbClr val="30B5C5"/>
                </a:solidFill>
                <a:latin typeface="Huawei Sans" panose="020C0503030203020204" pitchFamily="34" charset="0"/>
              </a:rPr>
              <a:t>BD 10</a:t>
            </a:r>
          </a:p>
          <a:p>
            <a:pPr algn="just"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矩形 135"/>
          <p:cNvSpPr/>
          <p:nvPr/>
        </p:nvSpPr>
        <p:spPr bwMode="gray">
          <a:xfrm rot="15603">
            <a:off x="2282229" y="4217535"/>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矩形 136"/>
          <p:cNvSpPr/>
          <p:nvPr/>
        </p:nvSpPr>
        <p:spPr bwMode="gray">
          <a:xfrm rot="15603">
            <a:off x="3300231" y="3537403"/>
            <a:ext cx="965329" cy="276999"/>
          </a:xfrm>
          <a:prstGeom prst="rect">
            <a:avLst/>
          </a:prstGeom>
        </p:spPr>
        <p:txBody>
          <a:bodyPr wrap="none">
            <a:spAutoFit/>
          </a:bodyPr>
          <a:lstStyle/>
          <a:p>
            <a:pPr algn="just" fontAlgn="ctr"/>
            <a:r>
              <a:rPr lang="en-US" sz="1200" dirty="0" smtClean="0">
                <a:solidFill>
                  <a:srgbClr val="30B5C5"/>
                </a:solidFill>
                <a:latin typeface="Huawei Sans" panose="020C0503030203020204" pitchFamily="34" charset="0"/>
              </a:rPr>
              <a:t>GE1/0/1.10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矩形 137"/>
          <p:cNvSpPr/>
          <p:nvPr/>
        </p:nvSpPr>
        <p:spPr bwMode="gray">
          <a:xfrm rot="15603">
            <a:off x="3300230" y="4178768"/>
            <a:ext cx="965329" cy="276999"/>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GE1/0/1.20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矩形 140"/>
          <p:cNvSpPr/>
          <p:nvPr/>
        </p:nvSpPr>
        <p:spPr bwMode="gray">
          <a:xfrm>
            <a:off x="5200306" y="3348735"/>
            <a:ext cx="6096000" cy="2123658"/>
          </a:xfrm>
          <a:prstGeom prst="rect">
            <a:avLst/>
          </a:prstGeom>
          <a:solidFill>
            <a:schemeClr val="bg1">
              <a:lumMod val="95000"/>
            </a:schemeClr>
          </a:solidFill>
          <a:ln w="19050">
            <a:noFill/>
          </a:ln>
        </p:spPr>
        <p:txBody>
          <a:bodyPr wrap="square" rtlCol="0">
            <a:spAutoFit/>
          </a:bodyPr>
          <a:lstStyle/>
          <a:p>
            <a:pPr defTabSz="72000" fontAlgn="ctr"/>
            <a:r>
              <a:rPr lang="en-US" sz="1200" dirty="0" smtClean="0">
                <a:latin typeface="Huawei Sans" panose="020C0503030203020204" pitchFamily="34" charset="0"/>
              </a:rPr>
              <a:t>&lt;S1&gt;display mac-address bridge-domain 10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MAC Address    		VLAN/VSI/BD   Learned-From    Type        		</a:t>
            </a:r>
          </a:p>
          <a:p>
            <a:pPr defTabSz="72000" fontAlgn="ctr"/>
            <a:r>
              <a:rPr lang="en-US" sz="1200" dirty="0" smtClean="0">
                <a:latin typeface="Huawei Sans" panose="020C0503030203020204" pitchFamily="34" charset="0"/>
              </a:rPr>
              <a: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0000-0000-000a	    				 -/-/</a:t>
            </a:r>
            <a:r>
              <a:rPr lang="en-US" sz="1200" b="1" dirty="0" smtClean="0">
                <a:solidFill>
                  <a:srgbClr val="30B5C5"/>
                </a:solidFill>
                <a:latin typeface="Huawei Sans" panose="020C0503030203020204" pitchFamily="34" charset="0"/>
              </a:rPr>
              <a:t>10 </a:t>
            </a:r>
            <a:r>
              <a:rPr lang="en-US" sz="1200" dirty="0" smtClean="0">
                <a:solidFill>
                  <a:srgbClr val="30B5C5"/>
                </a:solidFill>
                <a:latin typeface="Huawei Sans" panose="020C0503030203020204" pitchFamily="34" charset="0"/>
              </a:rPr>
              <a:t>     </a:t>
            </a:r>
            <a:r>
              <a:rPr lang="en-US" sz="1200" b="1" dirty="0" smtClean="0">
                <a:solidFill>
                  <a:srgbClr val="30B5C5"/>
                </a:solidFill>
                <a:latin typeface="Huawei Sans" panose="020C0503030203020204" pitchFamily="34" charset="0"/>
              </a:rPr>
              <a:t>GE1/0/1.10</a:t>
            </a:r>
            <a:r>
              <a:rPr lang="en-US" sz="1200" dirty="0" smtClean="0">
                <a:solidFill>
                  <a:srgbClr val="30B5C5"/>
                </a:solidFill>
                <a:latin typeface="Huawei Sans" panose="020C0503030203020204" pitchFamily="34" charset="0"/>
              </a:rPr>
              <a:t>       </a:t>
            </a:r>
            <a:r>
              <a:rPr lang="en-US" sz="1200" dirty="0" smtClean="0">
                <a:latin typeface="Huawei Sans" panose="020C0503030203020204" pitchFamily="34" charset="0"/>
              </a:rPr>
              <a:t>		dynamic    </a:t>
            </a:r>
          </a:p>
          <a:p>
            <a:pPr defTabSz="72000"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&lt;S1&gt;display mac-address bridge-domain 20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a:t>
            </a:r>
          </a:p>
          <a:p>
            <a:pPr defTabSz="72000" fontAlgn="ctr"/>
            <a:r>
              <a:rPr lang="en-US" sz="1200" dirty="0" smtClean="0">
                <a:latin typeface="Huawei Sans" panose="020C0503030203020204" pitchFamily="34" charset="0"/>
              </a:rPr>
              <a:t>MAC Address    		VLAN/VSI/BD   Learned-From    Type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0000-0000-000b     				-/-/</a:t>
            </a:r>
            <a:r>
              <a:rPr lang="en-US" sz="1200" b="1" dirty="0" smtClean="0">
                <a:solidFill>
                  <a:srgbClr val="C7000B"/>
                </a:solidFill>
                <a:latin typeface="Huawei Sans" panose="020C0503030203020204" pitchFamily="34" charset="0"/>
              </a:rPr>
              <a:t>20 </a:t>
            </a:r>
            <a:r>
              <a:rPr lang="en-US" sz="1200" dirty="0" smtClean="0">
                <a:solidFill>
                  <a:srgbClr val="C7000B"/>
                </a:solidFill>
                <a:latin typeface="Huawei Sans" panose="020C0503030203020204" pitchFamily="34" charset="0"/>
              </a:rPr>
              <a:t>     </a:t>
            </a:r>
            <a:r>
              <a:rPr lang="en-US" sz="1200" b="1" dirty="0" smtClean="0">
                <a:solidFill>
                  <a:srgbClr val="C7000B"/>
                </a:solidFill>
                <a:latin typeface="Huawei Sans" panose="020C0503030203020204" pitchFamily="34" charset="0"/>
              </a:rPr>
              <a:t>GE1/0/1.20</a:t>
            </a:r>
            <a:r>
              <a:rPr lang="en-US" sz="1200" dirty="0" smtClean="0">
                <a:solidFill>
                  <a:srgbClr val="C7000B"/>
                </a:solidFill>
                <a:latin typeface="Huawei Sans" panose="020C0503030203020204" pitchFamily="34" charset="0"/>
              </a:rPr>
              <a:t>       </a:t>
            </a:r>
            <a:r>
              <a:rPr lang="en-US" sz="1200" dirty="0" smtClean="0">
                <a:latin typeface="Huawei Sans" panose="020C0503030203020204" pitchFamily="34" charset="0"/>
              </a:rPr>
              <a:t>		dynamic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598488" y="1385839"/>
            <a:ext cx="11291896" cy="815390"/>
          </a:xfrm>
          <a:prstGeom prst="roundRect">
            <a:avLst>
              <a:gd name="adj" fmla="val 718"/>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36000" rtlCol="0" anchor="t" anchorCtr="0"/>
          <a:lstStyle/>
          <a:p>
            <a:pPr marL="285750" indent="-285750" fontAlgn="ctr">
              <a:lnSpc>
                <a:spcPts val="2400"/>
              </a:lnSpc>
              <a:spcAft>
                <a:spcPts val="600"/>
              </a:spcAft>
              <a:buFont typeface="Arial" panose="020B0604020202020204" pitchFamily="34" charset="0"/>
              <a:buChar char="•"/>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bwMode="gray">
          <a:xfrm>
            <a:off x="1237779" y="5415221"/>
            <a:ext cx="3299931" cy="551793"/>
          </a:xfrm>
          <a:prstGeom prst="roundRect">
            <a:avLst>
              <a:gd name="adj" fmla="val 2303"/>
            </a:avLst>
          </a:prstGeom>
          <a:solidFill>
            <a:srgbClr val="FFFFCC"/>
          </a:solidFill>
          <a:ln w="12700" cap="flat" cmpd="sng" algn="ctr">
            <a:solidFill>
              <a:srgbClr val="FFD17D"/>
            </a:solidFill>
            <a:prstDash val="solid"/>
            <a:miter lim="800000"/>
          </a:ln>
          <a:effectLst/>
        </p:spPr>
        <p:txBody>
          <a:bodyPr rtlCol="0" anchor="ctr"/>
          <a:lstStyle/>
          <a:p>
            <a:pPr marL="0" marR="0" lvl="0" indent="0" defTabSz="914400" eaLnBrk="1" fontAlgn="ctr" latinLnBrk="0" hangingPunct="1">
              <a:spcBef>
                <a:spcPts val="0"/>
              </a:spcBef>
              <a:spcAft>
                <a:spcPts val="0"/>
              </a:spcAft>
              <a:buClrTx/>
              <a:buSzTx/>
              <a:buFontTx/>
              <a:buNone/>
              <a:tabLst/>
              <a:defRPr/>
            </a:pPr>
            <a:r>
              <a:rPr lang="en-US" sz="1200" b="0" dirty="0" smtClean="0">
                <a:solidFill>
                  <a:srgbClr val="ED6D00"/>
                </a:solidFill>
                <a:latin typeface="Huawei Sans" panose="020C0503030203020204" pitchFamily="34" charset="0"/>
              </a:rPr>
              <a:t>How are data frames forwarded to a device connected to a remote VTEP?</a:t>
            </a:r>
            <a:endParaRPr lang="en-US" sz="1200" b="0" dirty="0">
              <a:solidFill>
                <a:srgbClr val="ED6D00"/>
              </a:solidFill>
              <a:latin typeface="Huawei Sans" panose="020C0503030203020204" pitchFamily="34" charset="0"/>
            </a:endParaRPr>
          </a:p>
        </p:txBody>
      </p:sp>
      <p:sp>
        <p:nvSpPr>
          <p:cNvPr id="23" name="椭圆 22"/>
          <p:cNvSpPr/>
          <p:nvPr/>
        </p:nvSpPr>
        <p:spPr bwMode="gray">
          <a:xfrm>
            <a:off x="4157164" y="3825732"/>
            <a:ext cx="131526" cy="131526"/>
          </a:xfrm>
          <a:prstGeom prst="ellipse">
            <a:avLst/>
          </a:prstGeom>
          <a:solidFill>
            <a:srgbClr val="00B0F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8" name="椭圆 27"/>
          <p:cNvSpPr/>
          <p:nvPr/>
        </p:nvSpPr>
        <p:spPr bwMode="gray">
          <a:xfrm>
            <a:off x="4157164" y="3993374"/>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9" name="五边形 24">
            <a:extLst>
              <a:ext uri="{FF2B5EF4-FFF2-40B4-BE49-F238E27FC236}">
                <a16:creationId xmlns:a16="http://schemas.microsoft.com/office/drawing/2014/main" xmlns="" id="{66BA07AD-FEEF-4CB3-8D55-B5A235B0FBAC}"/>
              </a:ext>
            </a:extLst>
          </p:cNvPr>
          <p:cNvSpPr/>
          <p:nvPr/>
        </p:nvSpPr>
        <p:spPr bwMode="gray">
          <a:xfrm>
            <a:off x="7011032" y="124239"/>
            <a:ext cx="1510569" cy="21312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Tunnel Establishment</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6">
            <a:extLst>
              <a:ext uri="{FF2B5EF4-FFF2-40B4-BE49-F238E27FC236}">
                <a16:creationId xmlns:a16="http://schemas.microsoft.com/office/drawing/2014/main" xmlns="" id="{0C19331F-8FCC-488E-9C32-A3F774208D1E}"/>
              </a:ext>
            </a:extLst>
          </p:cNvPr>
          <p:cNvSpPr/>
          <p:nvPr/>
        </p:nvSpPr>
        <p:spPr bwMode="gray">
          <a:xfrm>
            <a:off x="9989819" y="124239"/>
            <a:ext cx="172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Data Frame Forwarding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26">
            <a:extLst>
              <a:ext uri="{FF2B5EF4-FFF2-40B4-BE49-F238E27FC236}">
                <a16:creationId xmlns:a16="http://schemas.microsoft.com/office/drawing/2014/main" xmlns="" id="{5C797163-D6D3-4ACC-996D-421D87F18D19}"/>
              </a:ext>
            </a:extLst>
          </p:cNvPr>
          <p:cNvSpPr/>
          <p:nvPr/>
        </p:nvSpPr>
        <p:spPr bwMode="gray">
          <a:xfrm>
            <a:off x="8441139" y="124239"/>
            <a:ext cx="162914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MAC Address Learning</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736463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Dynamic MAC Address Learning (1)</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524823"/>
          </a:xfrm>
        </p:spPr>
        <p:txBody>
          <a:bodyPr/>
          <a:lstStyle/>
          <a:p>
            <a:r>
              <a:rPr lang="en-US" altLang="zh-CN" sz="1600" smtClean="0"/>
              <a:t>Before forwarding data frames of a device connected to a remote VTEP, the local VTEP needs to learn the MAC address of the remote VTEP.</a:t>
            </a:r>
            <a:endParaRPr lang="en-US" altLang="zh-CN" sz="1600" smtClean="0">
              <a:sym typeface="Huawei Sans" panose="020C0503030203020204" pitchFamily="34" charset="0"/>
            </a:endParaRPr>
          </a:p>
          <a:p>
            <a:r>
              <a:rPr lang="en-US" altLang="zh-CN" sz="1600" smtClean="0"/>
              <a:t>This process is similar to the traditional MAC address table generation process and depends on packet exchange between hosts. Generally, MAC address entries are generated through ARP packet exchange.</a:t>
            </a:r>
            <a:endParaRPr lang="en-US" altLang="zh-CN" sz="1600" smtClean="0">
              <a:sym typeface="Huawei Sans" panose="020C0503030203020204" pitchFamily="34" charset="0"/>
            </a:endParaRPr>
          </a:p>
          <a:p>
            <a:endParaRPr lang="zh-CN" altLang="en-US" sz="1600" dirty="0"/>
          </a:p>
        </p:txBody>
      </p:sp>
      <p:sp>
        <p:nvSpPr>
          <p:cNvPr id="52" name="圆角矩形 51"/>
          <p:cNvSpPr/>
          <p:nvPr/>
        </p:nvSpPr>
        <p:spPr bwMode="gray">
          <a:xfrm>
            <a:off x="446088" y="1233438"/>
            <a:ext cx="11291896" cy="1269731"/>
          </a:xfrm>
          <a:prstGeom prst="roundRect">
            <a:avLst>
              <a:gd name="adj" fmla="val 718"/>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36000" rtlCol="0" anchor="t" anchorCtr="0"/>
          <a:lstStyle/>
          <a:p>
            <a:pPr marL="285750" indent="-285750" fontAlgn="ctr">
              <a:lnSpc>
                <a:spcPts val="2400"/>
              </a:lnSpc>
              <a:spcAft>
                <a:spcPts val="600"/>
              </a:spcAft>
              <a:buFont typeface="Arial" panose="020B0604020202020204" pitchFamily="34" charset="0"/>
              <a:buChar char="•"/>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p:nvPr/>
        </p:nvCxnSpPr>
        <p:spPr bwMode="gray">
          <a:xfrm>
            <a:off x="8774011" y="4229567"/>
            <a:ext cx="13753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bwMode="gray">
          <a:xfrm>
            <a:off x="3138816" y="3797519"/>
            <a:ext cx="442385" cy="432048"/>
            <a:chOff x="1194287" y="4005064"/>
            <a:chExt cx="442385" cy="432048"/>
          </a:xfrm>
        </p:grpSpPr>
        <p:cxnSp>
          <p:nvCxnSpPr>
            <p:cNvPr id="56" name="直接连接符 55"/>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5" name="矩形 64"/>
          <p:cNvSpPr/>
          <p:nvPr/>
        </p:nvSpPr>
        <p:spPr bwMode="gray">
          <a:xfrm>
            <a:off x="2467780" y="4400007"/>
            <a:ext cx="1784463" cy="261610"/>
          </a:xfrm>
          <a:prstGeom prst="rect">
            <a:avLst/>
          </a:prstGeom>
        </p:spPr>
        <p:txBody>
          <a:bodyPr wrap="none">
            <a:spAutoFit/>
          </a:bodyPr>
          <a:lstStyle/>
          <a:p>
            <a:pPr algn="ctr" fontAlgn="ctr"/>
            <a:r>
              <a:rPr lang="en-US" sz="1100" b="1" dirty="0" smtClean="0">
                <a:latin typeface="Huawei Sans" panose="020C0503030203020204" pitchFamily="34" charset="0"/>
              </a:rPr>
              <a:t>SW1 (Layer 2 gateway)</a:t>
            </a:r>
            <a:endParaRPr lang="en-US" altLang="zh-CN" sz="11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a:off x="2761927" y="3470942"/>
            <a:ext cx="1196161" cy="261610"/>
          </a:xfrm>
          <a:prstGeom prst="rect">
            <a:avLst/>
          </a:prstGeom>
        </p:spPr>
        <p:txBody>
          <a:bodyPr wrap="none">
            <a:spAutoFit/>
          </a:bodyPr>
          <a:lstStyle/>
          <a:p>
            <a:pPr algn="ctr" fontAlgn="ctr"/>
            <a:r>
              <a:rPr lang="en-US" sz="1100" b="1" dirty="0" smtClean="0">
                <a:latin typeface="Huawei Sans" panose="020C0503030203020204" pitchFamily="34" charset="0"/>
              </a:rPr>
              <a:t>VTEP</a:t>
            </a:r>
            <a:r>
              <a:rPr lang="en-US" sz="1100" dirty="0" smtClean="0">
                <a:latin typeface="Huawei Sans" panose="020C0503030203020204" pitchFamily="34" charset="0"/>
              </a:rPr>
              <a:t> 1.1.1.1/32</a:t>
            </a:r>
            <a:endParaRPr lang="en-US" sz="1100" dirty="0">
              <a:latin typeface="Huawei Sans" panose="020C0503030203020204" pitchFamily="34" charset="0"/>
            </a:endParaRPr>
          </a:p>
        </p:txBody>
      </p:sp>
      <p:grpSp>
        <p:nvGrpSpPr>
          <p:cNvPr id="71" name="组合 70"/>
          <p:cNvGrpSpPr/>
          <p:nvPr/>
        </p:nvGrpSpPr>
        <p:grpSpPr bwMode="gray">
          <a:xfrm>
            <a:off x="8552819" y="3797519"/>
            <a:ext cx="442385" cy="432048"/>
            <a:chOff x="1194287" y="4005064"/>
            <a:chExt cx="442385" cy="432048"/>
          </a:xfrm>
        </p:grpSpPr>
        <p:cxnSp>
          <p:nvCxnSpPr>
            <p:cNvPr id="75" name="直接连接符 74"/>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7" name="矩形 76"/>
          <p:cNvSpPr/>
          <p:nvPr/>
        </p:nvSpPr>
        <p:spPr bwMode="gray">
          <a:xfrm>
            <a:off x="7881781" y="4400007"/>
            <a:ext cx="1784463" cy="261610"/>
          </a:xfrm>
          <a:prstGeom prst="rect">
            <a:avLst/>
          </a:prstGeom>
        </p:spPr>
        <p:txBody>
          <a:bodyPr wrap="none">
            <a:spAutoFit/>
          </a:bodyPr>
          <a:lstStyle/>
          <a:p>
            <a:pPr algn="ctr" fontAlgn="ctr"/>
            <a:r>
              <a:rPr lang="en-US" sz="1100" b="1" dirty="0" smtClean="0">
                <a:latin typeface="Huawei Sans" panose="020C0503030203020204" pitchFamily="34" charset="0"/>
              </a:rPr>
              <a:t>SW2 (Layer 2 gateway)</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8175934" y="3470942"/>
            <a:ext cx="1196161" cy="261610"/>
          </a:xfrm>
          <a:prstGeom prst="rect">
            <a:avLst/>
          </a:prstGeom>
        </p:spPr>
        <p:txBody>
          <a:bodyPr wrap="none">
            <a:spAutoFit/>
          </a:bodyPr>
          <a:lstStyle/>
          <a:p>
            <a:pPr algn="ctr" fontAlgn="ctr"/>
            <a:r>
              <a:rPr lang="en-US" sz="1100" b="1" dirty="0" smtClean="0">
                <a:latin typeface="Huawei Sans" panose="020C0503030203020204" pitchFamily="34" charset="0"/>
              </a:rPr>
              <a:t>VTEP</a:t>
            </a:r>
            <a:r>
              <a:rPr lang="en-US" sz="1100" dirty="0" smtClean="0">
                <a:latin typeface="Huawei Sans" panose="020C0503030203020204" pitchFamily="34" charset="0"/>
              </a:rPr>
              <a:t> 2.2.2.2/32</a:t>
            </a:r>
            <a:endParaRPr lang="en-US" sz="1100" dirty="0">
              <a:latin typeface="Huawei Sans" panose="020C0503030203020204" pitchFamily="34" charset="0"/>
            </a:endParaRPr>
          </a:p>
        </p:txBody>
      </p:sp>
      <p:sp>
        <p:nvSpPr>
          <p:cNvPr id="79" name="圆柱形 78"/>
          <p:cNvSpPr/>
          <p:nvPr/>
        </p:nvSpPr>
        <p:spPr bwMode="gray">
          <a:xfrm rot="16200000">
            <a:off x="5865581" y="2101841"/>
            <a:ext cx="292867" cy="4059315"/>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p:cNvSpPr/>
          <p:nvPr/>
        </p:nvSpPr>
        <p:spPr bwMode="gray">
          <a:xfrm>
            <a:off x="5042036" y="3988607"/>
            <a:ext cx="1939955" cy="261610"/>
          </a:xfrm>
          <a:prstGeom prst="rect">
            <a:avLst/>
          </a:prstGeom>
        </p:spPr>
        <p:txBody>
          <a:bodyPr wrap="none">
            <a:spAutoFit/>
          </a:bodyPr>
          <a:lstStyle/>
          <a:p>
            <a:pPr algn="just" fontAlgn="ctr"/>
            <a:r>
              <a:rPr lang="en-US" sz="1100" b="1" dirty="0" smtClean="0">
                <a:solidFill>
                  <a:schemeClr val="bg1"/>
                </a:solidFill>
                <a:latin typeface="Huawei Sans" panose="020C0503030203020204" pitchFamily="34" charset="0"/>
              </a:rPr>
              <a:t>VXLAN tunnel (VNI 1000)</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927918" y="4440880"/>
            <a:ext cx="1253868" cy="600164"/>
          </a:xfrm>
          <a:prstGeom prst="rect">
            <a:avLst/>
          </a:prstGeom>
        </p:spPr>
        <p:txBody>
          <a:bodyPr wrap="none">
            <a:spAutoFit/>
          </a:bodyPr>
          <a:lstStyle/>
          <a:p>
            <a:pPr algn="ctr" fontAlgn="ctr"/>
            <a:r>
              <a:rPr lang="en-US" sz="1100" b="1" dirty="0" smtClean="0">
                <a:latin typeface="Huawei Sans" panose="020C0503030203020204" pitchFamily="34" charset="0"/>
              </a:rPr>
              <a:t>PC1 </a:t>
            </a:r>
          </a:p>
          <a:p>
            <a:pPr algn="ctr" fontAlgn="ctr"/>
            <a:r>
              <a:rPr lang="en-US" sz="1100" dirty="0" smtClean="0">
                <a:latin typeface="Huawei Sans" panose="020C0503030203020204" pitchFamily="34" charset="0"/>
              </a:rPr>
              <a:t>192.168.1.1/24</a:t>
            </a:r>
          </a:p>
          <a:p>
            <a:pPr algn="ctr" fontAlgn="ctr"/>
            <a:r>
              <a:rPr lang="en-US" sz="1100" dirty="0" smtClean="0">
                <a:latin typeface="Huawei Sans" panose="020C0503030203020204" pitchFamily="34" charset="0"/>
              </a:rPr>
              <a:t>0000-0000-000A</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直接连接符 81"/>
          <p:cNvCxnSpPr/>
          <p:nvPr/>
        </p:nvCxnSpPr>
        <p:spPr bwMode="gray">
          <a:xfrm>
            <a:off x="1776964" y="4229567"/>
            <a:ext cx="13781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bwMode="gray">
          <a:xfrm>
            <a:off x="9749395" y="4440880"/>
            <a:ext cx="1245854" cy="600164"/>
          </a:xfrm>
          <a:prstGeom prst="rect">
            <a:avLst/>
          </a:prstGeom>
        </p:spPr>
        <p:txBody>
          <a:bodyPr wrap="none">
            <a:spAutoFit/>
          </a:bodyPr>
          <a:lstStyle/>
          <a:p>
            <a:pPr algn="ctr" fontAlgn="ctr"/>
            <a:r>
              <a:rPr lang="en-US" sz="1100" b="1" dirty="0" smtClean="0">
                <a:latin typeface="Huawei Sans" panose="020C0503030203020204" pitchFamily="34" charset="0"/>
              </a:rPr>
              <a:t>PC2 </a:t>
            </a:r>
            <a:endParaRPr lang="en-US" altLang="zh-CN" sz="11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100" dirty="0" smtClean="0">
                <a:latin typeface="Huawei Sans" panose="020C0503030203020204" pitchFamily="34" charset="0"/>
              </a:rPr>
              <a:t>192.168.1.2/24</a:t>
            </a:r>
          </a:p>
          <a:p>
            <a:pPr algn="ctr" fontAlgn="ctr"/>
            <a:r>
              <a:rPr lang="en-US" sz="1100" dirty="0" smtClean="0">
                <a:latin typeface="Huawei Sans" panose="020C0503030203020204" pitchFamily="34" charset="0"/>
              </a:rPr>
              <a:t>0000-0000-000B</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87" descr="汇聚交换机.png"/>
          <p:cNvPicPr>
            <a:picLocks noChangeAspect="1"/>
          </p:cNvPicPr>
          <p:nvPr/>
        </p:nvPicPr>
        <p:blipFill>
          <a:blip r:embed="rId3"/>
          <a:stretch>
            <a:fillRect/>
          </a:stretch>
        </p:blipFill>
        <p:spPr bwMode="gray">
          <a:xfrm>
            <a:off x="3108599" y="3988607"/>
            <a:ext cx="502820" cy="411400"/>
          </a:xfrm>
          <a:prstGeom prst="rect">
            <a:avLst/>
          </a:prstGeom>
        </p:spPr>
      </p:pic>
      <p:pic>
        <p:nvPicPr>
          <p:cNvPr id="85" name="图片 87" descr="汇聚交换机.png"/>
          <p:cNvPicPr>
            <a:picLocks noChangeAspect="1"/>
          </p:cNvPicPr>
          <p:nvPr/>
        </p:nvPicPr>
        <p:blipFill>
          <a:blip r:embed="rId3"/>
          <a:stretch>
            <a:fillRect/>
          </a:stretch>
        </p:blipFill>
        <p:spPr bwMode="gray">
          <a:xfrm>
            <a:off x="8540445" y="3988607"/>
            <a:ext cx="502820" cy="411400"/>
          </a:xfrm>
          <a:prstGeom prst="rect">
            <a:avLst/>
          </a:prstGeom>
        </p:spPr>
      </p:pic>
      <p:pic>
        <p:nvPicPr>
          <p:cNvPr id="86" name="图片 11" descr="开放网络-蓝.png"/>
          <p:cNvPicPr>
            <a:picLocks noChangeAspect="1"/>
          </p:cNvPicPr>
          <p:nvPr/>
        </p:nvPicPr>
        <p:blipFill>
          <a:blip r:embed="rId4" cstate="print"/>
          <a:stretch>
            <a:fillRect/>
          </a:stretch>
        </p:blipFill>
        <p:spPr bwMode="gray">
          <a:xfrm>
            <a:off x="1331873" y="4064232"/>
            <a:ext cx="445956" cy="343290"/>
          </a:xfrm>
          <a:prstGeom prst="rect">
            <a:avLst/>
          </a:prstGeom>
        </p:spPr>
      </p:pic>
      <p:pic>
        <p:nvPicPr>
          <p:cNvPr id="87" name="图片 11" descr="开放网络-蓝.png"/>
          <p:cNvPicPr>
            <a:picLocks noChangeAspect="1"/>
          </p:cNvPicPr>
          <p:nvPr/>
        </p:nvPicPr>
        <p:blipFill>
          <a:blip r:embed="rId4" cstate="print"/>
          <a:stretch>
            <a:fillRect/>
          </a:stretch>
        </p:blipFill>
        <p:spPr bwMode="gray">
          <a:xfrm>
            <a:off x="10149344" y="4064232"/>
            <a:ext cx="445956" cy="343290"/>
          </a:xfrm>
          <a:prstGeom prst="rect">
            <a:avLst/>
          </a:prstGeom>
        </p:spPr>
      </p:pic>
      <p:sp>
        <p:nvSpPr>
          <p:cNvPr id="108" name="矩形 107"/>
          <p:cNvSpPr/>
          <p:nvPr/>
        </p:nvSpPr>
        <p:spPr bwMode="gray">
          <a:xfrm>
            <a:off x="2017806" y="5729965"/>
            <a:ext cx="713658" cy="338400"/>
          </a:xfrm>
          <a:prstGeom prst="rect">
            <a:avLst/>
          </a:prstGeom>
          <a:solidFill>
            <a:schemeClr val="bg1">
              <a:lumMod val="95000"/>
            </a:schemeClr>
          </a:solidFill>
          <a:ln w="19050">
            <a:noFill/>
          </a:ln>
        </p:spPr>
        <p:txBody>
          <a:bodyPr wrap="square" lIns="36000" rIns="36000" anchor="ctr" anchorCtr="0">
            <a:noAutofit/>
          </a:bodyPr>
          <a:lstStyle/>
          <a:p>
            <a:pPr algn="ctr" fontAlgn="ctr"/>
            <a:r>
              <a:rPr lang="en-US" sz="900" dirty="0" smtClean="0">
                <a:latin typeface="Huawei Sans" panose="020C0503030203020204" pitchFamily="34" charset="0"/>
              </a:rPr>
              <a:t>ARP packet</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矩形 108"/>
          <p:cNvSpPr/>
          <p:nvPr/>
        </p:nvSpPr>
        <p:spPr bwMode="gray">
          <a:xfrm>
            <a:off x="1088663" y="5729965"/>
            <a:ext cx="954017" cy="338400"/>
          </a:xfrm>
          <a:prstGeom prst="rect">
            <a:avLst/>
          </a:prstGeom>
          <a:solidFill>
            <a:schemeClr val="bg1">
              <a:lumMod val="85000"/>
            </a:schemeClr>
          </a:solidFill>
          <a:ln w="19050">
            <a:noFill/>
          </a:ln>
        </p:spPr>
        <p:txBody>
          <a:bodyPr wrap="square" lIns="36000" rIns="36000" anchor="ctr" anchorCtr="0">
            <a:noAutofit/>
          </a:bodyPr>
          <a:lstStyle/>
          <a:p>
            <a:pPr algn="ctr" fontAlgn="ctr"/>
            <a:r>
              <a:rPr lang="en-US" sz="900" dirty="0" smtClean="0">
                <a:latin typeface="Huawei Sans" panose="020C0503030203020204" pitchFamily="34" charset="0"/>
              </a:rPr>
              <a:t>Ethernet header</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连接符 109"/>
          <p:cNvCxnSpPr/>
          <p:nvPr/>
        </p:nvCxnSpPr>
        <p:spPr bwMode="gray">
          <a:xfrm flipH="1">
            <a:off x="1088663" y="5620897"/>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gray">
          <a:xfrm flipH="1">
            <a:off x="3465017" y="5620897"/>
            <a:ext cx="4845698"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112" name="矩形 111"/>
          <p:cNvSpPr/>
          <p:nvPr/>
        </p:nvSpPr>
        <p:spPr bwMode="gray">
          <a:xfrm>
            <a:off x="7084978" y="5729965"/>
            <a:ext cx="1004879" cy="338400"/>
          </a:xfrm>
          <a:prstGeom prst="rect">
            <a:avLst/>
          </a:prstGeom>
          <a:solidFill>
            <a:schemeClr val="bg1">
              <a:lumMod val="95000"/>
            </a:schemeClr>
          </a:solidFill>
          <a:ln w="19050">
            <a:noFill/>
          </a:ln>
        </p:spPr>
        <p:txBody>
          <a:bodyPr wrap="square" lIns="36000" rIns="36000" anchor="ctr" anchorCtr="0">
            <a:noAutofit/>
          </a:bodyPr>
          <a:lstStyle/>
          <a:p>
            <a:pPr algn="ctr" fontAlgn="ctr"/>
            <a:r>
              <a:rPr lang="en-US" sz="900" dirty="0" smtClean="0">
                <a:latin typeface="Huawei Sans" panose="020C0503030203020204" pitchFamily="34" charset="0"/>
              </a:rPr>
              <a:t>Original data frame</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矩形 112"/>
          <p:cNvSpPr/>
          <p:nvPr/>
        </p:nvSpPr>
        <p:spPr bwMode="gray">
          <a:xfrm>
            <a:off x="6076249" y="5729965"/>
            <a:ext cx="1004879" cy="338400"/>
          </a:xfrm>
          <a:prstGeom prst="rect">
            <a:avLst/>
          </a:prstGeom>
          <a:solidFill>
            <a:srgbClr val="EC7061"/>
          </a:solidFill>
          <a:ln w="19050">
            <a:solidFill>
              <a:schemeClr val="bg1"/>
            </a:solidFill>
          </a:ln>
        </p:spPr>
        <p:txBody>
          <a:bodyPr wrap="square" lIns="36000" rIns="36000" anchor="ctr" anchorCtr="0">
            <a:noAutofit/>
          </a:bodyPr>
          <a:lstStyle/>
          <a:p>
            <a:pPr algn="ctr" fontAlgn="ctr"/>
            <a:r>
              <a:rPr lang="en-US" sz="900" dirty="0" smtClean="0">
                <a:solidFill>
                  <a:schemeClr val="bg1"/>
                </a:solidFill>
                <a:latin typeface="Huawei Sans" panose="020C0503030203020204" pitchFamily="34" charset="0"/>
              </a:rPr>
              <a:t>VXLAN header</a:t>
            </a:r>
            <a:endParaRPr lang="en-US" altLang="zh-CN"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113"/>
          <p:cNvSpPr/>
          <p:nvPr/>
        </p:nvSpPr>
        <p:spPr bwMode="gray">
          <a:xfrm>
            <a:off x="5074518" y="5729965"/>
            <a:ext cx="1004879" cy="338400"/>
          </a:xfrm>
          <a:prstGeom prst="rect">
            <a:avLst/>
          </a:prstGeom>
          <a:solidFill>
            <a:schemeClr val="bg1">
              <a:lumMod val="75000"/>
            </a:schemeClr>
          </a:solidFill>
          <a:ln w="19050">
            <a:no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UDP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矩形 114"/>
          <p:cNvSpPr/>
          <p:nvPr/>
        </p:nvSpPr>
        <p:spPr bwMode="gray">
          <a:xfrm>
            <a:off x="4459059" y="5729965"/>
            <a:ext cx="625571" cy="338400"/>
          </a:xfrm>
          <a:prstGeom prst="rect">
            <a:avLst/>
          </a:prstGeom>
          <a:solidFill>
            <a:schemeClr val="bg1">
              <a:lumMod val="75000"/>
            </a:schemeClr>
          </a:solidFill>
          <a:ln w="19050">
            <a:no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IP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p:cNvSpPr/>
          <p:nvPr/>
        </p:nvSpPr>
        <p:spPr bwMode="gray">
          <a:xfrm>
            <a:off x="3503117" y="5729965"/>
            <a:ext cx="954017" cy="338400"/>
          </a:xfrm>
          <a:prstGeom prst="rect">
            <a:avLst/>
          </a:prstGeom>
          <a:solidFill>
            <a:schemeClr val="bg1">
              <a:lumMod val="75000"/>
            </a:schemeClr>
          </a:solidFill>
          <a:ln w="19050">
            <a:noFill/>
          </a:ln>
        </p:spPr>
        <p:txBody>
          <a:bodyPr wrap="square" lIns="36000" rIns="3600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Ethernet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7" name="直接连接符 116"/>
          <p:cNvCxnSpPr/>
          <p:nvPr/>
        </p:nvCxnSpPr>
        <p:spPr bwMode="gray">
          <a:xfrm flipH="1">
            <a:off x="8632802" y="5620897"/>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118" name="矩形 117"/>
          <p:cNvSpPr/>
          <p:nvPr/>
        </p:nvSpPr>
        <p:spPr bwMode="gray">
          <a:xfrm>
            <a:off x="9639567" y="5729965"/>
            <a:ext cx="713658" cy="338400"/>
          </a:xfrm>
          <a:prstGeom prst="rect">
            <a:avLst/>
          </a:prstGeom>
          <a:solidFill>
            <a:schemeClr val="bg1">
              <a:lumMod val="95000"/>
            </a:schemeClr>
          </a:solidFill>
          <a:ln w="19050">
            <a:noFill/>
          </a:ln>
        </p:spPr>
        <p:txBody>
          <a:bodyPr wrap="square" lIns="36000" rIns="36000" anchor="ctr" anchorCtr="0">
            <a:noAutofit/>
          </a:bodyPr>
          <a:lstStyle/>
          <a:p>
            <a:pPr algn="ctr" fontAlgn="ctr"/>
            <a:r>
              <a:rPr lang="en-US" sz="900" dirty="0" smtClean="0">
                <a:latin typeface="Huawei Sans" panose="020C0503030203020204" pitchFamily="34" charset="0"/>
              </a:rPr>
              <a:t>ARP packet</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矩形 118"/>
          <p:cNvSpPr/>
          <p:nvPr/>
        </p:nvSpPr>
        <p:spPr bwMode="gray">
          <a:xfrm>
            <a:off x="8710424" y="5729965"/>
            <a:ext cx="954017" cy="338400"/>
          </a:xfrm>
          <a:prstGeom prst="rect">
            <a:avLst/>
          </a:prstGeom>
          <a:solidFill>
            <a:schemeClr val="bg1">
              <a:lumMod val="85000"/>
            </a:schemeClr>
          </a:solidFill>
          <a:ln w="19050">
            <a:noFill/>
          </a:ln>
        </p:spPr>
        <p:txBody>
          <a:bodyPr wrap="square" lIns="36000" rIns="36000" anchor="ctr" anchorCtr="0">
            <a:noAutofit/>
          </a:bodyPr>
          <a:lstStyle/>
          <a:p>
            <a:pPr algn="ctr" fontAlgn="ctr"/>
            <a:r>
              <a:rPr lang="en-US" sz="900" dirty="0" smtClean="0">
                <a:latin typeface="Huawei Sans" panose="020C0503030203020204" pitchFamily="34" charset="0"/>
              </a:rPr>
              <a:t>Ethernet header</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a:spLocks noChangeAspect="1"/>
          </p:cNvSpPr>
          <p:nvPr/>
        </p:nvSpPr>
        <p:spPr bwMode="gray">
          <a:xfrm>
            <a:off x="899835" y="553178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p:cNvSpPr>
            <a:spLocks noChangeAspect="1"/>
          </p:cNvSpPr>
          <p:nvPr/>
        </p:nvSpPr>
        <p:spPr bwMode="gray">
          <a:xfrm>
            <a:off x="3383027" y="553178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椭圆 121"/>
          <p:cNvSpPr>
            <a:spLocks noChangeAspect="1"/>
          </p:cNvSpPr>
          <p:nvPr/>
        </p:nvSpPr>
        <p:spPr bwMode="gray">
          <a:xfrm>
            <a:off x="8574044" y="553178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23" name="表格 122"/>
          <p:cNvGraphicFramePr>
            <a:graphicFrameLocks noGrp="1"/>
          </p:cNvGraphicFramePr>
          <p:nvPr>
            <p:extLst>
              <p:ext uri="{D42A27DB-BD31-4B8C-83A1-F6EECF244321}">
                <p14:modId xmlns:p14="http://schemas.microsoft.com/office/powerpoint/2010/main" val="2583747738"/>
              </p:ext>
            </p:extLst>
          </p:nvPr>
        </p:nvGraphicFramePr>
        <p:xfrm>
          <a:off x="1860950" y="2833194"/>
          <a:ext cx="3096160" cy="548640"/>
        </p:xfrm>
        <a:graphic>
          <a:graphicData uri="http://schemas.openxmlformats.org/drawingml/2006/table">
            <a:tbl>
              <a:tblPr firstRow="1" bandRow="1">
                <a:tableStyleId>{5940675A-B579-460E-94D1-54222C63F5DA}</a:tableStyleId>
              </a:tblPr>
              <a:tblGrid>
                <a:gridCol w="1440160"/>
                <a:gridCol w="432000"/>
                <a:gridCol w="1224000"/>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0000-0000-000A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aphicFrame>
        <p:nvGraphicFramePr>
          <p:cNvPr id="124" name="表格 123"/>
          <p:cNvGraphicFramePr>
            <a:graphicFrameLocks noGrp="1"/>
          </p:cNvGraphicFramePr>
          <p:nvPr>
            <p:extLst>
              <p:ext uri="{D42A27DB-BD31-4B8C-83A1-F6EECF244321}">
                <p14:modId xmlns:p14="http://schemas.microsoft.com/office/powerpoint/2010/main" val="1187242278"/>
              </p:ext>
            </p:extLst>
          </p:nvPr>
        </p:nvGraphicFramePr>
        <p:xfrm>
          <a:off x="7173893" y="2833194"/>
          <a:ext cx="3096160" cy="548640"/>
        </p:xfrm>
        <a:graphic>
          <a:graphicData uri="http://schemas.openxmlformats.org/drawingml/2006/table">
            <a:tbl>
              <a:tblPr firstRow="1" bandRow="1">
                <a:tableStyleId>{5940675A-B579-460E-94D1-54222C63F5DA}</a:tableStyleId>
              </a:tblPr>
              <a:tblGrid>
                <a:gridCol w="1440160"/>
                <a:gridCol w="432000"/>
                <a:gridCol w="1224000"/>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0000-0000-000A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25" name="椭圆 124"/>
          <p:cNvSpPr>
            <a:spLocks noChangeAspect="1"/>
          </p:cNvSpPr>
          <p:nvPr/>
        </p:nvSpPr>
        <p:spPr bwMode="gray">
          <a:xfrm>
            <a:off x="1744710" y="277686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椭圆 125"/>
          <p:cNvSpPr>
            <a:spLocks noChangeAspect="1"/>
          </p:cNvSpPr>
          <p:nvPr/>
        </p:nvSpPr>
        <p:spPr bwMode="gray">
          <a:xfrm>
            <a:off x="7081128" y="277686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矩形 126"/>
          <p:cNvSpPr/>
          <p:nvPr/>
        </p:nvSpPr>
        <p:spPr bwMode="gray">
          <a:xfrm>
            <a:off x="1055988" y="5123173"/>
            <a:ext cx="1950805" cy="430887"/>
          </a:xfrm>
          <a:prstGeom prst="rect">
            <a:avLst/>
          </a:prstGeom>
        </p:spPr>
        <p:txBody>
          <a:bodyPr wrap="square">
            <a:spAutoFit/>
          </a:bodyPr>
          <a:lstStyle/>
          <a:p>
            <a:pPr fontAlgn="ctr"/>
            <a:r>
              <a:rPr lang="en-US" sz="1100" dirty="0" smtClean="0">
                <a:latin typeface="Huawei Sans" panose="020C0503030203020204" pitchFamily="34" charset="0"/>
              </a:rPr>
              <a:t>PC1 broadcasts an ARP Request packet.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矩形 127"/>
          <p:cNvSpPr/>
          <p:nvPr/>
        </p:nvSpPr>
        <p:spPr bwMode="gray">
          <a:xfrm>
            <a:off x="1916817" y="2553088"/>
            <a:ext cx="2534668" cy="261610"/>
          </a:xfrm>
          <a:prstGeom prst="rect">
            <a:avLst/>
          </a:prstGeom>
        </p:spPr>
        <p:txBody>
          <a:bodyPr wrap="none">
            <a:spAutoFit/>
          </a:bodyPr>
          <a:lstStyle/>
          <a:p>
            <a:pPr fontAlgn="ctr"/>
            <a:r>
              <a:rPr lang="en-US" sz="1100" dirty="0" smtClean="0">
                <a:latin typeface="Huawei Sans" panose="020C0503030203020204" pitchFamily="34" charset="0"/>
              </a:rPr>
              <a:t>SW1 learns the MAC address of PC1.</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矩形 128"/>
          <p:cNvSpPr/>
          <p:nvPr/>
        </p:nvSpPr>
        <p:spPr bwMode="gray">
          <a:xfrm>
            <a:off x="7201893" y="2553088"/>
            <a:ext cx="2534668" cy="261610"/>
          </a:xfrm>
          <a:prstGeom prst="rect">
            <a:avLst/>
          </a:prstGeom>
        </p:spPr>
        <p:txBody>
          <a:bodyPr wrap="none">
            <a:spAutoFit/>
          </a:bodyPr>
          <a:lstStyle/>
          <a:p>
            <a:pPr fontAlgn="ctr"/>
            <a:r>
              <a:rPr lang="en-US" sz="1100" dirty="0" smtClean="0">
                <a:latin typeface="Huawei Sans" panose="020C0503030203020204" pitchFamily="34" charset="0"/>
              </a:rPr>
              <a:t>SW2 learns the MAC address of PC1.</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矩形 129"/>
          <p:cNvSpPr/>
          <p:nvPr/>
        </p:nvSpPr>
        <p:spPr bwMode="gray">
          <a:xfrm>
            <a:off x="8690285" y="5123173"/>
            <a:ext cx="1785366" cy="430887"/>
          </a:xfrm>
          <a:prstGeom prst="rect">
            <a:avLst/>
          </a:prstGeom>
        </p:spPr>
        <p:txBody>
          <a:bodyPr wrap="square">
            <a:spAutoFit/>
          </a:bodyPr>
          <a:lstStyle/>
          <a:p>
            <a:pPr fontAlgn="ctr"/>
            <a:r>
              <a:rPr lang="en-US" sz="1100" dirty="0" smtClean="0">
                <a:latin typeface="Huawei Sans" panose="020C0503030203020204" pitchFamily="34" charset="0"/>
              </a:rPr>
              <a:t>SW2 forwards the ARP packet to PC2.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矩形 130"/>
          <p:cNvSpPr/>
          <p:nvPr/>
        </p:nvSpPr>
        <p:spPr bwMode="gray">
          <a:xfrm>
            <a:off x="2633443" y="3955497"/>
            <a:ext cx="529311" cy="261610"/>
          </a:xfrm>
          <a:prstGeom prst="rect">
            <a:avLst/>
          </a:prstGeom>
        </p:spPr>
        <p:txBody>
          <a:bodyPr wrap="none">
            <a:spAutoFit/>
          </a:bodyPr>
          <a:lstStyle/>
          <a:p>
            <a:pPr algn="ctr" fontAlgn="ctr"/>
            <a:r>
              <a:rPr lang="en-US" sz="1050" dirty="0" smtClean="0">
                <a:latin typeface="Huawei Sans" panose="020C0503030203020204" pitchFamily="34" charset="0"/>
              </a:rPr>
              <a:t>Port1</a:t>
            </a:r>
            <a:endParaRPr lang="en-US" sz="1050" dirty="0">
              <a:latin typeface="Huawei Sans" panose="020C0503030203020204" pitchFamily="34" charset="0"/>
            </a:endParaRPr>
          </a:p>
        </p:txBody>
      </p:sp>
      <p:sp>
        <p:nvSpPr>
          <p:cNvPr id="132" name="矩形 131"/>
          <p:cNvSpPr/>
          <p:nvPr/>
        </p:nvSpPr>
        <p:spPr bwMode="gray">
          <a:xfrm>
            <a:off x="9043017" y="3955497"/>
            <a:ext cx="529311" cy="261610"/>
          </a:xfrm>
          <a:prstGeom prst="rect">
            <a:avLst/>
          </a:prstGeom>
        </p:spPr>
        <p:txBody>
          <a:bodyPr wrap="none">
            <a:spAutoFit/>
          </a:bodyPr>
          <a:lstStyle/>
          <a:p>
            <a:pPr algn="ctr" fontAlgn="ctr"/>
            <a:r>
              <a:rPr lang="en-US" sz="1050" dirty="0" smtClean="0">
                <a:latin typeface="Huawei Sans" panose="020C0503030203020204" pitchFamily="34" charset="0"/>
              </a:rPr>
              <a:t>Port1</a:t>
            </a:r>
            <a:endParaRPr lang="en-US" sz="1050" dirty="0">
              <a:latin typeface="Huawei Sans" panose="020C0503030203020204" pitchFamily="34" charset="0"/>
            </a:endParaRPr>
          </a:p>
        </p:txBody>
      </p:sp>
      <p:sp>
        <p:nvSpPr>
          <p:cNvPr id="133" name="矩形 132"/>
          <p:cNvSpPr/>
          <p:nvPr/>
        </p:nvSpPr>
        <p:spPr bwMode="gray">
          <a:xfrm>
            <a:off x="3607220" y="5123173"/>
            <a:ext cx="4482637" cy="430887"/>
          </a:xfrm>
          <a:prstGeom prst="rect">
            <a:avLst/>
          </a:prstGeom>
        </p:spPr>
        <p:txBody>
          <a:bodyPr wrap="square">
            <a:spAutoFit/>
          </a:bodyPr>
          <a:lstStyle/>
          <a:p>
            <a:pPr fontAlgn="ctr"/>
            <a:r>
              <a:rPr lang="en-US" sz="1100" dirty="0" smtClean="0">
                <a:latin typeface="Huawei Sans" panose="020C0503030203020204" pitchFamily="34" charset="0"/>
              </a:rPr>
              <a:t>SW1 performs VXLAN encapsulation for the ARP packet, and floods the VXLAN-encapsulated ARP packet to all VTEPs.</a:t>
            </a:r>
            <a:endParaRPr lang="en-US" sz="1100" dirty="0">
              <a:latin typeface="Huawei Sans" panose="020C0503030203020204" pitchFamily="34" charset="0"/>
            </a:endParaRPr>
          </a:p>
        </p:txBody>
      </p:sp>
      <p:sp>
        <p:nvSpPr>
          <p:cNvPr id="60" name="五边形 24">
            <a:extLst>
              <a:ext uri="{FF2B5EF4-FFF2-40B4-BE49-F238E27FC236}">
                <a16:creationId xmlns:a16="http://schemas.microsoft.com/office/drawing/2014/main" xmlns="" id="{66BA07AD-FEEF-4CB3-8D55-B5A235B0FBAC}"/>
              </a:ext>
            </a:extLst>
          </p:cNvPr>
          <p:cNvSpPr/>
          <p:nvPr/>
        </p:nvSpPr>
        <p:spPr bwMode="gray">
          <a:xfrm>
            <a:off x="7011032" y="124239"/>
            <a:ext cx="1510569" cy="21312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Tunnel Establishment</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26">
            <a:extLst>
              <a:ext uri="{FF2B5EF4-FFF2-40B4-BE49-F238E27FC236}">
                <a16:creationId xmlns:a16="http://schemas.microsoft.com/office/drawing/2014/main" xmlns="" id="{0C19331F-8FCC-488E-9C32-A3F774208D1E}"/>
              </a:ext>
            </a:extLst>
          </p:cNvPr>
          <p:cNvSpPr/>
          <p:nvPr/>
        </p:nvSpPr>
        <p:spPr bwMode="gray">
          <a:xfrm>
            <a:off x="9989819" y="124239"/>
            <a:ext cx="172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Data Frame Forwarding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26">
            <a:extLst>
              <a:ext uri="{FF2B5EF4-FFF2-40B4-BE49-F238E27FC236}">
                <a16:creationId xmlns:a16="http://schemas.microsoft.com/office/drawing/2014/main" xmlns="" id="{5C797163-D6D3-4ACC-996D-421D87F18D19}"/>
              </a:ext>
            </a:extLst>
          </p:cNvPr>
          <p:cNvSpPr/>
          <p:nvPr/>
        </p:nvSpPr>
        <p:spPr bwMode="gray">
          <a:xfrm>
            <a:off x="8441139" y="124239"/>
            <a:ext cx="162914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MAC Address Learning</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430515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Dynamic MAC Address Learning (2)</a:t>
            </a:r>
            <a:endParaRPr lang="en-US" altLang="zh-CN" dirty="0">
              <a:sym typeface="Huawei Sans" panose="020C0503030203020204" pitchFamily="34" charset="0"/>
            </a:endParaRPr>
          </a:p>
        </p:txBody>
      </p:sp>
      <p:cxnSp>
        <p:nvCxnSpPr>
          <p:cNvPr id="88" name="直接连接符 87"/>
          <p:cNvCxnSpPr/>
          <p:nvPr/>
        </p:nvCxnSpPr>
        <p:spPr bwMode="gray">
          <a:xfrm>
            <a:off x="8857997" y="3431200"/>
            <a:ext cx="13753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bwMode="gray">
          <a:xfrm>
            <a:off x="3222802" y="2999152"/>
            <a:ext cx="442385" cy="432048"/>
            <a:chOff x="1194287" y="4005064"/>
            <a:chExt cx="442385" cy="432048"/>
          </a:xfrm>
        </p:grpSpPr>
        <p:cxnSp>
          <p:nvCxnSpPr>
            <p:cNvPr id="90" name="直接连接符 89"/>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2" name="矩形 91"/>
          <p:cNvSpPr/>
          <p:nvPr/>
        </p:nvSpPr>
        <p:spPr bwMode="gray">
          <a:xfrm>
            <a:off x="2478028" y="3601640"/>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SW1 (Layer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矩形 92"/>
          <p:cNvSpPr/>
          <p:nvPr/>
        </p:nvSpPr>
        <p:spPr bwMode="gray">
          <a:xfrm>
            <a:off x="2796221" y="2672575"/>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grpSp>
        <p:nvGrpSpPr>
          <p:cNvPr id="94" name="组合 93"/>
          <p:cNvGrpSpPr/>
          <p:nvPr/>
        </p:nvGrpSpPr>
        <p:grpSpPr bwMode="gray">
          <a:xfrm>
            <a:off x="8636805" y="2999152"/>
            <a:ext cx="442385" cy="432048"/>
            <a:chOff x="1194287" y="4005064"/>
            <a:chExt cx="442385" cy="432048"/>
          </a:xfrm>
        </p:grpSpPr>
        <p:cxnSp>
          <p:nvCxnSpPr>
            <p:cNvPr id="95" name="直接连接符 94"/>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7" name="矩形 96"/>
          <p:cNvSpPr/>
          <p:nvPr/>
        </p:nvSpPr>
        <p:spPr bwMode="gray">
          <a:xfrm>
            <a:off x="7892029" y="3601640"/>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SW2 (Layer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bwMode="gray">
          <a:xfrm>
            <a:off x="8210228" y="2672575"/>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sp>
        <p:nvSpPr>
          <p:cNvPr id="99" name="圆柱形 98"/>
          <p:cNvSpPr/>
          <p:nvPr/>
        </p:nvSpPr>
        <p:spPr bwMode="gray">
          <a:xfrm rot="16200000">
            <a:off x="5949567" y="1303474"/>
            <a:ext cx="292867" cy="4059315"/>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5045872" y="3190240"/>
            <a:ext cx="2100255"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 (VNI 1000)</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bwMode="gray">
          <a:xfrm>
            <a:off x="959004" y="3728238"/>
            <a:ext cx="1359667" cy="646331"/>
          </a:xfrm>
          <a:prstGeom prst="rect">
            <a:avLst/>
          </a:prstGeom>
        </p:spPr>
        <p:txBody>
          <a:bodyPr wrap="none">
            <a:spAutoFit/>
          </a:bodyPr>
          <a:lstStyle/>
          <a:p>
            <a:pPr algn="ctr" fontAlgn="ctr"/>
            <a:r>
              <a:rPr lang="en-US" sz="1200" b="1" dirty="0" smtClean="0">
                <a:latin typeface="Huawei Sans" panose="020C0503030203020204" pitchFamily="34" charset="0"/>
              </a:rPr>
              <a:t>PC1 </a:t>
            </a:r>
          </a:p>
          <a:p>
            <a:pPr algn="ctr" fontAlgn="ctr"/>
            <a:r>
              <a:rPr lang="en-US" sz="1200" dirty="0" smtClean="0">
                <a:latin typeface="Huawei Sans" panose="020C0503030203020204" pitchFamily="34" charset="0"/>
              </a:rPr>
              <a:t>172.16.1.1/24</a:t>
            </a:r>
          </a:p>
          <a:p>
            <a:pPr algn="ctr" fontAlgn="ctr"/>
            <a:r>
              <a:rPr lang="en-US" sz="1200" dirty="0" smtClean="0">
                <a:latin typeface="Huawei Sans" panose="020C0503030203020204" pitchFamily="34" charset="0"/>
              </a:rPr>
              <a:t>0000-0000-000A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直接连接符 101"/>
          <p:cNvCxnSpPr/>
          <p:nvPr/>
        </p:nvCxnSpPr>
        <p:spPr bwMode="gray">
          <a:xfrm>
            <a:off x="1860950" y="3431200"/>
            <a:ext cx="13781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bwMode="gray">
          <a:xfrm>
            <a:off x="9780483" y="3728238"/>
            <a:ext cx="1351652" cy="646331"/>
          </a:xfrm>
          <a:prstGeom prst="rect">
            <a:avLst/>
          </a:prstGeom>
        </p:spPr>
        <p:txBody>
          <a:bodyPr wrap="none">
            <a:spAutoFit/>
          </a:bodyPr>
          <a:lstStyle/>
          <a:p>
            <a:pPr algn="ctr" fontAlgn="ctr"/>
            <a:r>
              <a:rPr lang="en-US" sz="1200" b="1" dirty="0" smtClean="0">
                <a:latin typeface="Huawei Sans" panose="020C0503030203020204" pitchFamily="34" charset="0"/>
              </a:rPr>
              <a:t>PC2 </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172.16.1.2/24</a:t>
            </a:r>
          </a:p>
          <a:p>
            <a:pPr algn="ctr" fontAlgn="ctr"/>
            <a:r>
              <a:rPr lang="en-US" sz="1200" dirty="0" smtClean="0">
                <a:latin typeface="Huawei Sans" panose="020C0503030203020204" pitchFamily="34" charset="0"/>
              </a:rPr>
              <a:t>0000-0000-000B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4" name="图片 87" descr="汇聚交换机.png"/>
          <p:cNvPicPr>
            <a:picLocks noChangeAspect="1"/>
          </p:cNvPicPr>
          <p:nvPr/>
        </p:nvPicPr>
        <p:blipFill>
          <a:blip r:embed="rId3"/>
          <a:stretch>
            <a:fillRect/>
          </a:stretch>
        </p:blipFill>
        <p:spPr bwMode="gray">
          <a:xfrm>
            <a:off x="3192585" y="3190240"/>
            <a:ext cx="502820" cy="411400"/>
          </a:xfrm>
          <a:prstGeom prst="rect">
            <a:avLst/>
          </a:prstGeom>
        </p:spPr>
      </p:pic>
      <p:pic>
        <p:nvPicPr>
          <p:cNvPr id="105" name="图片 87" descr="汇聚交换机.png"/>
          <p:cNvPicPr>
            <a:picLocks noChangeAspect="1"/>
          </p:cNvPicPr>
          <p:nvPr/>
        </p:nvPicPr>
        <p:blipFill>
          <a:blip r:embed="rId3"/>
          <a:stretch>
            <a:fillRect/>
          </a:stretch>
        </p:blipFill>
        <p:spPr bwMode="gray">
          <a:xfrm>
            <a:off x="8624431" y="3190240"/>
            <a:ext cx="502820" cy="411400"/>
          </a:xfrm>
          <a:prstGeom prst="rect">
            <a:avLst/>
          </a:prstGeom>
        </p:spPr>
      </p:pic>
      <p:pic>
        <p:nvPicPr>
          <p:cNvPr id="106" name="图片 11" descr="开放网络-蓝.png"/>
          <p:cNvPicPr>
            <a:picLocks noChangeAspect="1"/>
          </p:cNvPicPr>
          <p:nvPr/>
        </p:nvPicPr>
        <p:blipFill>
          <a:blip r:embed="rId4" cstate="print"/>
          <a:stretch>
            <a:fillRect/>
          </a:stretch>
        </p:blipFill>
        <p:spPr bwMode="gray">
          <a:xfrm>
            <a:off x="1415859" y="3265865"/>
            <a:ext cx="445956" cy="343290"/>
          </a:xfrm>
          <a:prstGeom prst="rect">
            <a:avLst/>
          </a:prstGeom>
        </p:spPr>
      </p:pic>
      <p:pic>
        <p:nvPicPr>
          <p:cNvPr id="107" name="图片 11" descr="开放网络-蓝.png"/>
          <p:cNvPicPr>
            <a:picLocks noChangeAspect="1"/>
          </p:cNvPicPr>
          <p:nvPr/>
        </p:nvPicPr>
        <p:blipFill>
          <a:blip r:embed="rId4" cstate="print"/>
          <a:stretch>
            <a:fillRect/>
          </a:stretch>
        </p:blipFill>
        <p:spPr bwMode="gray">
          <a:xfrm>
            <a:off x="10233330" y="3265865"/>
            <a:ext cx="445956" cy="343290"/>
          </a:xfrm>
          <a:prstGeom prst="rect">
            <a:avLst/>
          </a:prstGeom>
        </p:spPr>
      </p:pic>
      <p:sp>
        <p:nvSpPr>
          <p:cNvPr id="30" name="矩形 29"/>
          <p:cNvSpPr/>
          <p:nvPr/>
        </p:nvSpPr>
        <p:spPr bwMode="gray">
          <a:xfrm>
            <a:off x="2101792" y="4979223"/>
            <a:ext cx="713658" cy="338400"/>
          </a:xfrm>
          <a:prstGeom prst="rect">
            <a:avLst/>
          </a:prstGeom>
          <a:solidFill>
            <a:schemeClr val="bg1">
              <a:lumMod val="95000"/>
            </a:schemeClr>
          </a:solidFill>
          <a:ln w="19050">
            <a:noFill/>
          </a:ln>
        </p:spPr>
        <p:txBody>
          <a:bodyPr wrap="none" anchor="ctr" anchorCtr="0">
            <a:noAutofit/>
          </a:bodyPr>
          <a:lstStyle/>
          <a:p>
            <a:pPr algn="ctr" fontAlgn="ctr"/>
            <a:r>
              <a:rPr lang="en-US" sz="900" dirty="0" smtClean="0">
                <a:latin typeface="Huawei Sans" panose="020C0503030203020204" pitchFamily="34" charset="0"/>
              </a:rPr>
              <a:t>ARP packet</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1172649" y="4979223"/>
            <a:ext cx="954017" cy="338400"/>
          </a:xfrm>
          <a:prstGeom prst="rect">
            <a:avLst/>
          </a:prstGeom>
          <a:solidFill>
            <a:schemeClr val="bg1">
              <a:lumMod val="85000"/>
            </a:schemeClr>
          </a:solidFill>
          <a:ln w="19050">
            <a:noFill/>
          </a:ln>
        </p:spPr>
        <p:txBody>
          <a:bodyPr wrap="none" anchor="ctr" anchorCtr="0">
            <a:noAutofit/>
          </a:bodyPr>
          <a:lstStyle/>
          <a:p>
            <a:pPr algn="ctr" fontAlgn="ctr"/>
            <a:r>
              <a:rPr lang="en-US" sz="900" dirty="0" smtClean="0">
                <a:latin typeface="Huawei Sans" panose="020C0503030203020204" pitchFamily="34" charset="0"/>
              </a:rPr>
              <a:t>Ethernet header</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31"/>
          <p:cNvCxnSpPr/>
          <p:nvPr/>
        </p:nvCxnSpPr>
        <p:spPr bwMode="gray">
          <a:xfrm flipH="1">
            <a:off x="1172649" y="4870155"/>
            <a:ext cx="2135013" cy="0"/>
          </a:xfrm>
          <a:prstGeom prst="line">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flipH="1">
            <a:off x="3549003" y="4870155"/>
            <a:ext cx="4845698" cy="0"/>
          </a:xfrm>
          <a:prstGeom prst="line">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bwMode="gray">
          <a:xfrm>
            <a:off x="7168964" y="4979223"/>
            <a:ext cx="1109497" cy="338400"/>
          </a:xfrm>
          <a:prstGeom prst="rect">
            <a:avLst/>
          </a:prstGeom>
          <a:solidFill>
            <a:schemeClr val="bg1">
              <a:lumMod val="95000"/>
            </a:schemeClr>
          </a:solidFill>
          <a:ln w="19050">
            <a:noFill/>
          </a:ln>
        </p:spPr>
        <p:txBody>
          <a:bodyPr wrap="none" anchor="ctr" anchorCtr="0">
            <a:noAutofit/>
          </a:bodyPr>
          <a:lstStyle/>
          <a:p>
            <a:pPr algn="ctr" fontAlgn="ctr"/>
            <a:r>
              <a:rPr lang="en-US" sz="900" dirty="0" smtClean="0">
                <a:latin typeface="Huawei Sans" panose="020C0503030203020204" pitchFamily="34" charset="0"/>
              </a:rPr>
              <a:t>Original data frame</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6160235" y="4979223"/>
            <a:ext cx="1004879" cy="338400"/>
          </a:xfrm>
          <a:prstGeom prst="rect">
            <a:avLst/>
          </a:prstGeom>
          <a:solidFill>
            <a:srgbClr val="EC7061"/>
          </a:solidFill>
          <a:ln w="19050">
            <a:solidFill>
              <a:schemeClr val="bg1"/>
            </a:solidFill>
          </a:ln>
        </p:spPr>
        <p:txBody>
          <a:bodyPr wrap="none" anchor="ctr" anchorCtr="0">
            <a:noAutofit/>
          </a:bodyPr>
          <a:lstStyle/>
          <a:p>
            <a:pPr algn="ctr" fontAlgn="ctr"/>
            <a:r>
              <a:rPr lang="en-US" sz="900" dirty="0" smtClean="0">
                <a:solidFill>
                  <a:schemeClr val="bg1"/>
                </a:solidFill>
                <a:latin typeface="Huawei Sans" panose="020C0503030203020204" pitchFamily="34" charset="0"/>
              </a:rPr>
              <a:t>VXLAN header</a:t>
            </a:r>
            <a:endParaRPr lang="en-US" altLang="zh-CN"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5158504" y="4979223"/>
            <a:ext cx="1004879" cy="338400"/>
          </a:xfrm>
          <a:prstGeom prst="rect">
            <a:avLst/>
          </a:prstGeom>
          <a:solidFill>
            <a:schemeClr val="bg1">
              <a:lumMod val="75000"/>
            </a:schemeClr>
          </a:solidFill>
          <a:ln w="19050">
            <a:noFill/>
          </a:ln>
        </p:spPr>
        <p:txBody>
          <a:bodyPr wrap="none"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UDP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a:off x="4543045" y="4979223"/>
            <a:ext cx="625571" cy="338400"/>
          </a:xfrm>
          <a:prstGeom prst="rect">
            <a:avLst/>
          </a:prstGeom>
          <a:solidFill>
            <a:schemeClr val="bg1">
              <a:lumMod val="75000"/>
            </a:schemeClr>
          </a:solidFill>
          <a:ln w="19050">
            <a:noFill/>
          </a:ln>
        </p:spPr>
        <p:txBody>
          <a:bodyPr wrap="none"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IP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3587103" y="4979223"/>
            <a:ext cx="954017" cy="338400"/>
          </a:xfrm>
          <a:prstGeom prst="rect">
            <a:avLst/>
          </a:prstGeom>
          <a:solidFill>
            <a:schemeClr val="bg1">
              <a:lumMod val="75000"/>
            </a:schemeClr>
          </a:solidFill>
          <a:ln w="19050">
            <a:noFill/>
          </a:ln>
        </p:spPr>
        <p:txBody>
          <a:bodyPr wrap="none" anchor="ctr" anchorCtr="0">
            <a:noAutofit/>
          </a:bodyPr>
          <a:lstStyle/>
          <a:p>
            <a:pPr algn="ctr" fontAlgn="ctr"/>
            <a:r>
              <a:rPr lang="en-US" sz="900" dirty="0" smtClean="0">
                <a:latin typeface="Huawei Sans" panose="020C0503030203020204" pitchFamily="34" charset="0"/>
              </a:rPr>
              <a:t>Ethernet header</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p:nvPr/>
        </p:nvCxnSpPr>
        <p:spPr bwMode="gray">
          <a:xfrm flipH="1">
            <a:off x="8716788" y="4870155"/>
            <a:ext cx="2135013" cy="0"/>
          </a:xfrm>
          <a:prstGeom prst="line">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矩形 46"/>
          <p:cNvSpPr/>
          <p:nvPr/>
        </p:nvSpPr>
        <p:spPr bwMode="gray">
          <a:xfrm>
            <a:off x="9723553" y="4979223"/>
            <a:ext cx="713658" cy="338400"/>
          </a:xfrm>
          <a:prstGeom prst="rect">
            <a:avLst/>
          </a:prstGeom>
          <a:solidFill>
            <a:schemeClr val="bg1">
              <a:lumMod val="95000"/>
            </a:schemeClr>
          </a:solidFill>
          <a:ln w="19050">
            <a:noFill/>
          </a:ln>
        </p:spPr>
        <p:txBody>
          <a:bodyPr wrap="none" anchor="ctr" anchorCtr="0">
            <a:noAutofit/>
          </a:bodyPr>
          <a:lstStyle/>
          <a:p>
            <a:pPr algn="ctr" fontAlgn="ctr"/>
            <a:r>
              <a:rPr lang="en-US" sz="900" dirty="0" smtClean="0">
                <a:latin typeface="Huawei Sans" panose="020C0503030203020204" pitchFamily="34" charset="0"/>
              </a:rPr>
              <a:t>ARP packet</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8794410" y="4979223"/>
            <a:ext cx="954017" cy="338400"/>
          </a:xfrm>
          <a:prstGeom prst="rect">
            <a:avLst/>
          </a:prstGeom>
          <a:solidFill>
            <a:schemeClr val="bg1">
              <a:lumMod val="85000"/>
            </a:schemeClr>
          </a:solidFill>
          <a:ln w="19050">
            <a:noFill/>
          </a:ln>
        </p:spPr>
        <p:txBody>
          <a:bodyPr wrap="none" anchor="ctr" anchorCtr="0">
            <a:noAutofit/>
          </a:bodyPr>
          <a:lstStyle/>
          <a:p>
            <a:pPr algn="ctr" fontAlgn="ctr"/>
            <a:r>
              <a:rPr lang="en-US" sz="900" dirty="0" smtClean="0">
                <a:latin typeface="Huawei Sans" panose="020C0503030203020204" pitchFamily="34" charset="0"/>
              </a:rPr>
              <a:t>Ethernet header</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椭圆 48"/>
          <p:cNvSpPr>
            <a:spLocks noChangeAspect="1"/>
          </p:cNvSpPr>
          <p:nvPr/>
        </p:nvSpPr>
        <p:spPr bwMode="gray">
          <a:xfrm>
            <a:off x="3140533" y="4781042"/>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10</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a:spLocks noChangeAspect="1"/>
          </p:cNvSpPr>
          <p:nvPr/>
        </p:nvSpPr>
        <p:spPr bwMode="gray">
          <a:xfrm>
            <a:off x="8278461" y="4781042"/>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8</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10814742" y="4781042"/>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0" name="表格 59"/>
          <p:cNvGraphicFramePr>
            <a:graphicFrameLocks noGrp="1"/>
          </p:cNvGraphicFramePr>
          <p:nvPr>
            <p:extLst>
              <p:ext uri="{D42A27DB-BD31-4B8C-83A1-F6EECF244321}">
                <p14:modId xmlns:p14="http://schemas.microsoft.com/office/powerpoint/2010/main" val="344438528"/>
              </p:ext>
            </p:extLst>
          </p:nvPr>
        </p:nvGraphicFramePr>
        <p:xfrm>
          <a:off x="1944936" y="1758325"/>
          <a:ext cx="3096160" cy="822960"/>
        </p:xfrm>
        <a:graphic>
          <a:graphicData uri="http://schemas.openxmlformats.org/drawingml/2006/table">
            <a:tbl>
              <a:tblPr firstRow="1" bandRow="1">
                <a:tableStyleId>{5940675A-B579-460E-94D1-54222C63F5DA}</a:tableStyleId>
              </a:tblPr>
              <a:tblGrid>
                <a:gridCol w="1440160"/>
                <a:gridCol w="432000"/>
                <a:gridCol w="1224000"/>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0000-0000-000A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0000-0000-000B</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2.2.2.2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aphicFrame>
        <p:nvGraphicFramePr>
          <p:cNvPr id="61" name="表格 60"/>
          <p:cNvGraphicFramePr>
            <a:graphicFrameLocks noGrp="1"/>
          </p:cNvGraphicFramePr>
          <p:nvPr>
            <p:extLst>
              <p:ext uri="{D42A27DB-BD31-4B8C-83A1-F6EECF244321}">
                <p14:modId xmlns:p14="http://schemas.microsoft.com/office/powerpoint/2010/main" val="383521843"/>
              </p:ext>
            </p:extLst>
          </p:nvPr>
        </p:nvGraphicFramePr>
        <p:xfrm>
          <a:off x="7257879" y="1758325"/>
          <a:ext cx="3096160" cy="822960"/>
        </p:xfrm>
        <a:graphic>
          <a:graphicData uri="http://schemas.openxmlformats.org/drawingml/2006/table">
            <a:tbl>
              <a:tblPr firstRow="1" bandRow="1">
                <a:tableStyleId>{5940675A-B579-460E-94D1-54222C63F5DA}</a:tableStyleId>
              </a:tblPr>
              <a:tblGrid>
                <a:gridCol w="1440160"/>
                <a:gridCol w="432000"/>
                <a:gridCol w="1224000"/>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solidFill>
                            <a:schemeClr val="tx1"/>
                          </a:solidFill>
                          <a:latin typeface="Huawei Sans" panose="020C0503030203020204" pitchFamily="34" charset="0"/>
                        </a:rPr>
                        <a:t>0000-0000-000A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0000-0000-000B</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62" name="椭圆 61"/>
          <p:cNvSpPr>
            <a:spLocks noChangeAspect="1"/>
          </p:cNvSpPr>
          <p:nvPr/>
        </p:nvSpPr>
        <p:spPr bwMode="gray">
          <a:xfrm>
            <a:off x="1828696" y="1701995"/>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9</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a:spLocks noChangeAspect="1"/>
          </p:cNvSpPr>
          <p:nvPr/>
        </p:nvSpPr>
        <p:spPr bwMode="gray">
          <a:xfrm>
            <a:off x="7165114" y="1701995"/>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7</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1218088" y="4394441"/>
            <a:ext cx="1922445" cy="461665"/>
          </a:xfrm>
          <a:prstGeom prst="rect">
            <a:avLst/>
          </a:prstGeom>
        </p:spPr>
        <p:txBody>
          <a:bodyPr wrap="square">
            <a:spAutoFit/>
          </a:bodyPr>
          <a:lstStyle/>
          <a:p>
            <a:pPr fontAlgn="ctr"/>
            <a:r>
              <a:rPr lang="en-US" sz="1200" dirty="0" smtClean="0">
                <a:latin typeface="Huawei Sans" panose="020C0503030203020204" pitchFamily="34" charset="0"/>
              </a:rPr>
              <a:t>SW1 forwards the ARP packet to 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2000803" y="1404819"/>
            <a:ext cx="2757486" cy="276999"/>
          </a:xfrm>
          <a:prstGeom prst="rect">
            <a:avLst/>
          </a:prstGeom>
        </p:spPr>
        <p:txBody>
          <a:bodyPr wrap="none">
            <a:spAutoFit/>
          </a:bodyPr>
          <a:lstStyle/>
          <a:p>
            <a:pPr fontAlgn="ctr"/>
            <a:r>
              <a:rPr lang="en-US" sz="1200" dirty="0" smtClean="0">
                <a:latin typeface="Huawei Sans" panose="020C0503030203020204" pitchFamily="34" charset="0"/>
              </a:rPr>
              <a:t>SW1 learns the MAC address of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7285879" y="1404819"/>
            <a:ext cx="2757486" cy="276999"/>
          </a:xfrm>
          <a:prstGeom prst="rect">
            <a:avLst/>
          </a:prstGeom>
        </p:spPr>
        <p:txBody>
          <a:bodyPr wrap="none">
            <a:spAutoFit/>
          </a:bodyPr>
          <a:lstStyle/>
          <a:p>
            <a:pPr fontAlgn="ctr"/>
            <a:r>
              <a:rPr lang="en-US" sz="1200" dirty="0" smtClean="0">
                <a:latin typeface="Huawei Sans" panose="020C0503030203020204" pitchFamily="34" charset="0"/>
              </a:rPr>
              <a:t>SW2 learns the MAC address of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8774271" y="4394441"/>
            <a:ext cx="1905016" cy="461665"/>
          </a:xfrm>
          <a:prstGeom prst="rect">
            <a:avLst/>
          </a:prstGeom>
        </p:spPr>
        <p:txBody>
          <a:bodyPr wrap="square">
            <a:spAutoFit/>
          </a:bodyPr>
          <a:lstStyle/>
          <a:p>
            <a:pPr fontAlgn="ctr"/>
            <a:r>
              <a:rPr lang="en-US" sz="1200" dirty="0" smtClean="0">
                <a:latin typeface="Huawei Sans" panose="020C0503030203020204" pitchFamily="34" charset="0"/>
              </a:rPr>
              <a:t>PC2 sends a unicast ARP Reply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2717429" y="3157130"/>
            <a:ext cx="529311" cy="261610"/>
          </a:xfrm>
          <a:prstGeom prst="rect">
            <a:avLst/>
          </a:prstGeom>
        </p:spPr>
        <p:txBody>
          <a:bodyPr wrap="none">
            <a:spAutoFit/>
          </a:bodyPr>
          <a:lstStyle/>
          <a:p>
            <a:pPr algn="ctr" fontAlgn="ctr"/>
            <a:r>
              <a:rPr lang="en-US" sz="1100" dirty="0" smtClean="0">
                <a:latin typeface="Huawei Sans" panose="020C0503030203020204" pitchFamily="34" charset="0"/>
              </a:rPr>
              <a:t>Port1</a:t>
            </a:r>
            <a:endParaRPr lang="en-US" sz="1100" dirty="0">
              <a:latin typeface="Huawei Sans" panose="020C0503030203020204" pitchFamily="34" charset="0"/>
            </a:endParaRPr>
          </a:p>
        </p:txBody>
      </p:sp>
      <p:sp>
        <p:nvSpPr>
          <p:cNvPr id="73" name="矩形 72"/>
          <p:cNvSpPr/>
          <p:nvPr/>
        </p:nvSpPr>
        <p:spPr bwMode="gray">
          <a:xfrm>
            <a:off x="9127003" y="3157130"/>
            <a:ext cx="529311" cy="261610"/>
          </a:xfrm>
          <a:prstGeom prst="rect">
            <a:avLst/>
          </a:prstGeom>
        </p:spPr>
        <p:txBody>
          <a:bodyPr wrap="none">
            <a:spAutoFit/>
          </a:bodyPr>
          <a:lstStyle/>
          <a:p>
            <a:pPr algn="ctr" fontAlgn="ctr"/>
            <a:r>
              <a:rPr lang="en-US" sz="1100" dirty="0" smtClean="0">
                <a:latin typeface="Huawei Sans" panose="020C0503030203020204" pitchFamily="34" charset="0"/>
              </a:rPr>
              <a:t>Port1</a:t>
            </a:r>
            <a:endParaRPr lang="en-US" sz="1100" dirty="0">
              <a:latin typeface="Huawei Sans" panose="020C0503030203020204" pitchFamily="34" charset="0"/>
            </a:endParaRPr>
          </a:p>
        </p:txBody>
      </p:sp>
      <p:sp>
        <p:nvSpPr>
          <p:cNvPr id="74" name="矩形 73"/>
          <p:cNvSpPr/>
          <p:nvPr/>
        </p:nvSpPr>
        <p:spPr bwMode="gray">
          <a:xfrm>
            <a:off x="3588336" y="4209775"/>
            <a:ext cx="4621892" cy="646331"/>
          </a:xfrm>
          <a:prstGeom prst="rect">
            <a:avLst/>
          </a:prstGeom>
        </p:spPr>
        <p:txBody>
          <a:bodyPr wrap="square">
            <a:spAutoFit/>
          </a:bodyPr>
          <a:lstStyle/>
          <a:p>
            <a:pPr fontAlgn="ctr"/>
            <a:r>
              <a:rPr lang="en-US" sz="1200" dirty="0" smtClean="0">
                <a:latin typeface="Huawei Sans" panose="020C0503030203020204" pitchFamily="34" charset="0"/>
              </a:rPr>
              <a:t>SW2 searches the MAC address table, encapsulates the ARP packet according to the MAC address entry {0000-0000-000A, 10, 1.1.1.1}, and sends the packet to 1.1.1.1.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1257300" y="5573531"/>
            <a:ext cx="9594501" cy="493648"/>
          </a:xfrm>
          <a:prstGeom prst="roundRect">
            <a:avLst>
              <a:gd name="adj" fmla="val 2303"/>
            </a:avLst>
          </a:prstGeom>
          <a:solidFill>
            <a:srgbClr val="FFFFCC"/>
          </a:solidFill>
          <a:ln w="12700" cap="flat" cmpd="sng" algn="ctr">
            <a:solidFill>
              <a:srgbClr val="FFD17D"/>
            </a:solid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r>
              <a:rPr lang="en-US" sz="1200" b="0" dirty="0" smtClean="0">
                <a:solidFill>
                  <a:srgbClr val="ED6D00"/>
                </a:solidFill>
                <a:latin typeface="Huawei Sans" panose="020C0503030203020204" pitchFamily="34" charset="0"/>
              </a:rPr>
              <a:t>PC1 and PC2 have learned ARP entries of each other, and SW1 and SW2 have learned MAC addresses of PC1 and PC2. This process is called flood and learn.</a:t>
            </a:r>
            <a:endParaRPr lang="en-US" sz="1200" b="0" dirty="0">
              <a:solidFill>
                <a:srgbClr val="ED6D00"/>
              </a:solidFill>
              <a:latin typeface="Huawei Sans" panose="020C0503030203020204" pitchFamily="34" charset="0"/>
            </a:endParaRPr>
          </a:p>
        </p:txBody>
      </p:sp>
      <p:sp>
        <p:nvSpPr>
          <p:cNvPr id="54" name="五边形 24">
            <a:extLst>
              <a:ext uri="{FF2B5EF4-FFF2-40B4-BE49-F238E27FC236}">
                <a16:creationId xmlns:a16="http://schemas.microsoft.com/office/drawing/2014/main" xmlns="" id="{66BA07AD-FEEF-4CB3-8D55-B5A235B0FBAC}"/>
              </a:ext>
            </a:extLst>
          </p:cNvPr>
          <p:cNvSpPr/>
          <p:nvPr/>
        </p:nvSpPr>
        <p:spPr bwMode="gray">
          <a:xfrm>
            <a:off x="7011032" y="124239"/>
            <a:ext cx="1510569" cy="21312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Tunnel Establishment</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26">
            <a:extLst>
              <a:ext uri="{FF2B5EF4-FFF2-40B4-BE49-F238E27FC236}">
                <a16:creationId xmlns:a16="http://schemas.microsoft.com/office/drawing/2014/main" xmlns="" id="{0C19331F-8FCC-488E-9C32-A3F774208D1E}"/>
              </a:ext>
            </a:extLst>
          </p:cNvPr>
          <p:cNvSpPr/>
          <p:nvPr/>
        </p:nvSpPr>
        <p:spPr bwMode="gray">
          <a:xfrm>
            <a:off x="9989819" y="124239"/>
            <a:ext cx="172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Data Frame Forwarding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26">
            <a:extLst>
              <a:ext uri="{FF2B5EF4-FFF2-40B4-BE49-F238E27FC236}">
                <a16:creationId xmlns:a16="http://schemas.microsoft.com/office/drawing/2014/main" xmlns="" id="{5C797163-D6D3-4ACC-996D-421D87F18D19}"/>
              </a:ext>
            </a:extLst>
          </p:cNvPr>
          <p:cNvSpPr/>
          <p:nvPr/>
        </p:nvSpPr>
        <p:spPr bwMode="gray">
          <a:xfrm>
            <a:off x="8441139" y="124239"/>
            <a:ext cx="162914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MAC Address Learning</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183063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C3E66CB7-DD9B-49E1-A9F2-5A36F8E7BA55}"/>
              </a:ext>
            </a:extLst>
          </p:cNvPr>
          <p:cNvSpPr>
            <a:spLocks noGrp="1"/>
          </p:cNvSpPr>
          <p:nvPr>
            <p:ph type="body" sz="quarter" idx="10"/>
          </p:nvPr>
        </p:nvSpPr>
        <p:spPr/>
        <p:txBody>
          <a:bodyPr/>
          <a:lstStyle/>
          <a:p>
            <a:r>
              <a:rPr lang="en-US" sz="2000" smtClean="0"/>
              <a:t>Virtual eXtensible Local Area Network (VXLAN), defined in RFC 7348, is a Network Virtualization over L3 (NVO3) technology that uses MAC-in-User Datagram Protocol (MAC-in-UDP) encapsulation.</a:t>
            </a:r>
            <a:endParaRPr lang="en-US" altLang="zh-CN" sz="2000" smtClean="0">
              <a:sym typeface="Huawei Sans" panose="020C0503030203020204" pitchFamily="34" charset="0"/>
            </a:endParaRPr>
          </a:p>
          <a:p>
            <a:r>
              <a:rPr lang="en-US" sz="2000" smtClean="0"/>
              <a:t>VXLAN has been widely used on data center networks (DCNs). As campus networks have increasingly flexible service requirements and growing virtualization and network automation requirements, VXLAN is introduced to campus networks and works with the SDN controller to provide more benefits for customers.</a:t>
            </a:r>
            <a:endParaRPr lang="en-US" altLang="zh-CN" sz="2000" smtClean="0">
              <a:sym typeface="Huawei Sans" panose="020C0503030203020204" pitchFamily="34" charset="0"/>
            </a:endParaRPr>
          </a:p>
          <a:p>
            <a:r>
              <a:rPr lang="en-US" sz="2000" smtClean="0"/>
              <a:t>This course describes basic concepts and fundamentals of VXLAN and how to use VXLAN to build a multi-purpose campus network.</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33113042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Intra-Subnet Forwarding of Unicast Packets with Known Destination Addresses</a:t>
            </a:r>
            <a:endParaRPr lang="en-US" altLang="zh-CN" dirty="0">
              <a:sym typeface="Huawei Sans" panose="020C0503030203020204" pitchFamily="34" charset="0"/>
            </a:endParaRPr>
          </a:p>
        </p:txBody>
      </p:sp>
      <p:cxnSp>
        <p:nvCxnSpPr>
          <p:cNvPr id="88" name="直接连接符 87"/>
          <p:cNvCxnSpPr/>
          <p:nvPr/>
        </p:nvCxnSpPr>
        <p:spPr bwMode="gray">
          <a:xfrm>
            <a:off x="8857997" y="3696960"/>
            <a:ext cx="13753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bwMode="gray">
          <a:xfrm>
            <a:off x="3222802" y="3264912"/>
            <a:ext cx="442385" cy="432048"/>
            <a:chOff x="1194287" y="4005064"/>
            <a:chExt cx="442385" cy="432048"/>
          </a:xfrm>
        </p:grpSpPr>
        <p:cxnSp>
          <p:nvCxnSpPr>
            <p:cNvPr id="90" name="直接连接符 89"/>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2" name="矩形 91"/>
          <p:cNvSpPr/>
          <p:nvPr/>
        </p:nvSpPr>
        <p:spPr bwMode="gray">
          <a:xfrm>
            <a:off x="2478028" y="3867400"/>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SW1 (Layer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矩形 92"/>
          <p:cNvSpPr/>
          <p:nvPr/>
        </p:nvSpPr>
        <p:spPr bwMode="gray">
          <a:xfrm>
            <a:off x="2796221" y="2938335"/>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grpSp>
        <p:nvGrpSpPr>
          <p:cNvPr id="94" name="组合 93"/>
          <p:cNvGrpSpPr/>
          <p:nvPr/>
        </p:nvGrpSpPr>
        <p:grpSpPr bwMode="gray">
          <a:xfrm>
            <a:off x="8636805" y="3264912"/>
            <a:ext cx="442385" cy="432048"/>
            <a:chOff x="1194287" y="4005064"/>
            <a:chExt cx="442385" cy="432048"/>
          </a:xfrm>
        </p:grpSpPr>
        <p:cxnSp>
          <p:nvCxnSpPr>
            <p:cNvPr id="95" name="直接连接符 94"/>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7" name="矩形 96"/>
          <p:cNvSpPr/>
          <p:nvPr/>
        </p:nvSpPr>
        <p:spPr bwMode="gray">
          <a:xfrm>
            <a:off x="7892029" y="3867400"/>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SW2 (Layer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bwMode="gray">
          <a:xfrm>
            <a:off x="8210228" y="2938335"/>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sp>
        <p:nvSpPr>
          <p:cNvPr id="99" name="圆柱形 98"/>
          <p:cNvSpPr/>
          <p:nvPr/>
        </p:nvSpPr>
        <p:spPr bwMode="gray">
          <a:xfrm rot="16200000">
            <a:off x="5949567" y="1569234"/>
            <a:ext cx="292867" cy="4059315"/>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5150741" y="3456000"/>
            <a:ext cx="1890518"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 (VNI 1000)</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bwMode="gray">
          <a:xfrm>
            <a:off x="937364" y="3993998"/>
            <a:ext cx="1402948" cy="646331"/>
          </a:xfrm>
          <a:prstGeom prst="rect">
            <a:avLst/>
          </a:prstGeom>
        </p:spPr>
        <p:txBody>
          <a:bodyPr wrap="none">
            <a:spAutoFit/>
          </a:bodyPr>
          <a:lstStyle/>
          <a:p>
            <a:pPr algn="ctr" fontAlgn="ctr"/>
            <a:r>
              <a:rPr lang="en-US" sz="1200" b="1" dirty="0" smtClean="0">
                <a:latin typeface="Huawei Sans" panose="020C0503030203020204" pitchFamily="34" charset="0"/>
              </a:rPr>
              <a:t>PC1 </a:t>
            </a:r>
          </a:p>
          <a:p>
            <a:pPr algn="ctr" fontAlgn="ctr"/>
            <a:r>
              <a:rPr lang="en-US" sz="1200" dirty="0" smtClean="0">
                <a:latin typeface="Huawei Sans" panose="020C0503030203020204" pitchFamily="34" charset="0"/>
              </a:rPr>
              <a:t>192.168.1.1/24</a:t>
            </a:r>
          </a:p>
          <a:p>
            <a:pPr algn="ctr" fontAlgn="ctr"/>
            <a:r>
              <a:rPr lang="en-US" sz="1200" dirty="0" smtClean="0">
                <a:latin typeface="Huawei Sans" panose="020C0503030203020204" pitchFamily="34" charset="0"/>
              </a:rPr>
              <a:t>AAAA-0000-0001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直接连接符 101"/>
          <p:cNvCxnSpPr/>
          <p:nvPr/>
        </p:nvCxnSpPr>
        <p:spPr bwMode="gray">
          <a:xfrm>
            <a:off x="1860950" y="3696960"/>
            <a:ext cx="13781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bwMode="gray">
          <a:xfrm>
            <a:off x="9754835" y="3993998"/>
            <a:ext cx="1402948" cy="646331"/>
          </a:xfrm>
          <a:prstGeom prst="rect">
            <a:avLst/>
          </a:prstGeom>
        </p:spPr>
        <p:txBody>
          <a:bodyPr wrap="none">
            <a:spAutoFit/>
          </a:bodyPr>
          <a:lstStyle/>
          <a:p>
            <a:pPr algn="ctr" fontAlgn="ctr"/>
            <a:r>
              <a:rPr lang="en-US" sz="1200" b="1" dirty="0" smtClean="0">
                <a:latin typeface="Huawei Sans" panose="020C0503030203020204" pitchFamily="34" charset="0"/>
              </a:rPr>
              <a:t>PC2 </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192.168.1.2/24</a:t>
            </a:r>
          </a:p>
          <a:p>
            <a:pPr algn="ctr" fontAlgn="ctr"/>
            <a:r>
              <a:rPr lang="en-US" sz="1200" dirty="0" smtClean="0">
                <a:latin typeface="Huawei Sans" panose="020C0503030203020204" pitchFamily="34" charset="0"/>
              </a:rPr>
              <a:t>AAAA-0000-0002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4" name="图片 87" descr="汇聚交换机.png"/>
          <p:cNvPicPr>
            <a:picLocks noChangeAspect="1"/>
          </p:cNvPicPr>
          <p:nvPr/>
        </p:nvPicPr>
        <p:blipFill>
          <a:blip r:embed="rId3"/>
          <a:stretch>
            <a:fillRect/>
          </a:stretch>
        </p:blipFill>
        <p:spPr bwMode="gray">
          <a:xfrm>
            <a:off x="3192585" y="3456000"/>
            <a:ext cx="502820" cy="411400"/>
          </a:xfrm>
          <a:prstGeom prst="rect">
            <a:avLst/>
          </a:prstGeom>
        </p:spPr>
      </p:pic>
      <p:pic>
        <p:nvPicPr>
          <p:cNvPr id="105" name="图片 87" descr="汇聚交换机.png"/>
          <p:cNvPicPr>
            <a:picLocks noChangeAspect="1"/>
          </p:cNvPicPr>
          <p:nvPr/>
        </p:nvPicPr>
        <p:blipFill>
          <a:blip r:embed="rId3"/>
          <a:stretch>
            <a:fillRect/>
          </a:stretch>
        </p:blipFill>
        <p:spPr bwMode="gray">
          <a:xfrm>
            <a:off x="8624431" y="3456000"/>
            <a:ext cx="502820" cy="411400"/>
          </a:xfrm>
          <a:prstGeom prst="rect">
            <a:avLst/>
          </a:prstGeom>
        </p:spPr>
      </p:pic>
      <p:pic>
        <p:nvPicPr>
          <p:cNvPr id="106" name="图片 11" descr="开放网络-蓝.png"/>
          <p:cNvPicPr>
            <a:picLocks noChangeAspect="1"/>
          </p:cNvPicPr>
          <p:nvPr/>
        </p:nvPicPr>
        <p:blipFill>
          <a:blip r:embed="rId4" cstate="print"/>
          <a:stretch>
            <a:fillRect/>
          </a:stretch>
        </p:blipFill>
        <p:spPr bwMode="gray">
          <a:xfrm>
            <a:off x="1415859" y="3531625"/>
            <a:ext cx="445956" cy="343290"/>
          </a:xfrm>
          <a:prstGeom prst="rect">
            <a:avLst/>
          </a:prstGeom>
        </p:spPr>
      </p:pic>
      <p:pic>
        <p:nvPicPr>
          <p:cNvPr id="107" name="图片 11" descr="开放网络-蓝.png"/>
          <p:cNvPicPr>
            <a:picLocks noChangeAspect="1"/>
          </p:cNvPicPr>
          <p:nvPr/>
        </p:nvPicPr>
        <p:blipFill>
          <a:blip r:embed="rId4" cstate="print"/>
          <a:stretch>
            <a:fillRect/>
          </a:stretch>
        </p:blipFill>
        <p:spPr bwMode="gray">
          <a:xfrm>
            <a:off x="10233330" y="3531625"/>
            <a:ext cx="445956" cy="343290"/>
          </a:xfrm>
          <a:prstGeom prst="rect">
            <a:avLst/>
          </a:prstGeom>
        </p:spPr>
      </p:pic>
      <p:graphicFrame>
        <p:nvGraphicFramePr>
          <p:cNvPr id="52" name="表格 51"/>
          <p:cNvGraphicFramePr>
            <a:graphicFrameLocks noGrp="1"/>
          </p:cNvGraphicFramePr>
          <p:nvPr>
            <p:extLst>
              <p:ext uri="{D42A27DB-BD31-4B8C-83A1-F6EECF244321}">
                <p14:modId xmlns:p14="http://schemas.microsoft.com/office/powerpoint/2010/main" val="595432221"/>
              </p:ext>
            </p:extLst>
          </p:nvPr>
        </p:nvGraphicFramePr>
        <p:xfrm>
          <a:off x="1944936" y="1507689"/>
          <a:ext cx="3096160" cy="822960"/>
        </p:xfrm>
        <a:graphic>
          <a:graphicData uri="http://schemas.openxmlformats.org/drawingml/2006/table">
            <a:tbl>
              <a:tblPr firstRow="1" bandRow="1">
                <a:tableStyleId>{5940675A-B579-460E-94D1-54222C63F5DA}</a:tableStyleId>
              </a:tblPr>
              <a:tblGrid>
                <a:gridCol w="1440160"/>
                <a:gridCol w="432000"/>
                <a:gridCol w="1224000"/>
              </a:tblGrid>
              <a:tr h="162808">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62808">
                <a:tc>
                  <a:txBody>
                    <a:bodyPr/>
                    <a:lstStyle/>
                    <a:p>
                      <a:pPr algn="ctr" fontAlgn="ctr"/>
                      <a:r>
                        <a:rPr lang="en-US" sz="1200" dirty="0" smtClean="0">
                          <a:solidFill>
                            <a:schemeClr val="tx1"/>
                          </a:solidFill>
                          <a:latin typeface="Huawei Sans" panose="020C0503030203020204" pitchFamily="34" charset="0"/>
                        </a:rPr>
                        <a:t>AAAA-0000-0001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62808">
                <a:tc>
                  <a:txBody>
                    <a:bodyPr/>
                    <a:lstStyle/>
                    <a:p>
                      <a:pPr algn="ctr" fontAlgn="ctr"/>
                      <a:r>
                        <a:rPr lang="en-US" sz="1200" dirty="0" smtClean="0">
                          <a:solidFill>
                            <a:schemeClr val="tx1"/>
                          </a:solidFill>
                          <a:latin typeface="Huawei Sans" panose="020C0503030203020204" pitchFamily="34" charset="0"/>
                        </a:rPr>
                        <a:t>AAAA-0000-0002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2.2.2.2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aphicFrame>
        <p:nvGraphicFramePr>
          <p:cNvPr id="53" name="表格 52"/>
          <p:cNvGraphicFramePr>
            <a:graphicFrameLocks noGrp="1"/>
          </p:cNvGraphicFramePr>
          <p:nvPr>
            <p:extLst>
              <p:ext uri="{D42A27DB-BD31-4B8C-83A1-F6EECF244321}">
                <p14:modId xmlns:p14="http://schemas.microsoft.com/office/powerpoint/2010/main" val="2167497840"/>
              </p:ext>
            </p:extLst>
          </p:nvPr>
        </p:nvGraphicFramePr>
        <p:xfrm>
          <a:off x="7257879" y="1507689"/>
          <a:ext cx="3096160" cy="822960"/>
        </p:xfrm>
        <a:graphic>
          <a:graphicData uri="http://schemas.openxmlformats.org/drawingml/2006/table">
            <a:tbl>
              <a:tblPr firstRow="1" bandRow="1">
                <a:tableStyleId>{5940675A-B579-460E-94D1-54222C63F5DA}</a:tableStyleId>
              </a:tblPr>
              <a:tblGrid>
                <a:gridCol w="1440160"/>
                <a:gridCol w="432000"/>
                <a:gridCol w="1224000"/>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solidFill>
                            <a:schemeClr val="tx1"/>
                          </a:solidFill>
                          <a:latin typeface="Huawei Sans" panose="020C0503030203020204" pitchFamily="34" charset="0"/>
                        </a:rPr>
                        <a:t>AAAA-0000-0001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0">
                <a:tc>
                  <a:txBody>
                    <a:bodyPr/>
                    <a:lstStyle/>
                    <a:p>
                      <a:pPr algn="ctr" fontAlgn="ctr"/>
                      <a:r>
                        <a:rPr lang="en-US" sz="1200" dirty="0" smtClean="0">
                          <a:solidFill>
                            <a:schemeClr val="tx1"/>
                          </a:solidFill>
                          <a:latin typeface="Huawei Sans" panose="020C0503030203020204" pitchFamily="34" charset="0"/>
                        </a:rPr>
                        <a:t>AAAA-0000-0002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54" name="椭圆 53"/>
          <p:cNvSpPr>
            <a:spLocks noChangeAspect="1"/>
          </p:cNvSpPr>
          <p:nvPr/>
        </p:nvSpPr>
        <p:spPr bwMode="gray">
          <a:xfrm>
            <a:off x="2010426" y="2538729"/>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p:cNvSpPr>
            <a:spLocks noChangeAspect="1"/>
          </p:cNvSpPr>
          <p:nvPr/>
        </p:nvSpPr>
        <p:spPr bwMode="gray">
          <a:xfrm>
            <a:off x="7329363" y="2538729"/>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p:cNvSpPr/>
          <p:nvPr/>
        </p:nvSpPr>
        <p:spPr bwMode="gray">
          <a:xfrm>
            <a:off x="2717429" y="3422890"/>
            <a:ext cx="529311" cy="261610"/>
          </a:xfrm>
          <a:prstGeom prst="rect">
            <a:avLst/>
          </a:prstGeom>
        </p:spPr>
        <p:txBody>
          <a:bodyPr wrap="none">
            <a:spAutoFit/>
          </a:bodyPr>
          <a:lstStyle/>
          <a:p>
            <a:pPr algn="ctr" fontAlgn="ctr"/>
            <a:r>
              <a:rPr lang="en-US" sz="1100" dirty="0" smtClean="0">
                <a:latin typeface="Huawei Sans" panose="020C0503030203020204" pitchFamily="34" charset="0"/>
              </a:rPr>
              <a:t>Port1</a:t>
            </a:r>
            <a:endParaRPr lang="en-US" sz="1100" dirty="0">
              <a:latin typeface="Huawei Sans" panose="020C0503030203020204" pitchFamily="34" charset="0"/>
            </a:endParaRPr>
          </a:p>
        </p:txBody>
      </p:sp>
      <p:sp>
        <p:nvSpPr>
          <p:cNvPr id="57" name="矩形 56"/>
          <p:cNvSpPr/>
          <p:nvPr/>
        </p:nvSpPr>
        <p:spPr bwMode="gray">
          <a:xfrm>
            <a:off x="9127003" y="3422890"/>
            <a:ext cx="529311" cy="261610"/>
          </a:xfrm>
          <a:prstGeom prst="rect">
            <a:avLst/>
          </a:prstGeom>
        </p:spPr>
        <p:txBody>
          <a:bodyPr wrap="none">
            <a:spAutoFit/>
          </a:bodyPr>
          <a:lstStyle/>
          <a:p>
            <a:pPr algn="ctr" fontAlgn="ctr"/>
            <a:r>
              <a:rPr lang="en-US" sz="1100" dirty="0" smtClean="0">
                <a:latin typeface="Huawei Sans" panose="020C0503030203020204" pitchFamily="34" charset="0"/>
              </a:rPr>
              <a:t>Port1</a:t>
            </a:r>
            <a:endParaRPr lang="en-US" sz="1100" dirty="0">
              <a:latin typeface="Huawei Sans" panose="020C0503030203020204" pitchFamily="34" charset="0"/>
            </a:endParaRPr>
          </a:p>
        </p:txBody>
      </p:sp>
      <p:sp>
        <p:nvSpPr>
          <p:cNvPr id="58" name="矩形 57"/>
          <p:cNvSpPr/>
          <p:nvPr/>
        </p:nvSpPr>
        <p:spPr bwMode="gray">
          <a:xfrm>
            <a:off x="2202447" y="2353046"/>
            <a:ext cx="2673357" cy="646331"/>
          </a:xfrm>
          <a:prstGeom prst="rect">
            <a:avLst/>
          </a:prstGeom>
        </p:spPr>
        <p:txBody>
          <a:bodyPr wrap="square">
            <a:spAutoFit/>
          </a:bodyPr>
          <a:lstStyle/>
          <a:p>
            <a:pPr fontAlgn="ctr"/>
            <a:r>
              <a:rPr lang="en-US" sz="1200" dirty="0" smtClean="0">
                <a:latin typeface="Huawei Sans" panose="020C0503030203020204" pitchFamily="34" charset="0"/>
              </a:rPr>
              <a:t>SW1 searches its MAC address table for the MAC address of PC2 and finds the matching entry.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7650758" y="2353046"/>
            <a:ext cx="2673357" cy="646331"/>
          </a:xfrm>
          <a:prstGeom prst="rect">
            <a:avLst/>
          </a:prstGeom>
        </p:spPr>
        <p:txBody>
          <a:bodyPr wrap="square">
            <a:spAutoFit/>
          </a:bodyPr>
          <a:lstStyle/>
          <a:p>
            <a:pPr fontAlgn="ctr"/>
            <a:r>
              <a:rPr lang="en-US" sz="1200" dirty="0" smtClean="0">
                <a:latin typeface="Huawei Sans" panose="020C0503030203020204" pitchFamily="34" charset="0"/>
              </a:rPr>
              <a:t>SW2 searches its MAC address table for the MAC address of PC2 and finds the matching entry.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72"/>
          <p:cNvSpPr/>
          <p:nvPr/>
        </p:nvSpPr>
        <p:spPr bwMode="gray">
          <a:xfrm>
            <a:off x="4948891" y="1984419"/>
            <a:ext cx="300990" cy="308610"/>
          </a:xfrm>
          <a:custGeom>
            <a:avLst/>
            <a:gdLst>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0990"/>
              <a:gd name="connsiteY0" fmla="*/ 190500 h 306705"/>
              <a:gd name="connsiteX1" fmla="*/ 97155 w 300990"/>
              <a:gd name="connsiteY1" fmla="*/ 139065 h 306705"/>
              <a:gd name="connsiteX2" fmla="*/ 127635 w 300990"/>
              <a:gd name="connsiteY2" fmla="*/ 226695 h 306705"/>
              <a:gd name="connsiteX3" fmla="*/ 291465 w 300990"/>
              <a:gd name="connsiteY3" fmla="*/ 0 h 306705"/>
              <a:gd name="connsiteX4" fmla="*/ 300990 w 300990"/>
              <a:gd name="connsiteY4" fmla="*/ 120015 h 306705"/>
              <a:gd name="connsiteX5" fmla="*/ 123825 w 300990"/>
              <a:gd name="connsiteY5" fmla="*/ 306705 h 306705"/>
              <a:gd name="connsiteX6" fmla="*/ 0 w 300990"/>
              <a:gd name="connsiteY6" fmla="*/ 190500 h 306705"/>
              <a:gd name="connsiteX0" fmla="*/ 0 w 300990"/>
              <a:gd name="connsiteY0" fmla="*/ 190500 h 306705"/>
              <a:gd name="connsiteX1" fmla="*/ 97155 w 300990"/>
              <a:gd name="connsiteY1" fmla="*/ 139065 h 306705"/>
              <a:gd name="connsiteX2" fmla="*/ 127635 w 300990"/>
              <a:gd name="connsiteY2" fmla="*/ 226695 h 306705"/>
              <a:gd name="connsiteX3" fmla="*/ 291465 w 300990"/>
              <a:gd name="connsiteY3" fmla="*/ 0 h 306705"/>
              <a:gd name="connsiteX4" fmla="*/ 300990 w 300990"/>
              <a:gd name="connsiteY4" fmla="*/ 120015 h 306705"/>
              <a:gd name="connsiteX5" fmla="*/ 123825 w 300990"/>
              <a:gd name="connsiteY5" fmla="*/ 306705 h 306705"/>
              <a:gd name="connsiteX6" fmla="*/ 0 w 300990"/>
              <a:gd name="connsiteY6" fmla="*/ 190500 h 306705"/>
              <a:gd name="connsiteX0" fmla="*/ 0 w 300990"/>
              <a:gd name="connsiteY0" fmla="*/ 192405 h 308610"/>
              <a:gd name="connsiteX1" fmla="*/ 97155 w 300990"/>
              <a:gd name="connsiteY1" fmla="*/ 140970 h 308610"/>
              <a:gd name="connsiteX2" fmla="*/ 127635 w 300990"/>
              <a:gd name="connsiteY2" fmla="*/ 228600 h 308610"/>
              <a:gd name="connsiteX3" fmla="*/ 287655 w 300990"/>
              <a:gd name="connsiteY3" fmla="*/ 0 h 308610"/>
              <a:gd name="connsiteX4" fmla="*/ 300990 w 300990"/>
              <a:gd name="connsiteY4" fmla="*/ 121920 h 308610"/>
              <a:gd name="connsiteX5" fmla="*/ 123825 w 300990"/>
              <a:gd name="connsiteY5" fmla="*/ 308610 h 308610"/>
              <a:gd name="connsiteX6" fmla="*/ 0 w 300990"/>
              <a:gd name="connsiteY6" fmla="*/ 192405 h 308610"/>
              <a:gd name="connsiteX0" fmla="*/ 0 w 300990"/>
              <a:gd name="connsiteY0" fmla="*/ 192405 h 308610"/>
              <a:gd name="connsiteX1" fmla="*/ 97155 w 300990"/>
              <a:gd name="connsiteY1" fmla="*/ 140970 h 308610"/>
              <a:gd name="connsiteX2" fmla="*/ 127635 w 300990"/>
              <a:gd name="connsiteY2" fmla="*/ 228600 h 308610"/>
              <a:gd name="connsiteX3" fmla="*/ 287655 w 300990"/>
              <a:gd name="connsiteY3" fmla="*/ 0 h 308610"/>
              <a:gd name="connsiteX4" fmla="*/ 300990 w 300990"/>
              <a:gd name="connsiteY4" fmla="*/ 121920 h 308610"/>
              <a:gd name="connsiteX5" fmla="*/ 123825 w 300990"/>
              <a:gd name="connsiteY5" fmla="*/ 308610 h 308610"/>
              <a:gd name="connsiteX6" fmla="*/ 0 w 300990"/>
              <a:gd name="connsiteY6" fmla="*/ 192405 h 308610"/>
              <a:gd name="connsiteX0" fmla="*/ 0 w 300990"/>
              <a:gd name="connsiteY0" fmla="*/ 192405 h 308610"/>
              <a:gd name="connsiteX1" fmla="*/ 97155 w 300990"/>
              <a:gd name="connsiteY1" fmla="*/ 140970 h 308610"/>
              <a:gd name="connsiteX2" fmla="*/ 127635 w 300990"/>
              <a:gd name="connsiteY2" fmla="*/ 228600 h 308610"/>
              <a:gd name="connsiteX3" fmla="*/ 287655 w 300990"/>
              <a:gd name="connsiteY3" fmla="*/ 0 h 308610"/>
              <a:gd name="connsiteX4" fmla="*/ 300990 w 300990"/>
              <a:gd name="connsiteY4" fmla="*/ 121920 h 308610"/>
              <a:gd name="connsiteX5" fmla="*/ 123825 w 300990"/>
              <a:gd name="connsiteY5" fmla="*/ 308610 h 308610"/>
              <a:gd name="connsiteX6" fmla="*/ 0 w 300990"/>
              <a:gd name="connsiteY6" fmla="*/ 192405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990" h="308610">
                <a:moveTo>
                  <a:pt x="0" y="192405"/>
                </a:moveTo>
                <a:lnTo>
                  <a:pt x="97155" y="140970"/>
                </a:lnTo>
                <a:lnTo>
                  <a:pt x="127635" y="228600"/>
                </a:lnTo>
                <a:cubicBezTo>
                  <a:pt x="165100" y="130175"/>
                  <a:pt x="206375" y="67945"/>
                  <a:pt x="287655" y="0"/>
                </a:cubicBezTo>
                <a:cubicBezTo>
                  <a:pt x="278765" y="52070"/>
                  <a:pt x="285115" y="81280"/>
                  <a:pt x="300990" y="121920"/>
                </a:cubicBezTo>
                <a:cubicBezTo>
                  <a:pt x="228600" y="159385"/>
                  <a:pt x="160020" y="233045"/>
                  <a:pt x="123825" y="308610"/>
                </a:cubicBezTo>
                <a:cubicBezTo>
                  <a:pt x="93345" y="254000"/>
                  <a:pt x="66675" y="235585"/>
                  <a:pt x="0" y="192405"/>
                </a:cubicBezTo>
                <a:close/>
              </a:path>
            </a:pathLst>
          </a:cu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任意多边形 73"/>
          <p:cNvSpPr/>
          <p:nvPr/>
        </p:nvSpPr>
        <p:spPr bwMode="gray">
          <a:xfrm>
            <a:off x="10227273" y="1984419"/>
            <a:ext cx="300990" cy="308610"/>
          </a:xfrm>
          <a:custGeom>
            <a:avLst/>
            <a:gdLst>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0990"/>
              <a:gd name="connsiteY0" fmla="*/ 190500 h 306705"/>
              <a:gd name="connsiteX1" fmla="*/ 97155 w 300990"/>
              <a:gd name="connsiteY1" fmla="*/ 139065 h 306705"/>
              <a:gd name="connsiteX2" fmla="*/ 127635 w 300990"/>
              <a:gd name="connsiteY2" fmla="*/ 226695 h 306705"/>
              <a:gd name="connsiteX3" fmla="*/ 291465 w 300990"/>
              <a:gd name="connsiteY3" fmla="*/ 0 h 306705"/>
              <a:gd name="connsiteX4" fmla="*/ 300990 w 300990"/>
              <a:gd name="connsiteY4" fmla="*/ 120015 h 306705"/>
              <a:gd name="connsiteX5" fmla="*/ 123825 w 300990"/>
              <a:gd name="connsiteY5" fmla="*/ 306705 h 306705"/>
              <a:gd name="connsiteX6" fmla="*/ 0 w 300990"/>
              <a:gd name="connsiteY6" fmla="*/ 190500 h 306705"/>
              <a:gd name="connsiteX0" fmla="*/ 0 w 300990"/>
              <a:gd name="connsiteY0" fmla="*/ 190500 h 306705"/>
              <a:gd name="connsiteX1" fmla="*/ 97155 w 300990"/>
              <a:gd name="connsiteY1" fmla="*/ 139065 h 306705"/>
              <a:gd name="connsiteX2" fmla="*/ 127635 w 300990"/>
              <a:gd name="connsiteY2" fmla="*/ 226695 h 306705"/>
              <a:gd name="connsiteX3" fmla="*/ 291465 w 300990"/>
              <a:gd name="connsiteY3" fmla="*/ 0 h 306705"/>
              <a:gd name="connsiteX4" fmla="*/ 300990 w 300990"/>
              <a:gd name="connsiteY4" fmla="*/ 120015 h 306705"/>
              <a:gd name="connsiteX5" fmla="*/ 123825 w 300990"/>
              <a:gd name="connsiteY5" fmla="*/ 306705 h 306705"/>
              <a:gd name="connsiteX6" fmla="*/ 0 w 300990"/>
              <a:gd name="connsiteY6" fmla="*/ 190500 h 306705"/>
              <a:gd name="connsiteX0" fmla="*/ 0 w 300990"/>
              <a:gd name="connsiteY0" fmla="*/ 192405 h 308610"/>
              <a:gd name="connsiteX1" fmla="*/ 97155 w 300990"/>
              <a:gd name="connsiteY1" fmla="*/ 140970 h 308610"/>
              <a:gd name="connsiteX2" fmla="*/ 127635 w 300990"/>
              <a:gd name="connsiteY2" fmla="*/ 228600 h 308610"/>
              <a:gd name="connsiteX3" fmla="*/ 287655 w 300990"/>
              <a:gd name="connsiteY3" fmla="*/ 0 h 308610"/>
              <a:gd name="connsiteX4" fmla="*/ 300990 w 300990"/>
              <a:gd name="connsiteY4" fmla="*/ 121920 h 308610"/>
              <a:gd name="connsiteX5" fmla="*/ 123825 w 300990"/>
              <a:gd name="connsiteY5" fmla="*/ 308610 h 308610"/>
              <a:gd name="connsiteX6" fmla="*/ 0 w 300990"/>
              <a:gd name="connsiteY6" fmla="*/ 192405 h 308610"/>
              <a:gd name="connsiteX0" fmla="*/ 0 w 300990"/>
              <a:gd name="connsiteY0" fmla="*/ 192405 h 308610"/>
              <a:gd name="connsiteX1" fmla="*/ 97155 w 300990"/>
              <a:gd name="connsiteY1" fmla="*/ 140970 h 308610"/>
              <a:gd name="connsiteX2" fmla="*/ 127635 w 300990"/>
              <a:gd name="connsiteY2" fmla="*/ 228600 h 308610"/>
              <a:gd name="connsiteX3" fmla="*/ 287655 w 300990"/>
              <a:gd name="connsiteY3" fmla="*/ 0 h 308610"/>
              <a:gd name="connsiteX4" fmla="*/ 300990 w 300990"/>
              <a:gd name="connsiteY4" fmla="*/ 121920 h 308610"/>
              <a:gd name="connsiteX5" fmla="*/ 123825 w 300990"/>
              <a:gd name="connsiteY5" fmla="*/ 308610 h 308610"/>
              <a:gd name="connsiteX6" fmla="*/ 0 w 300990"/>
              <a:gd name="connsiteY6" fmla="*/ 192405 h 308610"/>
              <a:gd name="connsiteX0" fmla="*/ 0 w 300990"/>
              <a:gd name="connsiteY0" fmla="*/ 192405 h 308610"/>
              <a:gd name="connsiteX1" fmla="*/ 97155 w 300990"/>
              <a:gd name="connsiteY1" fmla="*/ 140970 h 308610"/>
              <a:gd name="connsiteX2" fmla="*/ 127635 w 300990"/>
              <a:gd name="connsiteY2" fmla="*/ 228600 h 308610"/>
              <a:gd name="connsiteX3" fmla="*/ 287655 w 300990"/>
              <a:gd name="connsiteY3" fmla="*/ 0 h 308610"/>
              <a:gd name="connsiteX4" fmla="*/ 300990 w 300990"/>
              <a:gd name="connsiteY4" fmla="*/ 121920 h 308610"/>
              <a:gd name="connsiteX5" fmla="*/ 123825 w 300990"/>
              <a:gd name="connsiteY5" fmla="*/ 308610 h 308610"/>
              <a:gd name="connsiteX6" fmla="*/ 0 w 300990"/>
              <a:gd name="connsiteY6" fmla="*/ 192405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990" h="308610">
                <a:moveTo>
                  <a:pt x="0" y="192405"/>
                </a:moveTo>
                <a:lnTo>
                  <a:pt x="97155" y="140970"/>
                </a:lnTo>
                <a:lnTo>
                  <a:pt x="127635" y="228600"/>
                </a:lnTo>
                <a:cubicBezTo>
                  <a:pt x="165100" y="130175"/>
                  <a:pt x="206375" y="67945"/>
                  <a:pt x="287655" y="0"/>
                </a:cubicBezTo>
                <a:cubicBezTo>
                  <a:pt x="278765" y="52070"/>
                  <a:pt x="285115" y="81280"/>
                  <a:pt x="300990" y="121920"/>
                </a:cubicBezTo>
                <a:cubicBezTo>
                  <a:pt x="228600" y="159385"/>
                  <a:pt x="160020" y="233045"/>
                  <a:pt x="123825" y="308610"/>
                </a:cubicBezTo>
                <a:cubicBezTo>
                  <a:pt x="93345" y="254000"/>
                  <a:pt x="66675" y="235585"/>
                  <a:pt x="0" y="192405"/>
                </a:cubicBezTo>
                <a:close/>
              </a:path>
            </a:pathLst>
          </a:cu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2101792" y="5247329"/>
            <a:ext cx="713658" cy="338400"/>
          </a:xfrm>
          <a:prstGeom prst="rect">
            <a:avLst/>
          </a:prstGeom>
          <a:solidFill>
            <a:schemeClr val="bg1">
              <a:lumMod val="95000"/>
            </a:schemeClr>
          </a:solidFill>
          <a:ln w="19050">
            <a:noFill/>
          </a:ln>
        </p:spPr>
        <p:txBody>
          <a:bodyPr wrap="square" lIns="0" rIns="0" anchor="ctr" anchorCtr="0">
            <a:noAutofit/>
          </a:bodyPr>
          <a:lstStyle/>
          <a:p>
            <a:pPr algn="ctr" fontAlgn="ctr"/>
            <a:r>
              <a:rPr lang="en-US" sz="900" dirty="0" smtClean="0">
                <a:latin typeface="Huawei Sans" panose="020C0503030203020204" pitchFamily="34" charset="0"/>
              </a:rPr>
              <a:t>Payload</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1172649" y="5247329"/>
            <a:ext cx="954017" cy="338400"/>
          </a:xfrm>
          <a:prstGeom prst="rect">
            <a:avLst/>
          </a:prstGeom>
          <a:solidFill>
            <a:schemeClr val="bg1">
              <a:lumMod val="85000"/>
            </a:schemeClr>
          </a:solidFill>
          <a:ln w="19050">
            <a:noFill/>
          </a:ln>
        </p:spPr>
        <p:txBody>
          <a:bodyPr wrap="square" lIns="0" rIns="0" anchor="ctr" anchorCtr="0">
            <a:noAutofit/>
          </a:bodyPr>
          <a:lstStyle/>
          <a:p>
            <a:pPr algn="ctr" fontAlgn="ctr"/>
            <a:r>
              <a:rPr lang="en-US" sz="900" dirty="0" smtClean="0">
                <a:latin typeface="Huawei Sans" panose="020C0503030203020204" pitchFamily="34" charset="0"/>
              </a:rPr>
              <a:t>Ethernet header</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连接符 61"/>
          <p:cNvCxnSpPr/>
          <p:nvPr/>
        </p:nvCxnSpPr>
        <p:spPr bwMode="gray">
          <a:xfrm flipH="1">
            <a:off x="1172649" y="5138261"/>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bwMode="gray">
          <a:xfrm flipH="1">
            <a:off x="3549003" y="5138261"/>
            <a:ext cx="4845698"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2" name="矩形 71"/>
          <p:cNvSpPr/>
          <p:nvPr/>
        </p:nvSpPr>
        <p:spPr bwMode="gray">
          <a:xfrm>
            <a:off x="7168964" y="5247329"/>
            <a:ext cx="1004879" cy="338400"/>
          </a:xfrm>
          <a:prstGeom prst="rect">
            <a:avLst/>
          </a:prstGeom>
          <a:solidFill>
            <a:schemeClr val="bg1">
              <a:lumMod val="95000"/>
            </a:schemeClr>
          </a:solidFill>
          <a:ln w="19050">
            <a:noFill/>
          </a:ln>
        </p:spPr>
        <p:txBody>
          <a:bodyPr wrap="square" lIns="0" rIns="0" anchor="ctr" anchorCtr="0">
            <a:noAutofit/>
          </a:bodyPr>
          <a:lstStyle/>
          <a:p>
            <a:pPr algn="ctr" fontAlgn="ctr"/>
            <a:r>
              <a:rPr lang="en-US" sz="900" dirty="0" smtClean="0">
                <a:latin typeface="Huawei Sans" panose="020C0503030203020204" pitchFamily="34" charset="0"/>
              </a:rPr>
              <a:t>Original data frame</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6160235" y="5247329"/>
            <a:ext cx="1004879" cy="338400"/>
          </a:xfrm>
          <a:prstGeom prst="rect">
            <a:avLst/>
          </a:prstGeom>
          <a:solidFill>
            <a:srgbClr val="EC7061"/>
          </a:solidFill>
          <a:ln w="19050">
            <a:solidFill>
              <a:schemeClr val="bg1"/>
            </a:solidFill>
          </a:ln>
        </p:spPr>
        <p:txBody>
          <a:bodyPr wrap="square" lIns="0" rIns="0" anchor="ctr" anchorCtr="0">
            <a:noAutofit/>
          </a:bodyPr>
          <a:lstStyle/>
          <a:p>
            <a:pPr algn="ctr" fontAlgn="ctr"/>
            <a:r>
              <a:rPr lang="en-US" sz="900" dirty="0" smtClean="0">
                <a:solidFill>
                  <a:schemeClr val="bg1"/>
                </a:solidFill>
                <a:latin typeface="Huawei Sans" panose="020C0503030203020204" pitchFamily="34" charset="0"/>
              </a:rPr>
              <a:t>VXLAN header</a:t>
            </a:r>
            <a:endParaRPr lang="en-US" altLang="zh-CN"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5158504" y="5247329"/>
            <a:ext cx="1004879" cy="338400"/>
          </a:xfrm>
          <a:prstGeom prst="rect">
            <a:avLst/>
          </a:prstGeom>
          <a:solidFill>
            <a:schemeClr val="bg1">
              <a:lumMod val="75000"/>
            </a:schemeClr>
          </a:solidFill>
          <a:ln w="19050">
            <a:noFill/>
          </a:ln>
        </p:spPr>
        <p:txBody>
          <a:bodyPr wrap="square" lIns="0" rIns="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UDP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a:off x="4543045" y="5247329"/>
            <a:ext cx="625571" cy="338400"/>
          </a:xfrm>
          <a:prstGeom prst="rect">
            <a:avLst/>
          </a:prstGeom>
          <a:solidFill>
            <a:schemeClr val="bg1">
              <a:lumMod val="75000"/>
            </a:schemeClr>
          </a:solidFill>
          <a:ln w="19050">
            <a:noFill/>
          </a:ln>
        </p:spPr>
        <p:txBody>
          <a:bodyPr wrap="square" lIns="0" rIns="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IP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3587103" y="5247329"/>
            <a:ext cx="954017" cy="338400"/>
          </a:xfrm>
          <a:prstGeom prst="rect">
            <a:avLst/>
          </a:prstGeom>
          <a:solidFill>
            <a:schemeClr val="bg1">
              <a:lumMod val="75000"/>
            </a:schemeClr>
          </a:solidFill>
          <a:ln w="19050">
            <a:noFill/>
          </a:ln>
        </p:spPr>
        <p:txBody>
          <a:bodyPr wrap="square" lIns="0" rIns="0" anchor="ctr" anchorCtr="0">
            <a:noAutofit/>
          </a:bodyPr>
          <a:lstStyle/>
          <a:p>
            <a:pPr algn="ctr" fontAlgn="ctr"/>
            <a:r>
              <a:rPr lang="en-US" sz="900" dirty="0" smtClean="0">
                <a:solidFill>
                  <a:schemeClr val="tx1">
                    <a:lumMod val="75000"/>
                    <a:lumOff val="25000"/>
                  </a:schemeClr>
                </a:solidFill>
                <a:latin typeface="Huawei Sans" panose="020C0503030203020204" pitchFamily="34" charset="0"/>
              </a:rPr>
              <a:t>Ethernet header</a:t>
            </a:r>
            <a:endParaRPr lang="en-US" altLang="zh-CN" sz="9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直接连接符 78"/>
          <p:cNvCxnSpPr/>
          <p:nvPr/>
        </p:nvCxnSpPr>
        <p:spPr bwMode="gray">
          <a:xfrm flipH="1">
            <a:off x="8716788" y="5138261"/>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80" name="矩形 79"/>
          <p:cNvSpPr/>
          <p:nvPr/>
        </p:nvSpPr>
        <p:spPr bwMode="gray">
          <a:xfrm>
            <a:off x="9723553" y="5247329"/>
            <a:ext cx="713658" cy="338400"/>
          </a:xfrm>
          <a:prstGeom prst="rect">
            <a:avLst/>
          </a:prstGeom>
          <a:solidFill>
            <a:schemeClr val="bg1">
              <a:lumMod val="95000"/>
            </a:schemeClr>
          </a:solidFill>
          <a:ln w="19050">
            <a:noFill/>
          </a:ln>
        </p:spPr>
        <p:txBody>
          <a:bodyPr wrap="square" lIns="0" rIns="0" anchor="ctr" anchorCtr="0">
            <a:noAutofit/>
          </a:bodyPr>
          <a:lstStyle/>
          <a:p>
            <a:pPr algn="ctr" fontAlgn="ctr"/>
            <a:r>
              <a:rPr lang="en-US" sz="900" dirty="0" smtClean="0">
                <a:latin typeface="Huawei Sans" panose="020C0503030203020204" pitchFamily="34" charset="0"/>
              </a:rPr>
              <a:t>Payload</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8794410" y="5247329"/>
            <a:ext cx="954017" cy="338400"/>
          </a:xfrm>
          <a:prstGeom prst="rect">
            <a:avLst/>
          </a:prstGeom>
          <a:solidFill>
            <a:schemeClr val="bg1">
              <a:lumMod val="85000"/>
            </a:schemeClr>
          </a:solidFill>
          <a:ln w="19050">
            <a:noFill/>
          </a:ln>
        </p:spPr>
        <p:txBody>
          <a:bodyPr wrap="square" lIns="0" rIns="0" anchor="ctr" anchorCtr="0">
            <a:noAutofit/>
          </a:bodyPr>
          <a:lstStyle/>
          <a:p>
            <a:pPr algn="ctr" fontAlgn="ctr"/>
            <a:r>
              <a:rPr lang="en-US" sz="900" dirty="0" smtClean="0">
                <a:latin typeface="Huawei Sans" panose="020C0503030203020204" pitchFamily="34" charset="0"/>
              </a:rPr>
              <a:t>Ethernet header</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p:cNvSpPr>
            <a:spLocks noChangeAspect="1"/>
          </p:cNvSpPr>
          <p:nvPr/>
        </p:nvSpPr>
        <p:spPr bwMode="gray">
          <a:xfrm>
            <a:off x="983821" y="504914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p:cNvSpPr>
            <a:spLocks noChangeAspect="1"/>
          </p:cNvSpPr>
          <p:nvPr/>
        </p:nvSpPr>
        <p:spPr bwMode="gray">
          <a:xfrm>
            <a:off x="3467013" y="504914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椭圆 83"/>
          <p:cNvSpPr>
            <a:spLocks noChangeAspect="1"/>
          </p:cNvSpPr>
          <p:nvPr/>
        </p:nvSpPr>
        <p:spPr bwMode="gray">
          <a:xfrm>
            <a:off x="8658030" y="504914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p:cNvSpPr/>
          <p:nvPr/>
        </p:nvSpPr>
        <p:spPr bwMode="gray">
          <a:xfrm>
            <a:off x="1188988" y="4671448"/>
            <a:ext cx="1669175" cy="430887"/>
          </a:xfrm>
          <a:prstGeom prst="rect">
            <a:avLst/>
          </a:prstGeom>
        </p:spPr>
        <p:txBody>
          <a:bodyPr wrap="square">
            <a:spAutoFit/>
          </a:bodyPr>
          <a:lstStyle/>
          <a:p>
            <a:pPr fontAlgn="ctr"/>
            <a:r>
              <a:rPr lang="en-US" sz="1100" dirty="0" smtClean="0">
                <a:latin typeface="Huawei Sans" panose="020C0503030203020204" pitchFamily="34" charset="0"/>
              </a:rPr>
              <a:t>PC1 sends a unicast frame to PC2.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a:off x="3691206" y="4484313"/>
            <a:ext cx="4511825" cy="600164"/>
          </a:xfrm>
          <a:prstGeom prst="rect">
            <a:avLst/>
          </a:prstGeom>
        </p:spPr>
        <p:txBody>
          <a:bodyPr wrap="square">
            <a:spAutoFit/>
          </a:bodyPr>
          <a:lstStyle/>
          <a:p>
            <a:pPr fontAlgn="ctr"/>
            <a:r>
              <a:rPr lang="en-US" sz="1100" dirty="0" smtClean="0">
                <a:latin typeface="Huawei Sans" panose="020C0503030203020204" pitchFamily="34" charset="0"/>
              </a:rPr>
              <a:t>SW1 performs VXLAN encapsulation for the packet and adds a new IP header to the packet. The destination IP address of the packet is 2.2.2.2, which is the IP address of the remote VTEP SW2.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a:off x="8833194" y="4663831"/>
            <a:ext cx="1695069" cy="430887"/>
          </a:xfrm>
          <a:prstGeom prst="rect">
            <a:avLst/>
          </a:prstGeom>
        </p:spPr>
        <p:txBody>
          <a:bodyPr wrap="square">
            <a:spAutoFit/>
          </a:bodyPr>
          <a:lstStyle/>
          <a:p>
            <a:pPr fontAlgn="ctr"/>
            <a:r>
              <a:rPr lang="en-US" sz="1100" dirty="0" smtClean="0">
                <a:latin typeface="Huawei Sans" panose="020C0503030203020204" pitchFamily="34" charset="0"/>
              </a:rPr>
              <a:t>SW2 forwards the packet to PC2.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矩形 107"/>
          <p:cNvSpPr/>
          <p:nvPr/>
        </p:nvSpPr>
        <p:spPr bwMode="gray">
          <a:xfrm>
            <a:off x="4147182" y="5819099"/>
            <a:ext cx="2281715" cy="430887"/>
          </a:xfrm>
          <a:prstGeom prst="rect">
            <a:avLst/>
          </a:prstGeom>
        </p:spPr>
        <p:txBody>
          <a:bodyPr wrap="none">
            <a:spAutoFit/>
          </a:bodyPr>
          <a:lstStyle/>
          <a:p>
            <a:pPr marL="182563" indent="-182563" fontAlgn="ctr">
              <a:buFont typeface="Arial" panose="020B0604020202020204" pitchFamily="34" charset="0"/>
              <a:buChar char="•"/>
            </a:pPr>
            <a:r>
              <a:rPr lang="en-US" sz="1100" dirty="0" smtClean="0">
                <a:solidFill>
                  <a:srgbClr val="C7000B"/>
                </a:solidFill>
                <a:latin typeface="Huawei Sans" panose="020C0503030203020204" pitchFamily="34" charset="0"/>
              </a:rPr>
              <a:t>Source IP address: 1.1.1.1</a:t>
            </a:r>
          </a:p>
          <a:p>
            <a:pPr marL="182563" indent="-182563" fontAlgn="ctr">
              <a:buFont typeface="Arial" panose="020B0604020202020204" pitchFamily="34" charset="0"/>
              <a:buChar char="•"/>
            </a:pPr>
            <a:r>
              <a:rPr lang="en-US" sz="1100" dirty="0" smtClean="0">
                <a:solidFill>
                  <a:srgbClr val="C7000B"/>
                </a:solidFill>
                <a:latin typeface="Huawei Sans" panose="020C0503030203020204" pitchFamily="34" charset="0"/>
              </a:rPr>
              <a:t>Destination IP address: 2.2.2.2</a:t>
            </a:r>
            <a:endPar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右大括号 108"/>
          <p:cNvSpPr/>
          <p:nvPr/>
        </p:nvSpPr>
        <p:spPr bwMode="gray">
          <a:xfrm rot="5400000">
            <a:off x="4799061" y="5387072"/>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五边形 24">
            <a:extLst>
              <a:ext uri="{FF2B5EF4-FFF2-40B4-BE49-F238E27FC236}">
                <a16:creationId xmlns:a16="http://schemas.microsoft.com/office/drawing/2014/main" xmlns="" id="{66BA07AD-FEEF-4CB3-8D55-B5A235B0FBAC}"/>
              </a:ext>
            </a:extLst>
          </p:cNvPr>
          <p:cNvSpPr/>
          <p:nvPr/>
        </p:nvSpPr>
        <p:spPr bwMode="gray">
          <a:xfrm>
            <a:off x="7011032" y="124239"/>
            <a:ext cx="1510569" cy="21312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Tunnel Establishment</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26">
            <a:extLst>
              <a:ext uri="{FF2B5EF4-FFF2-40B4-BE49-F238E27FC236}">
                <a16:creationId xmlns:a16="http://schemas.microsoft.com/office/drawing/2014/main" xmlns="" id="{0C19331F-8FCC-488E-9C32-A3F774208D1E}"/>
              </a:ext>
            </a:extLst>
          </p:cNvPr>
          <p:cNvSpPr/>
          <p:nvPr/>
        </p:nvSpPr>
        <p:spPr bwMode="gray">
          <a:xfrm>
            <a:off x="9989819" y="124239"/>
            <a:ext cx="172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Data Frame Forwarding</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26">
            <a:extLst>
              <a:ext uri="{FF2B5EF4-FFF2-40B4-BE49-F238E27FC236}">
                <a16:creationId xmlns:a16="http://schemas.microsoft.com/office/drawing/2014/main" xmlns="" id="{5C797163-D6D3-4ACC-996D-421D87F18D19}"/>
              </a:ext>
            </a:extLst>
          </p:cNvPr>
          <p:cNvSpPr/>
          <p:nvPr/>
        </p:nvSpPr>
        <p:spPr bwMode="gray">
          <a:xfrm>
            <a:off x="8441139" y="124239"/>
            <a:ext cx="1629143" cy="21312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MAC Address Learning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093119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任意多边形 77"/>
          <p:cNvSpPr/>
          <p:nvPr/>
        </p:nvSpPr>
        <p:spPr bwMode="gray">
          <a:xfrm>
            <a:off x="2460287" y="3785232"/>
            <a:ext cx="2039298" cy="90047"/>
          </a:xfrm>
          <a:custGeom>
            <a:avLst/>
            <a:gdLst>
              <a:gd name="connsiteX0" fmla="*/ 1447800 w 1447800"/>
              <a:gd name="connsiteY0" fmla="*/ 171450 h 171450"/>
              <a:gd name="connsiteX1" fmla="*/ 0 w 1447800"/>
              <a:gd name="connsiteY1" fmla="*/ 171450 h 171450"/>
              <a:gd name="connsiteX2" fmla="*/ 0 w 1447800"/>
              <a:gd name="connsiteY2" fmla="*/ 0 h 171450"/>
              <a:gd name="connsiteX0" fmla="*/ 1447800 w 1447800"/>
              <a:gd name="connsiteY0" fmla="*/ 0 h 0"/>
              <a:gd name="connsiteX1" fmla="*/ 0 w 1447800"/>
              <a:gd name="connsiteY1" fmla="*/ 0 h 0"/>
            </a:gdLst>
            <a:ahLst/>
            <a:cxnLst>
              <a:cxn ang="0">
                <a:pos x="connsiteX0" y="connsiteY0"/>
              </a:cxn>
              <a:cxn ang="0">
                <a:pos x="connsiteX1" y="connsiteY1"/>
              </a:cxn>
            </a:cxnLst>
            <a:rect l="l" t="t" r="r" b="b"/>
            <a:pathLst>
              <a:path w="1447800">
                <a:moveTo>
                  <a:pt x="1447800" y="0"/>
                </a:move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159"/>
          <p:cNvSpPr/>
          <p:nvPr/>
        </p:nvSpPr>
        <p:spPr bwMode="gray">
          <a:xfrm flipH="1">
            <a:off x="4698704" y="2658832"/>
            <a:ext cx="3457500" cy="1874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94DAE2">
              <a:alpha val="34000"/>
            </a:srgbClr>
          </a:solidFill>
          <a:ln w="12700" cap="flat" cmpd="sng" algn="ctr">
            <a:noFill/>
            <a:prstDash val="solid"/>
            <a:miter lim="800000"/>
          </a:ln>
          <a:effectLst/>
        </p:spPr>
        <p:txBody>
          <a:bodyPr wrap="square" rtlCol="0" anchor="ctr">
            <a:noAutofit/>
          </a:bodyPr>
          <a:lstStyle/>
          <a:p>
            <a:pPr algn="ctr" defTabSz="1219170" fontAlgn="ctr"/>
            <a:endParaRPr lang="en-US"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t>BUM Traffic Forwarding</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bwMode="gray">
          <a:xfrm>
            <a:off x="455612" y="1052514"/>
            <a:ext cx="11293476" cy="1204012"/>
          </a:xfrm>
        </p:spPr>
        <p:txBody>
          <a:bodyPr/>
          <a:lstStyle/>
          <a:p>
            <a:r>
              <a:rPr lang="en-US" altLang="zh-CN" sz="1800" smtClean="0"/>
              <a:t>When transmitting broadcast, unknown, and multicast (BUM) traffic, the VTEP replicates the traffic and sends multiple copies to the remote VTEP in the ingress replication list. In this way, BUM traffic is flooded on the overlay network.</a:t>
            </a:r>
            <a:endParaRPr lang="en-US" altLang="zh-CN" sz="1800" smtClean="0">
              <a:sym typeface="Huawei Sans" panose="020C0503030203020204" pitchFamily="34" charset="0"/>
            </a:endParaRPr>
          </a:p>
          <a:p>
            <a:endParaRPr lang="zh-CN" altLang="en-US" sz="1800" dirty="0"/>
          </a:p>
        </p:txBody>
      </p:sp>
      <p:sp>
        <p:nvSpPr>
          <p:cNvPr id="12" name="矩形 11"/>
          <p:cNvSpPr/>
          <p:nvPr/>
        </p:nvSpPr>
        <p:spPr bwMode="gray">
          <a:xfrm rot="15603">
            <a:off x="2294787" y="2406787"/>
            <a:ext cx="1132041" cy="307777"/>
          </a:xfrm>
          <a:prstGeom prst="rect">
            <a:avLst/>
          </a:prstGeom>
        </p:spPr>
        <p:txBody>
          <a:bodyPr wrap="none">
            <a:spAutoFit/>
          </a:bodyPr>
          <a:lstStyle/>
          <a:p>
            <a:pPr algn="just" fontAlgn="ctr"/>
            <a:r>
              <a:rPr lang="en-US" sz="1400" dirty="0" smtClean="0">
                <a:latin typeface="Huawei Sans" panose="020C0503030203020204" pitchFamily="34" charset="0"/>
              </a:rPr>
              <a:t>BUM traffic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28"/>
          <p:cNvGrpSpPr/>
          <p:nvPr/>
        </p:nvGrpSpPr>
        <p:grpSpPr bwMode="gray">
          <a:xfrm rot="10800000">
            <a:off x="4525197" y="3875279"/>
            <a:ext cx="337662" cy="277474"/>
            <a:chOff x="1149331" y="3370821"/>
            <a:chExt cx="598189" cy="335743"/>
          </a:xfrm>
        </p:grpSpPr>
        <p:cxnSp>
          <p:nvCxnSpPr>
            <p:cNvPr id="30" name="直接连接符 29"/>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bwMode="gray">
          <a:xfrm>
            <a:off x="4190792" y="4197391"/>
            <a:ext cx="1024640" cy="523220"/>
          </a:xfrm>
          <a:prstGeom prst="rect">
            <a:avLst/>
          </a:prstGeom>
        </p:spPr>
        <p:txBody>
          <a:bodyPr wrap="none">
            <a:spAutoFit/>
          </a:bodyPr>
          <a:lstStyle/>
          <a:p>
            <a:pPr algn="ctr" fontAlgn="ctr"/>
            <a:r>
              <a:rPr lang="en-US" sz="1400" b="1" dirty="0" smtClean="0">
                <a:latin typeface="Huawei Sans" panose="020C0503030203020204" pitchFamily="34" charset="0"/>
              </a:rPr>
              <a:t>VTEP1</a:t>
            </a:r>
          </a:p>
          <a:p>
            <a:pPr algn="ctr" fontAlgn="ctr"/>
            <a:r>
              <a:rPr lang="en-US" sz="1400" b="1" dirty="0" smtClean="0">
                <a:latin typeface="Huawei Sans" panose="020C0503030203020204" pitchFamily="34" charset="0"/>
              </a:rPr>
              <a:t>1.1.1.1/32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32"/>
          <p:cNvGrpSpPr/>
          <p:nvPr/>
        </p:nvGrpSpPr>
        <p:grpSpPr bwMode="gray">
          <a:xfrm rot="10800000">
            <a:off x="7740639" y="4286679"/>
            <a:ext cx="337662" cy="277474"/>
            <a:chOff x="1149331" y="3370821"/>
            <a:chExt cx="598189" cy="335743"/>
          </a:xfrm>
        </p:grpSpPr>
        <p:cxnSp>
          <p:nvCxnSpPr>
            <p:cNvPr id="34" name="直接连接符 33"/>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矩形 35"/>
          <p:cNvSpPr/>
          <p:nvPr/>
        </p:nvSpPr>
        <p:spPr bwMode="gray">
          <a:xfrm>
            <a:off x="7397151" y="4573482"/>
            <a:ext cx="1024639" cy="523220"/>
          </a:xfrm>
          <a:prstGeom prst="rect">
            <a:avLst/>
          </a:prstGeom>
        </p:spPr>
        <p:txBody>
          <a:bodyPr wrap="none">
            <a:spAutoFit/>
          </a:bodyPr>
          <a:lstStyle/>
          <a:p>
            <a:pPr algn="ctr" fontAlgn="ctr"/>
            <a:r>
              <a:rPr lang="en-US" sz="1400" b="1" dirty="0" smtClean="0">
                <a:latin typeface="Huawei Sans" panose="020C0503030203020204" pitchFamily="34" charset="0"/>
              </a:rPr>
              <a:t>VTEP2</a:t>
            </a:r>
          </a:p>
          <a:p>
            <a:pPr algn="ctr" fontAlgn="ctr"/>
            <a:r>
              <a:rPr lang="en-US" sz="1400" b="1" dirty="0" smtClean="0">
                <a:latin typeface="Huawei Sans" panose="020C0503030203020204" pitchFamily="34" charset="0"/>
              </a:rPr>
              <a:t>2.2.2.2/32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87" descr="汇聚交换机.png"/>
          <p:cNvPicPr>
            <a:picLocks noChangeAspect="1"/>
          </p:cNvPicPr>
          <p:nvPr/>
        </p:nvPicPr>
        <p:blipFill>
          <a:blip r:embed="rId3"/>
          <a:stretch>
            <a:fillRect/>
          </a:stretch>
        </p:blipFill>
        <p:spPr bwMode="gray">
          <a:xfrm>
            <a:off x="4442618" y="3559380"/>
            <a:ext cx="502820" cy="411400"/>
          </a:xfrm>
          <a:prstGeom prst="rect">
            <a:avLst/>
          </a:prstGeom>
        </p:spPr>
      </p:pic>
      <p:grpSp>
        <p:nvGrpSpPr>
          <p:cNvPr id="8" name="组合 7"/>
          <p:cNvGrpSpPr/>
          <p:nvPr/>
        </p:nvGrpSpPr>
        <p:grpSpPr bwMode="gray">
          <a:xfrm>
            <a:off x="7740638" y="2992164"/>
            <a:ext cx="337662" cy="277474"/>
            <a:chOff x="7170494" y="3022832"/>
            <a:chExt cx="337662" cy="277474"/>
          </a:xfrm>
        </p:grpSpPr>
        <p:cxnSp>
          <p:nvCxnSpPr>
            <p:cNvPr id="61" name="直接连接符 60"/>
            <p:cNvCxnSpPr/>
            <p:nvPr/>
          </p:nvCxnSpPr>
          <p:spPr bwMode="gray">
            <a:xfrm rot="10800000" flipH="1">
              <a:off x="7170494" y="3022832"/>
              <a:ext cx="337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gray">
            <a:xfrm rot="10800000" flipV="1">
              <a:off x="7339325" y="3022832"/>
              <a:ext cx="0" cy="277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3" name="矩形 62"/>
          <p:cNvSpPr/>
          <p:nvPr/>
        </p:nvSpPr>
        <p:spPr bwMode="gray">
          <a:xfrm>
            <a:off x="7397149" y="2468944"/>
            <a:ext cx="1024639" cy="523220"/>
          </a:xfrm>
          <a:prstGeom prst="rect">
            <a:avLst/>
          </a:prstGeom>
        </p:spPr>
        <p:txBody>
          <a:bodyPr wrap="none">
            <a:spAutoFit/>
          </a:bodyPr>
          <a:lstStyle/>
          <a:p>
            <a:pPr algn="ctr" fontAlgn="ctr"/>
            <a:r>
              <a:rPr lang="en-US" sz="1400" b="1" dirty="0" smtClean="0">
                <a:latin typeface="Huawei Sans" panose="020C0503030203020204" pitchFamily="34" charset="0"/>
              </a:rPr>
              <a:t>VTEP3</a:t>
            </a:r>
          </a:p>
          <a:p>
            <a:pPr algn="ctr" fontAlgn="ctr"/>
            <a:r>
              <a:rPr lang="en-US" sz="1400" b="1" dirty="0" smtClean="0">
                <a:latin typeface="Huawei Sans" panose="020C0503030203020204" pitchFamily="34" charset="0"/>
              </a:rPr>
              <a:t>3.3.3.3/32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1544617" y="4050332"/>
            <a:ext cx="1287532"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172.16.2.1/24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3" name="图片 11" descr="开放网络-蓝.png"/>
          <p:cNvPicPr>
            <a:picLocks noChangeAspect="1"/>
          </p:cNvPicPr>
          <p:nvPr/>
        </p:nvPicPr>
        <p:blipFill>
          <a:blip r:embed="rId4" cstate="print"/>
          <a:stretch>
            <a:fillRect/>
          </a:stretch>
        </p:blipFill>
        <p:spPr bwMode="gray">
          <a:xfrm>
            <a:off x="1920680" y="3556155"/>
            <a:ext cx="539607" cy="415381"/>
          </a:xfrm>
          <a:prstGeom prst="rect">
            <a:avLst/>
          </a:prstGeom>
        </p:spPr>
      </p:pic>
      <p:sp>
        <p:nvSpPr>
          <p:cNvPr id="80" name="矩形 79"/>
          <p:cNvSpPr/>
          <p:nvPr/>
        </p:nvSpPr>
        <p:spPr bwMode="gray">
          <a:xfrm>
            <a:off x="9561368" y="2287519"/>
            <a:ext cx="1287532"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172.16.2.2/24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1" name="图片 11" descr="开放网络-蓝.png"/>
          <p:cNvPicPr>
            <a:picLocks noChangeAspect="1"/>
          </p:cNvPicPr>
          <p:nvPr/>
        </p:nvPicPr>
        <p:blipFill>
          <a:blip r:embed="rId4" cstate="print"/>
          <a:stretch>
            <a:fillRect/>
          </a:stretch>
        </p:blipFill>
        <p:spPr bwMode="gray">
          <a:xfrm>
            <a:off x="9956941" y="2854257"/>
            <a:ext cx="539607" cy="415381"/>
          </a:xfrm>
          <a:prstGeom prst="rect">
            <a:avLst/>
          </a:prstGeom>
        </p:spPr>
      </p:pic>
      <p:sp>
        <p:nvSpPr>
          <p:cNvPr id="82" name="任意多边形 81"/>
          <p:cNvSpPr/>
          <p:nvPr/>
        </p:nvSpPr>
        <p:spPr bwMode="gray">
          <a:xfrm flipH="1">
            <a:off x="8078301" y="3246887"/>
            <a:ext cx="2148442" cy="171450"/>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p:cNvSpPr/>
          <p:nvPr/>
        </p:nvSpPr>
        <p:spPr bwMode="gray">
          <a:xfrm>
            <a:off x="9606253" y="4803178"/>
            <a:ext cx="1287532" cy="523220"/>
          </a:xfrm>
          <a:prstGeom prst="rect">
            <a:avLst/>
          </a:prstGeom>
        </p:spPr>
        <p:txBody>
          <a:bodyPr wrap="none">
            <a:spAutoFit/>
          </a:bodyPr>
          <a:lstStyle/>
          <a:p>
            <a:pPr algn="ctr" fontAlgn="ctr"/>
            <a:r>
              <a:rPr lang="en-US" sz="1400" b="1" dirty="0" smtClean="0">
                <a:latin typeface="Huawei Sans" panose="020C0503030203020204" pitchFamily="34" charset="0"/>
              </a:rPr>
              <a:t>PC3</a:t>
            </a:r>
          </a:p>
          <a:p>
            <a:pPr algn="ctr" fontAlgn="ctr"/>
            <a:r>
              <a:rPr lang="en-US" sz="1400" dirty="0" smtClean="0">
                <a:latin typeface="Huawei Sans" panose="020C0503030203020204" pitchFamily="34" charset="0"/>
              </a:rPr>
              <a:t>172.16.2.3/24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图片 11" descr="开放网络-蓝.png"/>
          <p:cNvPicPr>
            <a:picLocks noChangeAspect="1"/>
          </p:cNvPicPr>
          <p:nvPr/>
        </p:nvPicPr>
        <p:blipFill>
          <a:blip r:embed="rId4" cstate="print"/>
          <a:stretch>
            <a:fillRect/>
          </a:stretch>
        </p:blipFill>
        <p:spPr bwMode="gray">
          <a:xfrm>
            <a:off x="9982316" y="4309001"/>
            <a:ext cx="539607" cy="415381"/>
          </a:xfrm>
          <a:prstGeom prst="rect">
            <a:avLst/>
          </a:prstGeom>
        </p:spPr>
      </p:pic>
      <p:sp>
        <p:nvSpPr>
          <p:cNvPr id="86" name="任意多边形 85"/>
          <p:cNvSpPr/>
          <p:nvPr/>
        </p:nvSpPr>
        <p:spPr bwMode="gray">
          <a:xfrm flipH="1" flipV="1">
            <a:off x="8078300" y="4162082"/>
            <a:ext cx="2148444" cy="185076"/>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矩形 90"/>
          <p:cNvSpPr/>
          <p:nvPr/>
        </p:nvSpPr>
        <p:spPr bwMode="gray">
          <a:xfrm rot="15603">
            <a:off x="2787203" y="3843156"/>
            <a:ext cx="846707" cy="523220"/>
          </a:xfrm>
          <a:prstGeom prst="rect">
            <a:avLst/>
          </a:prstGeom>
        </p:spPr>
        <p:txBody>
          <a:bodyPr wrap="none">
            <a:spAutoFit/>
          </a:bodyPr>
          <a:lstStyle/>
          <a:p>
            <a:pPr algn="just" fontAlgn="ctr"/>
            <a:r>
              <a:rPr lang="en-US" sz="1400" dirty="0" smtClean="0">
                <a:solidFill>
                  <a:srgbClr val="C7000B"/>
                </a:solidFill>
                <a:latin typeface="Huawei Sans" panose="020C0503030203020204" pitchFamily="34" charset="0"/>
              </a:rPr>
              <a:t>BD 20</a:t>
            </a:r>
          </a:p>
          <a:p>
            <a:pPr algn="just" fontAlgn="ctr"/>
            <a:r>
              <a:rPr lang="en-US" sz="1400" dirty="0" smtClean="0">
                <a:solidFill>
                  <a:srgbClr val="C7000B"/>
                </a:solidFill>
                <a:latin typeface="Huawei Sans" panose="020C0503030203020204" pitchFamily="34" charset="0"/>
              </a:rPr>
              <a:t>VNI 200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bwMode="gray">
          <a:xfrm rot="15603">
            <a:off x="9150041" y="2778007"/>
            <a:ext cx="846707" cy="523220"/>
          </a:xfrm>
          <a:prstGeom prst="rect">
            <a:avLst/>
          </a:prstGeom>
        </p:spPr>
        <p:txBody>
          <a:bodyPr wrap="none">
            <a:spAutoFit/>
          </a:bodyPr>
          <a:lstStyle/>
          <a:p>
            <a:pPr algn="r" fontAlgn="ctr"/>
            <a:r>
              <a:rPr lang="en-US" sz="1400" dirty="0" smtClean="0">
                <a:solidFill>
                  <a:srgbClr val="C7000B"/>
                </a:solidFill>
                <a:latin typeface="Huawei Sans" panose="020C0503030203020204" pitchFamily="34" charset="0"/>
              </a:rPr>
              <a:t>BD 20</a:t>
            </a:r>
            <a:endParaRPr lang="en-US" altLang="zh-CN" sz="14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400" dirty="0" smtClean="0">
                <a:solidFill>
                  <a:srgbClr val="C7000B"/>
                </a:solidFill>
                <a:latin typeface="Huawei Sans" panose="020C0503030203020204" pitchFamily="34" charset="0"/>
              </a:rPr>
              <a:t>VNI 200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p:cNvSpPr/>
          <p:nvPr/>
        </p:nvSpPr>
        <p:spPr bwMode="gray">
          <a:xfrm rot="15603">
            <a:off x="9150041" y="4193290"/>
            <a:ext cx="846707" cy="523220"/>
          </a:xfrm>
          <a:prstGeom prst="rect">
            <a:avLst/>
          </a:prstGeom>
        </p:spPr>
        <p:txBody>
          <a:bodyPr wrap="none">
            <a:spAutoFit/>
          </a:bodyPr>
          <a:lstStyle/>
          <a:p>
            <a:pPr algn="r" fontAlgn="ctr"/>
            <a:r>
              <a:rPr lang="en-US" sz="1400" dirty="0" smtClean="0">
                <a:solidFill>
                  <a:srgbClr val="C7000B"/>
                </a:solidFill>
                <a:latin typeface="Huawei Sans" panose="020C0503030203020204" pitchFamily="34" charset="0"/>
              </a:rPr>
              <a:t>BD 20</a:t>
            </a:r>
          </a:p>
          <a:p>
            <a:pPr algn="r" fontAlgn="ctr"/>
            <a:r>
              <a:rPr lang="en-US" sz="1400" dirty="0" smtClean="0">
                <a:solidFill>
                  <a:srgbClr val="C7000B"/>
                </a:solidFill>
                <a:latin typeface="Huawei Sans" panose="020C0503030203020204" pitchFamily="34" charset="0"/>
              </a:rPr>
              <a:t>VNI 200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圆柱形 101"/>
          <p:cNvSpPr/>
          <p:nvPr/>
        </p:nvSpPr>
        <p:spPr bwMode="gray">
          <a:xfrm rot="15753464">
            <a:off x="6208897" y="2080072"/>
            <a:ext cx="222026" cy="2836593"/>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p:cNvSpPr/>
          <p:nvPr/>
        </p:nvSpPr>
        <p:spPr bwMode="gray">
          <a:xfrm rot="21150306">
            <a:off x="5616031" y="3354550"/>
            <a:ext cx="1407758" cy="307777"/>
          </a:xfrm>
          <a:prstGeom prst="rect">
            <a:avLst/>
          </a:prstGeom>
        </p:spPr>
        <p:txBody>
          <a:bodyPr wrap="none">
            <a:spAutoFit/>
          </a:bodyPr>
          <a:lstStyle/>
          <a:p>
            <a:pPr algn="just"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柱形 103"/>
          <p:cNvSpPr/>
          <p:nvPr/>
        </p:nvSpPr>
        <p:spPr bwMode="gray">
          <a:xfrm rot="16413445">
            <a:off x="6210621" y="2611458"/>
            <a:ext cx="222026" cy="2836593"/>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p:cNvSpPr/>
          <p:nvPr/>
        </p:nvSpPr>
        <p:spPr bwMode="gray">
          <a:xfrm rot="231973">
            <a:off x="5654130" y="3885593"/>
            <a:ext cx="1407758" cy="307777"/>
          </a:xfrm>
          <a:prstGeom prst="rect">
            <a:avLst/>
          </a:prstGeom>
        </p:spPr>
        <p:txBody>
          <a:bodyPr wrap="none">
            <a:spAutoFit/>
          </a:bodyPr>
          <a:lstStyle/>
          <a:p>
            <a:pPr algn="just"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a:extLst>
              <a:ext uri="{FF2B5EF4-FFF2-40B4-BE49-F238E27FC236}">
                <a16:creationId xmlns:a16="http://schemas.microsoft.com/office/drawing/2014/main" xmlns="" id="{062F7182-EB4F-47B5-A947-7E338CCA1217}"/>
              </a:ext>
            </a:extLst>
          </p:cNvPr>
          <p:cNvCxnSpPr>
            <a:cxnSpLocks/>
          </p:cNvCxnSpPr>
          <p:nvPr/>
        </p:nvCxnSpPr>
        <p:spPr bwMode="gray">
          <a:xfrm flipH="1">
            <a:off x="2826575" y="3354197"/>
            <a:ext cx="869576" cy="0"/>
          </a:xfrm>
          <a:prstGeom prst="line">
            <a:avLst/>
          </a:prstGeom>
          <a:ln w="38100">
            <a:solidFill>
              <a:srgbClr val="FFD17D"/>
            </a:solidFill>
            <a:headEnd type="triangle"/>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062F7182-EB4F-47B5-A947-7E338CCA1217}"/>
              </a:ext>
            </a:extLst>
          </p:cNvPr>
          <p:cNvCxnSpPr>
            <a:cxnSpLocks/>
          </p:cNvCxnSpPr>
          <p:nvPr/>
        </p:nvCxnSpPr>
        <p:spPr bwMode="gray">
          <a:xfrm flipH="1">
            <a:off x="1870812" y="2548260"/>
            <a:ext cx="512919" cy="0"/>
          </a:xfrm>
          <a:prstGeom prst="line">
            <a:avLst/>
          </a:prstGeom>
          <a:ln w="38100">
            <a:solidFill>
              <a:srgbClr val="FFD17D"/>
            </a:solidFill>
            <a:headEnd type="triangle"/>
          </a:ln>
        </p:spPr>
        <p:style>
          <a:lnRef idx="1">
            <a:schemeClr val="accent1"/>
          </a:lnRef>
          <a:fillRef idx="0">
            <a:schemeClr val="accent1"/>
          </a:fillRef>
          <a:effectRef idx="0">
            <a:schemeClr val="accent1"/>
          </a:effectRef>
          <a:fontRef idx="minor">
            <a:schemeClr val="tx1"/>
          </a:fontRef>
        </p:style>
      </p:cxnSp>
      <p:sp>
        <p:nvSpPr>
          <p:cNvPr id="108" name="椭圆 107"/>
          <p:cNvSpPr>
            <a:spLocks noChangeAspect="1"/>
          </p:cNvSpPr>
          <p:nvPr/>
        </p:nvSpPr>
        <p:spPr bwMode="gray">
          <a:xfrm>
            <a:off x="3084149" y="2958954"/>
            <a:ext cx="252000" cy="252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1</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a:spLocks noChangeAspect="1"/>
          </p:cNvSpPr>
          <p:nvPr/>
        </p:nvSpPr>
        <p:spPr bwMode="gray">
          <a:xfrm>
            <a:off x="3809973" y="2755490"/>
            <a:ext cx="252000" cy="252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2</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矩形 110"/>
          <p:cNvSpPr/>
          <p:nvPr/>
        </p:nvSpPr>
        <p:spPr bwMode="gray">
          <a:xfrm rot="15603">
            <a:off x="4063151" y="2619880"/>
            <a:ext cx="1960654" cy="523220"/>
          </a:xfrm>
          <a:prstGeom prst="rect">
            <a:avLst/>
          </a:prstGeom>
        </p:spPr>
        <p:txBody>
          <a:bodyPr wrap="square">
            <a:spAutoFit/>
          </a:bodyPr>
          <a:lstStyle/>
          <a:p>
            <a:pPr fontAlgn="ctr"/>
            <a:r>
              <a:rPr lang="en-US" sz="1400" dirty="0" smtClean="0">
                <a:latin typeface="Huawei Sans" panose="020C0503030203020204" pitchFamily="34" charset="0"/>
              </a:rPr>
              <a:t>Replication and encapsulation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椭圆 27"/>
          <p:cNvSpPr/>
          <p:nvPr/>
        </p:nvSpPr>
        <p:spPr bwMode="gray">
          <a:xfrm>
            <a:off x="4499585" y="3136308"/>
            <a:ext cx="333676" cy="333676"/>
          </a:xfrm>
          <a:custGeom>
            <a:avLst/>
            <a:gdLst>
              <a:gd name="connsiteX0" fmla="*/ 0 w 333676"/>
              <a:gd name="connsiteY0" fmla="*/ 166838 h 333676"/>
              <a:gd name="connsiteX1" fmla="*/ 166838 w 333676"/>
              <a:gd name="connsiteY1" fmla="*/ 0 h 333676"/>
              <a:gd name="connsiteX2" fmla="*/ 333676 w 333676"/>
              <a:gd name="connsiteY2" fmla="*/ 166838 h 333676"/>
              <a:gd name="connsiteX3" fmla="*/ 166838 w 333676"/>
              <a:gd name="connsiteY3" fmla="*/ 333676 h 333676"/>
              <a:gd name="connsiteX4" fmla="*/ 0 w 333676"/>
              <a:gd name="connsiteY4" fmla="*/ 166838 h 333676"/>
              <a:gd name="connsiteX0" fmla="*/ 166838 w 333676"/>
              <a:gd name="connsiteY0" fmla="*/ 0 h 333676"/>
              <a:gd name="connsiteX1" fmla="*/ 333676 w 333676"/>
              <a:gd name="connsiteY1" fmla="*/ 166838 h 333676"/>
              <a:gd name="connsiteX2" fmla="*/ 166838 w 333676"/>
              <a:gd name="connsiteY2" fmla="*/ 333676 h 333676"/>
              <a:gd name="connsiteX3" fmla="*/ 0 w 333676"/>
              <a:gd name="connsiteY3" fmla="*/ 166838 h 333676"/>
              <a:gd name="connsiteX4" fmla="*/ 258278 w 333676"/>
              <a:gd name="connsiteY4" fmla="*/ 91440 h 333676"/>
              <a:gd name="connsiteX0" fmla="*/ 166838 w 333676"/>
              <a:gd name="connsiteY0" fmla="*/ 0 h 333676"/>
              <a:gd name="connsiteX1" fmla="*/ 333676 w 333676"/>
              <a:gd name="connsiteY1" fmla="*/ 166838 h 333676"/>
              <a:gd name="connsiteX2" fmla="*/ 166838 w 333676"/>
              <a:gd name="connsiteY2" fmla="*/ 333676 h 333676"/>
              <a:gd name="connsiteX3" fmla="*/ 0 w 333676"/>
              <a:gd name="connsiteY3" fmla="*/ 166838 h 333676"/>
            </a:gdLst>
            <a:ahLst/>
            <a:cxnLst>
              <a:cxn ang="0">
                <a:pos x="connsiteX0" y="connsiteY0"/>
              </a:cxn>
              <a:cxn ang="0">
                <a:pos x="connsiteX1" y="connsiteY1"/>
              </a:cxn>
              <a:cxn ang="0">
                <a:pos x="connsiteX2" y="connsiteY2"/>
              </a:cxn>
              <a:cxn ang="0">
                <a:pos x="connsiteX3" y="connsiteY3"/>
              </a:cxn>
            </a:cxnLst>
            <a:rect l="l" t="t" r="r" b="b"/>
            <a:pathLst>
              <a:path w="333676" h="333676">
                <a:moveTo>
                  <a:pt x="166838" y="0"/>
                </a:moveTo>
                <a:cubicBezTo>
                  <a:pt x="258980" y="0"/>
                  <a:pt x="333676" y="74696"/>
                  <a:pt x="333676" y="166838"/>
                </a:cubicBezTo>
                <a:cubicBezTo>
                  <a:pt x="333676" y="258980"/>
                  <a:pt x="258980" y="333676"/>
                  <a:pt x="166838" y="333676"/>
                </a:cubicBezTo>
                <a:cubicBezTo>
                  <a:pt x="74696" y="333676"/>
                  <a:pt x="0" y="258980"/>
                  <a:pt x="0" y="166838"/>
                </a:cubicBezTo>
              </a:path>
            </a:pathLst>
          </a:custGeom>
          <a:ln w="38100">
            <a:solidFill>
              <a:srgbClr val="FFD17D"/>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3" name="直接连接符 112">
            <a:extLst>
              <a:ext uri="{FF2B5EF4-FFF2-40B4-BE49-F238E27FC236}">
                <a16:creationId xmlns:a16="http://schemas.microsoft.com/office/drawing/2014/main" xmlns="" id="{062F7182-EB4F-47B5-A947-7E338CCA1217}"/>
              </a:ext>
            </a:extLst>
          </p:cNvPr>
          <p:cNvCxnSpPr>
            <a:cxnSpLocks/>
          </p:cNvCxnSpPr>
          <p:nvPr/>
        </p:nvCxnSpPr>
        <p:spPr bwMode="gray">
          <a:xfrm flipH="1">
            <a:off x="5827991" y="3201523"/>
            <a:ext cx="792000" cy="96710"/>
          </a:xfrm>
          <a:prstGeom prst="line">
            <a:avLst/>
          </a:prstGeom>
          <a:ln w="38100">
            <a:solidFill>
              <a:srgbClr val="FFD17D"/>
            </a:solidFill>
            <a:headEnd type="triangle"/>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062F7182-EB4F-47B5-A947-7E338CCA1217}"/>
              </a:ext>
            </a:extLst>
          </p:cNvPr>
          <p:cNvCxnSpPr>
            <a:cxnSpLocks/>
          </p:cNvCxnSpPr>
          <p:nvPr/>
        </p:nvCxnSpPr>
        <p:spPr bwMode="gray">
          <a:xfrm flipH="1" flipV="1">
            <a:off x="5827991" y="4351940"/>
            <a:ext cx="792000" cy="38983"/>
          </a:xfrm>
          <a:prstGeom prst="line">
            <a:avLst/>
          </a:prstGeom>
          <a:ln w="38100">
            <a:solidFill>
              <a:srgbClr val="FFD17D"/>
            </a:solidFill>
            <a:headEnd type="triangle"/>
          </a:ln>
        </p:spPr>
        <p:style>
          <a:lnRef idx="1">
            <a:schemeClr val="accent1"/>
          </a:lnRef>
          <a:fillRef idx="0">
            <a:schemeClr val="accent1"/>
          </a:fillRef>
          <a:effectRef idx="0">
            <a:schemeClr val="accent1"/>
          </a:effectRef>
          <a:fontRef idx="minor">
            <a:schemeClr val="tx1"/>
          </a:fontRef>
        </p:style>
      </p:cxnSp>
      <p:graphicFrame>
        <p:nvGraphicFramePr>
          <p:cNvPr id="122" name="表格 121"/>
          <p:cNvGraphicFramePr>
            <a:graphicFrameLocks noGrp="1"/>
          </p:cNvGraphicFramePr>
          <p:nvPr>
            <p:extLst>
              <p:ext uri="{D42A27DB-BD31-4B8C-83A1-F6EECF244321}">
                <p14:modId xmlns:p14="http://schemas.microsoft.com/office/powerpoint/2010/main" val="1425021658"/>
              </p:ext>
            </p:extLst>
          </p:nvPr>
        </p:nvGraphicFramePr>
        <p:xfrm>
          <a:off x="4698704" y="4983398"/>
          <a:ext cx="2541553" cy="1220688"/>
        </p:xfrm>
        <a:graphic>
          <a:graphicData uri="http://schemas.openxmlformats.org/drawingml/2006/table">
            <a:tbl>
              <a:tblPr firstRow="1" bandRow="1">
                <a:tableStyleId>{72833802-FEF1-4C79-8D5D-14CF1EAF98D9}</a:tableStyleId>
              </a:tblPr>
              <a:tblGrid>
                <a:gridCol w="2541553"/>
              </a:tblGrid>
              <a:tr h="288000">
                <a:tc>
                  <a:txBody>
                    <a:bodyPr/>
                    <a:lstStyle/>
                    <a:p>
                      <a:pPr algn="ctr" fontAlgn="ctr"/>
                      <a:r>
                        <a:rPr lang="en-US" sz="1200" dirty="0" smtClean="0">
                          <a:solidFill>
                            <a:srgbClr val="C7000B"/>
                          </a:solidFill>
                          <a:latin typeface="Huawei Sans" panose="020C0503030203020204" pitchFamily="34" charset="0"/>
                        </a:rPr>
                        <a:t>BUM traffic</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288000">
                <a:tc>
                  <a:txBody>
                    <a:bodyPr/>
                    <a:lstStyle/>
                    <a:p>
                      <a:pPr algn="ctr" fontAlgn="ctr">
                        <a:lnSpc>
                          <a:spcPct val="120000"/>
                        </a:lnSpc>
                      </a:pPr>
                      <a:r>
                        <a:rPr lang="en-US" sz="1200" dirty="0" smtClean="0">
                          <a:latin typeface="Huawei Sans" panose="020C0503030203020204" pitchFamily="34" charset="0"/>
                        </a:rPr>
                        <a:t>VXLAN header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288000">
                <a:tc>
                  <a:txBody>
                    <a:bodyPr/>
                    <a:lstStyle/>
                    <a:p>
                      <a:pPr algn="ctr" fontAlgn="ctr">
                        <a:lnSpc>
                          <a:spcPct val="120000"/>
                        </a:lnSpc>
                      </a:pPr>
                      <a:r>
                        <a:rPr lang="en-US" sz="1200" dirty="0" smtClean="0">
                          <a:latin typeface="Huawei Sans" panose="020C0503030203020204" pitchFamily="34" charset="0"/>
                        </a:rPr>
                        <a:t>UDP</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288000">
                <a:tc>
                  <a:txBody>
                    <a:bodyPr/>
                    <a:lstStyle/>
                    <a:p>
                      <a:pPr algn="ctr" fontAlgn="ctr">
                        <a:lnSpc>
                          <a:spcPct val="120000"/>
                        </a:lnSpc>
                      </a:pPr>
                      <a:r>
                        <a:rPr lang="en-US" sz="1200" dirty="0" smtClean="0">
                          <a:latin typeface="Huawei Sans" panose="020C0503030203020204" pitchFamily="34" charset="0"/>
                        </a:rPr>
                        <a:t>IP </a:t>
                      </a:r>
                      <a:r>
                        <a:rPr lang="en-US" sz="1200" dirty="0" err="1" smtClean="0">
                          <a:latin typeface="Huawei Sans" panose="020C0503030203020204" pitchFamily="34" charset="0"/>
                        </a:rPr>
                        <a:t>Src</a:t>
                      </a:r>
                      <a:r>
                        <a:rPr lang="en-US" sz="1200" dirty="0" smtClean="0">
                          <a:latin typeface="Huawei Sans" panose="020C0503030203020204" pitchFamily="34" charset="0"/>
                        </a:rPr>
                        <a:t> 1.1.1.1, IP </a:t>
                      </a:r>
                      <a:r>
                        <a:rPr lang="en-US" sz="1200" dirty="0" err="1" smtClean="0">
                          <a:latin typeface="Huawei Sans" panose="020C0503030203020204" pitchFamily="34" charset="0"/>
                        </a:rPr>
                        <a:t>Dst</a:t>
                      </a:r>
                      <a:r>
                        <a:rPr lang="en-US" sz="1200" dirty="0" smtClean="0">
                          <a:latin typeface="Huawei Sans" panose="020C0503030203020204" pitchFamily="34" charset="0"/>
                        </a:rPr>
                        <a:t> 2.2.2.2</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bl>
          </a:graphicData>
        </a:graphic>
      </p:graphicFrame>
      <p:sp>
        <p:nvSpPr>
          <p:cNvPr id="125" name="任意多边形 124"/>
          <p:cNvSpPr/>
          <p:nvPr/>
        </p:nvSpPr>
        <p:spPr bwMode="gray">
          <a:xfrm flipH="1" flipV="1">
            <a:off x="4694027" y="4368294"/>
            <a:ext cx="2546229" cy="573979"/>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3253414"/>
              <a:gd name="connsiteY0" fmla="*/ 0 h 616745"/>
              <a:gd name="connsiteX1" fmla="*/ 3253414 w 3253414"/>
              <a:gd name="connsiteY1" fmla="*/ 12700 h 616745"/>
              <a:gd name="connsiteX2" fmla="*/ 2197727 w 3253414"/>
              <a:gd name="connsiteY2" fmla="*/ 616745 h 616745"/>
              <a:gd name="connsiteX3" fmla="*/ 0 w 3253414"/>
              <a:gd name="connsiteY3" fmla="*/ 0 h 616745"/>
              <a:gd name="connsiteX0" fmla="*/ 0 w 3253414"/>
              <a:gd name="connsiteY0" fmla="*/ 0 h 1175545"/>
              <a:gd name="connsiteX1" fmla="*/ 3253414 w 3253414"/>
              <a:gd name="connsiteY1" fmla="*/ 12700 h 1175545"/>
              <a:gd name="connsiteX2" fmla="*/ 2284422 w 3253414"/>
              <a:gd name="connsiteY2" fmla="*/ 1175545 h 1175545"/>
              <a:gd name="connsiteX3" fmla="*/ 0 w 3253414"/>
              <a:gd name="connsiteY3" fmla="*/ 0 h 1175545"/>
              <a:gd name="connsiteX0" fmla="*/ 0 w 3216259"/>
              <a:gd name="connsiteY0" fmla="*/ 0 h 1175545"/>
              <a:gd name="connsiteX1" fmla="*/ 3216259 w 3216259"/>
              <a:gd name="connsiteY1" fmla="*/ 12700 h 1175545"/>
              <a:gd name="connsiteX2" fmla="*/ 2247267 w 3216259"/>
              <a:gd name="connsiteY2" fmla="*/ 1175545 h 1175545"/>
              <a:gd name="connsiteX3" fmla="*/ 0 w 3216259"/>
              <a:gd name="connsiteY3" fmla="*/ 0 h 1175545"/>
              <a:gd name="connsiteX0" fmla="*/ 0 w 3216259"/>
              <a:gd name="connsiteY0" fmla="*/ 0 h 1361811"/>
              <a:gd name="connsiteX1" fmla="*/ 3216259 w 3216259"/>
              <a:gd name="connsiteY1" fmla="*/ 12700 h 1361811"/>
              <a:gd name="connsiteX2" fmla="*/ 835376 w 3216259"/>
              <a:gd name="connsiteY2" fmla="*/ 1361811 h 1361811"/>
              <a:gd name="connsiteX3" fmla="*/ 0 w 3216259"/>
              <a:gd name="connsiteY3" fmla="*/ 0 h 1361811"/>
              <a:gd name="connsiteX0" fmla="*/ 0 w 3216259"/>
              <a:gd name="connsiteY0" fmla="*/ 0 h 1378744"/>
              <a:gd name="connsiteX1" fmla="*/ 3216259 w 3216259"/>
              <a:gd name="connsiteY1" fmla="*/ 12700 h 1378744"/>
              <a:gd name="connsiteX2" fmla="*/ 1256467 w 3216259"/>
              <a:gd name="connsiteY2" fmla="*/ 1378744 h 1378744"/>
              <a:gd name="connsiteX3" fmla="*/ 0 w 3216259"/>
              <a:gd name="connsiteY3" fmla="*/ 0 h 1378744"/>
            </a:gdLst>
            <a:ahLst/>
            <a:cxnLst>
              <a:cxn ang="0">
                <a:pos x="connsiteX0" y="connsiteY0"/>
              </a:cxn>
              <a:cxn ang="0">
                <a:pos x="connsiteX1" y="connsiteY1"/>
              </a:cxn>
              <a:cxn ang="0">
                <a:pos x="connsiteX2" y="connsiteY2"/>
              </a:cxn>
              <a:cxn ang="0">
                <a:pos x="connsiteX3" y="connsiteY3"/>
              </a:cxn>
            </a:cxnLst>
            <a:rect l="l" t="t" r="r" b="b"/>
            <a:pathLst>
              <a:path w="3216259" h="1378744">
                <a:moveTo>
                  <a:pt x="0" y="0"/>
                </a:moveTo>
                <a:lnTo>
                  <a:pt x="3216259" y="12700"/>
                </a:lnTo>
                <a:lnTo>
                  <a:pt x="1256467" y="1378744"/>
                </a:lnTo>
                <a:lnTo>
                  <a:pt x="0" y="0"/>
                </a:lnTo>
                <a:close/>
              </a:path>
            </a:pathLst>
          </a:custGeom>
          <a:gradFill flip="none" rotWithShape="1">
            <a:gsLst>
              <a:gs pos="0">
                <a:schemeClr val="accent1">
                  <a:lumMod val="5000"/>
                  <a:lumOff val="95000"/>
                  <a:alpha val="0"/>
                </a:schemeClr>
              </a:gs>
              <a:gs pos="100000">
                <a:srgbClr val="DBF3FC"/>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87" descr="汇聚交换机.png"/>
          <p:cNvPicPr>
            <a:picLocks noChangeAspect="1"/>
          </p:cNvPicPr>
          <p:nvPr/>
        </p:nvPicPr>
        <p:blipFill>
          <a:blip r:embed="rId3"/>
          <a:stretch>
            <a:fillRect/>
          </a:stretch>
        </p:blipFill>
        <p:spPr bwMode="gray">
          <a:xfrm>
            <a:off x="7653384" y="3970780"/>
            <a:ext cx="502820" cy="411400"/>
          </a:xfrm>
          <a:prstGeom prst="rect">
            <a:avLst/>
          </a:prstGeom>
        </p:spPr>
      </p:pic>
      <p:pic>
        <p:nvPicPr>
          <p:cNvPr id="64" name="图片 87" descr="汇聚交换机.png"/>
          <p:cNvPicPr>
            <a:picLocks noChangeAspect="1"/>
          </p:cNvPicPr>
          <p:nvPr/>
        </p:nvPicPr>
        <p:blipFill>
          <a:blip r:embed="rId3"/>
          <a:stretch>
            <a:fillRect/>
          </a:stretch>
        </p:blipFill>
        <p:spPr bwMode="gray">
          <a:xfrm>
            <a:off x="7653384" y="3210954"/>
            <a:ext cx="502820" cy="411400"/>
          </a:xfrm>
          <a:prstGeom prst="rect">
            <a:avLst/>
          </a:prstGeom>
        </p:spPr>
      </p:pic>
      <p:sp>
        <p:nvSpPr>
          <p:cNvPr id="57" name="椭圆 56"/>
          <p:cNvSpPr/>
          <p:nvPr/>
        </p:nvSpPr>
        <p:spPr bwMode="gray">
          <a:xfrm>
            <a:off x="4360597" y="3726392"/>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8" name="椭圆 57"/>
          <p:cNvSpPr/>
          <p:nvPr/>
        </p:nvSpPr>
        <p:spPr bwMode="gray">
          <a:xfrm>
            <a:off x="8090441" y="3338458"/>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9" name="椭圆 58"/>
          <p:cNvSpPr/>
          <p:nvPr/>
        </p:nvSpPr>
        <p:spPr bwMode="gray">
          <a:xfrm>
            <a:off x="8090441" y="4101875"/>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3" name="五边形 24">
            <a:extLst>
              <a:ext uri="{FF2B5EF4-FFF2-40B4-BE49-F238E27FC236}">
                <a16:creationId xmlns:a16="http://schemas.microsoft.com/office/drawing/2014/main" xmlns="" id="{66BA07AD-FEEF-4CB3-8D55-B5A235B0FBAC}"/>
              </a:ext>
            </a:extLst>
          </p:cNvPr>
          <p:cNvSpPr/>
          <p:nvPr/>
        </p:nvSpPr>
        <p:spPr bwMode="gray">
          <a:xfrm>
            <a:off x="7011032" y="124239"/>
            <a:ext cx="1510569" cy="21312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Tunnel Establishment</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26">
            <a:extLst>
              <a:ext uri="{FF2B5EF4-FFF2-40B4-BE49-F238E27FC236}">
                <a16:creationId xmlns:a16="http://schemas.microsoft.com/office/drawing/2014/main" xmlns="" id="{0C19331F-8FCC-488E-9C32-A3F774208D1E}"/>
              </a:ext>
            </a:extLst>
          </p:cNvPr>
          <p:cNvSpPr/>
          <p:nvPr/>
        </p:nvSpPr>
        <p:spPr bwMode="gray">
          <a:xfrm>
            <a:off x="9989819" y="124239"/>
            <a:ext cx="172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Data Frame Forwarding</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26">
            <a:extLst>
              <a:ext uri="{FF2B5EF4-FFF2-40B4-BE49-F238E27FC236}">
                <a16:creationId xmlns:a16="http://schemas.microsoft.com/office/drawing/2014/main" xmlns="" id="{5C797163-D6D3-4ACC-996D-421D87F18D19}"/>
              </a:ext>
            </a:extLst>
          </p:cNvPr>
          <p:cNvSpPr/>
          <p:nvPr/>
        </p:nvSpPr>
        <p:spPr bwMode="gray">
          <a:xfrm>
            <a:off x="8441139" y="124239"/>
            <a:ext cx="1629143" cy="21312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MAC Address Learning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763011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86" descr="核心交换机.png"/>
          <p:cNvPicPr>
            <a:picLocks noChangeAspect="1"/>
          </p:cNvPicPr>
          <p:nvPr/>
        </p:nvPicPr>
        <p:blipFill>
          <a:blip r:embed="rId3"/>
          <a:stretch>
            <a:fillRect/>
          </a:stretch>
        </p:blipFill>
        <p:spPr bwMode="gray">
          <a:xfrm>
            <a:off x="5784355" y="2188367"/>
            <a:ext cx="608412" cy="497794"/>
          </a:xfrm>
          <a:prstGeom prst="rect">
            <a:avLst/>
          </a:prstGeom>
        </p:spPr>
      </p:pic>
      <p:cxnSp>
        <p:nvCxnSpPr>
          <p:cNvPr id="3" name="直接连接符 2"/>
          <p:cNvCxnSpPr/>
          <p:nvPr/>
        </p:nvCxnSpPr>
        <p:spPr bwMode="gray">
          <a:xfrm flipH="1">
            <a:off x="8776241" y="3386018"/>
            <a:ext cx="19107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gray">
          <a:xfrm flipH="1">
            <a:off x="1425419" y="3386018"/>
            <a:ext cx="20075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2" name="图片 87" descr="汇聚交换机.png"/>
          <p:cNvPicPr>
            <a:picLocks noChangeAspect="1"/>
          </p:cNvPicPr>
          <p:nvPr/>
        </p:nvPicPr>
        <p:blipFill>
          <a:blip r:embed="rId4"/>
          <a:stretch>
            <a:fillRect/>
          </a:stretch>
        </p:blipFill>
        <p:spPr bwMode="gray">
          <a:xfrm>
            <a:off x="3149728" y="3132874"/>
            <a:ext cx="608412" cy="497794"/>
          </a:xfrm>
          <a:prstGeom prst="rect">
            <a:avLst/>
          </a:prstGeom>
        </p:spPr>
      </p:pic>
      <p:pic>
        <p:nvPicPr>
          <p:cNvPr id="73" name="图片 87" descr="汇聚交换机.png"/>
          <p:cNvPicPr>
            <a:picLocks noChangeAspect="1"/>
          </p:cNvPicPr>
          <p:nvPr/>
        </p:nvPicPr>
        <p:blipFill>
          <a:blip r:embed="rId4"/>
          <a:stretch>
            <a:fillRect/>
          </a:stretch>
        </p:blipFill>
        <p:spPr bwMode="gray">
          <a:xfrm>
            <a:off x="8469251" y="3132874"/>
            <a:ext cx="608412" cy="497794"/>
          </a:xfrm>
          <a:prstGeom prst="rect">
            <a:avLst/>
          </a:prstGeom>
        </p:spPr>
      </p:pic>
      <p:sp>
        <p:nvSpPr>
          <p:cNvPr id="2" name="标题 1"/>
          <p:cNvSpPr>
            <a:spLocks noGrp="1"/>
          </p:cNvSpPr>
          <p:nvPr>
            <p:ph type="title"/>
          </p:nvPr>
        </p:nvSpPr>
        <p:spPr bwMode="gray"/>
        <p:txBody>
          <a:bodyPr/>
          <a:lstStyle/>
          <a:p>
            <a:r>
              <a:rPr lang="en-US" smtClean="0"/>
              <a:t>Inter-Subnet Forwarding</a:t>
            </a:r>
            <a:endParaRPr lang="en-US" altLang="zh-CN" dirty="0">
              <a:sym typeface="Huawei Sans" panose="020C0503030203020204" pitchFamily="34" charset="0"/>
            </a:endParaRPr>
          </a:p>
        </p:txBody>
      </p:sp>
      <p:sp>
        <p:nvSpPr>
          <p:cNvPr id="10" name="矩形 9"/>
          <p:cNvSpPr/>
          <p:nvPr/>
        </p:nvSpPr>
        <p:spPr bwMode="gray">
          <a:xfrm>
            <a:off x="477459" y="2442399"/>
            <a:ext cx="1860465" cy="646331"/>
          </a:xfrm>
          <a:prstGeom prst="rect">
            <a:avLst/>
          </a:prstGeom>
        </p:spPr>
        <p:txBody>
          <a:bodyPr wrap="square">
            <a:spAutoFit/>
          </a:bodyPr>
          <a:lstStyle/>
          <a:p>
            <a:pPr algn="ctr" fontAlgn="ctr"/>
            <a:r>
              <a:rPr lang="en-US" sz="1200" b="1" dirty="0" smtClean="0">
                <a:latin typeface="Huawei Sans" panose="020C0503030203020204" pitchFamily="34" charset="0"/>
              </a:rPr>
              <a:t>PC1 </a:t>
            </a:r>
            <a:r>
              <a:rPr lang="en-US" sz="1200" dirty="0" smtClean="0">
                <a:latin typeface="Huawei Sans" panose="020C0503030203020204" pitchFamily="34" charset="0"/>
              </a:rPr>
              <a:t>192.168.1.1/24</a:t>
            </a:r>
          </a:p>
          <a:p>
            <a:pPr algn="ctr" fontAlgn="ctr"/>
            <a:r>
              <a:rPr lang="en-US" sz="1200" dirty="0" smtClean="0">
                <a:latin typeface="Huawei Sans" panose="020C0503030203020204" pitchFamily="34" charset="0"/>
              </a:rPr>
              <a:t>Default gateway: 192.168.1.254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9843640" y="2513446"/>
            <a:ext cx="2137206" cy="646331"/>
          </a:xfrm>
          <a:prstGeom prst="rect">
            <a:avLst/>
          </a:prstGeom>
        </p:spPr>
        <p:txBody>
          <a:bodyPr wrap="square">
            <a:spAutoFit/>
          </a:bodyPr>
          <a:lstStyle/>
          <a:p>
            <a:pPr algn="ctr" fontAlgn="ctr"/>
            <a:r>
              <a:rPr lang="en-US" sz="1200" b="1" dirty="0" smtClean="0">
                <a:latin typeface="Huawei Sans" panose="020C0503030203020204" pitchFamily="34" charset="0"/>
              </a:rPr>
              <a:t>Server2 </a:t>
            </a:r>
            <a:r>
              <a:rPr lang="en-US" sz="1200" dirty="0" smtClean="0">
                <a:latin typeface="Huawei Sans" panose="020C0503030203020204" pitchFamily="34" charset="0"/>
              </a:rPr>
              <a:t>192.168.2.1/24</a:t>
            </a:r>
          </a:p>
          <a:p>
            <a:pPr algn="ctr" fontAlgn="ctr"/>
            <a:r>
              <a:rPr lang="en-US" sz="1200" dirty="0" smtClean="0">
                <a:latin typeface="Huawei Sans" panose="020C0503030203020204" pitchFamily="34" charset="0"/>
              </a:rPr>
              <a:t>Default gateway: 192.168.2.254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柱形 11"/>
          <p:cNvSpPr/>
          <p:nvPr/>
        </p:nvSpPr>
        <p:spPr bwMode="gray">
          <a:xfrm rot="14890252">
            <a:off x="4628686" y="1665479"/>
            <a:ext cx="244229" cy="2650431"/>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rot="20305855">
            <a:off x="4068223" y="2828452"/>
            <a:ext cx="1484702"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BD 10 (VNI 1000)</a:t>
            </a:r>
            <a:endParaRPr lang="en-US" sz="1200" b="1" dirty="0">
              <a:solidFill>
                <a:schemeClr val="bg1"/>
              </a:solidFill>
              <a:latin typeface="Huawei Sans" panose="020C0503030203020204" pitchFamily="34" charset="0"/>
            </a:endParaRPr>
          </a:p>
        </p:txBody>
      </p:sp>
      <p:sp>
        <p:nvSpPr>
          <p:cNvPr id="14" name="圆柱形 13"/>
          <p:cNvSpPr/>
          <p:nvPr/>
        </p:nvSpPr>
        <p:spPr bwMode="gray">
          <a:xfrm rot="6643893">
            <a:off x="7315425" y="1639356"/>
            <a:ext cx="244229" cy="2686813"/>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rot="1235875">
            <a:off x="6604858" y="2810987"/>
            <a:ext cx="1484702"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BD 20 (VNI 2000)</a:t>
            </a:r>
            <a:endParaRPr lang="en-US" sz="1200" b="1" dirty="0">
              <a:solidFill>
                <a:schemeClr val="bg1"/>
              </a:solidFill>
              <a:latin typeface="Huawei Sans" panose="020C0503030203020204" pitchFamily="34" charset="0"/>
            </a:endParaRPr>
          </a:p>
        </p:txBody>
      </p:sp>
      <p:sp>
        <p:nvSpPr>
          <p:cNvPr id="16" name="矩形 15"/>
          <p:cNvSpPr/>
          <p:nvPr/>
        </p:nvSpPr>
        <p:spPr bwMode="gray">
          <a:xfrm>
            <a:off x="4414999" y="1793438"/>
            <a:ext cx="1356462" cy="646331"/>
          </a:xfrm>
          <a:prstGeom prst="rect">
            <a:avLst/>
          </a:prstGeom>
        </p:spPr>
        <p:txBody>
          <a:bodyPr wrap="none">
            <a:spAutoFit/>
          </a:bodyPr>
          <a:lstStyle/>
          <a:p>
            <a:pPr algn="r" fontAlgn="ctr"/>
            <a:r>
              <a:rPr lang="en-US" sz="1200" b="1" dirty="0" smtClean="0">
                <a:solidFill>
                  <a:srgbClr val="C7000B"/>
                </a:solidFill>
                <a:latin typeface="Huawei Sans" panose="020C0503030203020204" pitchFamily="34" charset="0"/>
              </a:rPr>
              <a:t>VBDIF 10</a:t>
            </a:r>
          </a:p>
          <a:p>
            <a:pPr algn="r" fontAlgn="ctr"/>
            <a:r>
              <a:rPr lang="en-US" sz="1200" dirty="0" smtClean="0">
                <a:solidFill>
                  <a:srgbClr val="C7000B"/>
                </a:solidFill>
                <a:latin typeface="Huawei Sans" panose="020C0503030203020204" pitchFamily="34" charset="0"/>
              </a:rPr>
              <a:t>192.168.1.254</a:t>
            </a:r>
          </a:p>
          <a:p>
            <a:pPr algn="r" fontAlgn="ctr"/>
            <a:r>
              <a:rPr lang="en-US" sz="1200" dirty="0" smtClean="0">
                <a:solidFill>
                  <a:srgbClr val="C7000B"/>
                </a:solidFill>
                <a:latin typeface="Huawei Sans" panose="020C0503030203020204" pitchFamily="34" charset="0"/>
              </a:rPr>
              <a:t>00AB-09FF-1111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6410831" y="1793438"/>
            <a:ext cx="1356462" cy="646331"/>
          </a:xfrm>
          <a:prstGeom prst="rect">
            <a:avLst/>
          </a:prstGeom>
        </p:spPr>
        <p:txBody>
          <a:bodyPr wrap="none">
            <a:spAutoFit/>
          </a:bodyPr>
          <a:lstStyle/>
          <a:p>
            <a:pPr fontAlgn="ctr"/>
            <a:r>
              <a:rPr lang="en-US" sz="1200" b="1" dirty="0" smtClean="0">
                <a:solidFill>
                  <a:srgbClr val="C7000B"/>
                </a:solidFill>
                <a:latin typeface="Huawei Sans" panose="020C0503030203020204" pitchFamily="34" charset="0"/>
              </a:rPr>
              <a:t>VBDIF 20</a:t>
            </a:r>
          </a:p>
          <a:p>
            <a:pPr fontAlgn="ctr"/>
            <a:r>
              <a:rPr lang="en-US" sz="1200" dirty="0" smtClean="0">
                <a:solidFill>
                  <a:srgbClr val="C7000B"/>
                </a:solidFill>
                <a:latin typeface="Huawei Sans" panose="020C0503030203020204" pitchFamily="34" charset="0"/>
              </a:rPr>
              <a:t>192.168.2.254</a:t>
            </a:r>
          </a:p>
          <a:p>
            <a:pPr fontAlgn="ctr"/>
            <a:r>
              <a:rPr lang="en-US" sz="1200" dirty="0" smtClean="0">
                <a:solidFill>
                  <a:srgbClr val="C7000B"/>
                </a:solidFill>
                <a:latin typeface="Huawei Sans" panose="020C0503030203020204" pitchFamily="34" charset="0"/>
              </a:rPr>
              <a:t>00AB-09FF-2222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2829768" y="2442399"/>
            <a:ext cx="1292932" cy="646331"/>
          </a:xfrm>
          <a:prstGeom prst="rect">
            <a:avLst/>
          </a:prstGeom>
        </p:spPr>
        <p:txBody>
          <a:bodyPr wrap="square">
            <a:spAutoFit/>
          </a:bodyPr>
          <a:lstStyle/>
          <a:p>
            <a:pPr algn="ctr" fontAlgn="ctr"/>
            <a:r>
              <a:rPr lang="en-US" sz="1200" b="1" dirty="0" smtClean="0">
                <a:latin typeface="Huawei Sans" panose="020C0503030203020204" pitchFamily="34" charset="0"/>
              </a:rPr>
              <a:t>SW1</a:t>
            </a:r>
          </a:p>
          <a:p>
            <a:pPr algn="ctr" fontAlgn="ctr"/>
            <a:r>
              <a:rPr lang="en-US" sz="1200" b="1" dirty="0" smtClean="0">
                <a:latin typeface="Huawei Sans" panose="020C0503030203020204" pitchFamily="34" charset="0"/>
              </a:rPr>
              <a:t>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8127343" y="2513446"/>
            <a:ext cx="1271481" cy="646331"/>
          </a:xfrm>
          <a:prstGeom prst="rect">
            <a:avLst/>
          </a:prstGeom>
        </p:spPr>
        <p:txBody>
          <a:bodyPr wrap="square">
            <a:spAutoFit/>
          </a:bodyPr>
          <a:lstStyle/>
          <a:p>
            <a:pPr algn="ctr" fontAlgn="ctr"/>
            <a:r>
              <a:rPr lang="en-US" sz="1200" b="1" dirty="0" smtClean="0">
                <a:latin typeface="Huawei Sans" panose="020C0503030203020204" pitchFamily="34" charset="0"/>
              </a:rPr>
              <a:t>SW2</a:t>
            </a:r>
          </a:p>
          <a:p>
            <a:pPr algn="ctr" fontAlgn="ctr"/>
            <a:r>
              <a:rPr lang="en-US" sz="1200" b="1" dirty="0" smtClean="0">
                <a:latin typeface="Huawei Sans" panose="020C0503030203020204" pitchFamily="34" charset="0"/>
              </a:rPr>
              <a:t>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5529986" y="1512807"/>
            <a:ext cx="1151904" cy="646331"/>
          </a:xfrm>
          <a:prstGeom prst="rect">
            <a:avLst/>
          </a:prstGeom>
        </p:spPr>
        <p:txBody>
          <a:bodyPr wrap="square">
            <a:spAutoFit/>
          </a:bodyPr>
          <a:lstStyle/>
          <a:p>
            <a:pPr algn="ctr" fontAlgn="ctr"/>
            <a:r>
              <a:rPr lang="en-US" sz="1200" b="1" dirty="0" smtClean="0">
                <a:latin typeface="Huawei Sans" panose="020C0503030203020204" pitchFamily="34" charset="0"/>
              </a:rPr>
              <a:t>SW3</a:t>
            </a:r>
          </a:p>
          <a:p>
            <a:pPr algn="ctr" fontAlgn="ctr"/>
            <a:r>
              <a:rPr lang="en-US" sz="1200" b="1" dirty="0" smtClean="0">
                <a:latin typeface="Huawei Sans" panose="020C0503030203020204" pitchFamily="34" charset="0"/>
              </a:rPr>
              <a:t>Layer 3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1" name="表格 20"/>
          <p:cNvGraphicFramePr>
            <a:graphicFrameLocks noGrp="1"/>
          </p:cNvGraphicFramePr>
          <p:nvPr>
            <p:extLst>
              <p:ext uri="{D42A27DB-BD31-4B8C-83A1-F6EECF244321}">
                <p14:modId xmlns:p14="http://schemas.microsoft.com/office/powerpoint/2010/main" val="1082052840"/>
              </p:ext>
            </p:extLst>
          </p:nvPr>
        </p:nvGraphicFramePr>
        <p:xfrm>
          <a:off x="7768024" y="1102734"/>
          <a:ext cx="3535702" cy="944880"/>
        </p:xfrm>
        <a:graphic>
          <a:graphicData uri="http://schemas.openxmlformats.org/drawingml/2006/table">
            <a:tbl>
              <a:tblPr firstRow="1" bandRow="1">
                <a:tableStyleId>{5940675A-B579-460E-94D1-54222C63F5DA}</a:tableStyleId>
              </a:tblPr>
              <a:tblGrid>
                <a:gridCol w="1456237"/>
                <a:gridCol w="936789"/>
                <a:gridCol w="1142676"/>
              </a:tblGrid>
              <a:tr h="0">
                <a:tc>
                  <a:txBody>
                    <a:bodyPr/>
                    <a:lstStyle/>
                    <a:p>
                      <a:pPr algn="ctr" fontAlgn="ctr"/>
                      <a:r>
                        <a:rPr lang="en-US" sz="1100" b="1" dirty="0" smtClean="0">
                          <a:latin typeface="Huawei Sans" panose="020C0503030203020204" pitchFamily="34" charset="0"/>
                        </a:rPr>
                        <a:t>Destination/Mask</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100" b="1" dirty="0" smtClean="0">
                          <a:latin typeface="Huawei Sans" panose="020C0503030203020204" pitchFamily="34" charset="0"/>
                        </a:rPr>
                        <a:t>Outbound Interface</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100" b="1" dirty="0" smtClean="0">
                          <a:latin typeface="Huawei Sans" panose="020C0503030203020204" pitchFamily="34" charset="0"/>
                        </a:rPr>
                        <a:t>Next Hop</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100" dirty="0" smtClean="0">
                          <a:latin typeface="Huawei Sans" panose="020C0503030203020204" pitchFamily="34" charset="0"/>
                        </a:rPr>
                        <a:t>192.168.1.0/24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100" dirty="0" smtClean="0">
                          <a:latin typeface="Huawei Sans" panose="020C0503030203020204" pitchFamily="34" charset="0"/>
                        </a:rPr>
                        <a:t>VBDIF10</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100" dirty="0" smtClean="0">
                          <a:latin typeface="Huawei Sans" panose="020C0503030203020204" pitchFamily="34" charset="0"/>
                        </a:rPr>
                        <a:t>192.168.1.254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0">
                <a:tc>
                  <a:txBody>
                    <a:bodyPr/>
                    <a:lstStyle/>
                    <a:p>
                      <a:pPr algn="ctr" fontAlgn="ctr"/>
                      <a:r>
                        <a:rPr lang="en-US" sz="1100" dirty="0" smtClean="0">
                          <a:latin typeface="Huawei Sans" panose="020C0503030203020204" pitchFamily="34" charset="0"/>
                        </a:rPr>
                        <a:t>192.168.2.0/24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VBDIF20</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192.168.2.254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2" name="矩形 21"/>
          <p:cNvSpPr/>
          <p:nvPr/>
        </p:nvSpPr>
        <p:spPr bwMode="gray">
          <a:xfrm>
            <a:off x="2785190" y="3648575"/>
            <a:ext cx="1295547"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sp>
        <p:nvSpPr>
          <p:cNvPr id="23" name="矩形 22"/>
          <p:cNvSpPr/>
          <p:nvPr/>
        </p:nvSpPr>
        <p:spPr bwMode="gray">
          <a:xfrm>
            <a:off x="8128469" y="3648575"/>
            <a:ext cx="1295547"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sp>
        <p:nvSpPr>
          <p:cNvPr id="24" name="矩形 23"/>
          <p:cNvSpPr/>
          <p:nvPr/>
        </p:nvSpPr>
        <p:spPr bwMode="gray">
          <a:xfrm>
            <a:off x="5492072" y="2852294"/>
            <a:ext cx="1295547"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3.3.3.3/32</a:t>
            </a:r>
            <a:endParaRPr lang="en-US" sz="1200" dirty="0">
              <a:latin typeface="Huawei Sans" panose="020C0503030203020204" pitchFamily="34" charset="0"/>
            </a:endParaRPr>
          </a:p>
        </p:txBody>
      </p:sp>
      <p:cxnSp>
        <p:nvCxnSpPr>
          <p:cNvPr id="25" name="直接连接符 24"/>
          <p:cNvCxnSpPr/>
          <p:nvPr/>
        </p:nvCxnSpPr>
        <p:spPr bwMode="gray">
          <a:xfrm flipH="1">
            <a:off x="1182589" y="4039797"/>
            <a:ext cx="2020959"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26" name="椭圆 25"/>
          <p:cNvSpPr>
            <a:spLocks noChangeAspect="1"/>
          </p:cNvSpPr>
          <p:nvPr/>
        </p:nvSpPr>
        <p:spPr bwMode="gray">
          <a:xfrm>
            <a:off x="993760" y="395068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a:endCxn id="28" idx="7"/>
          </p:cNvCxnSpPr>
          <p:nvPr/>
        </p:nvCxnSpPr>
        <p:spPr bwMode="gray">
          <a:xfrm flipH="1">
            <a:off x="3805338" y="3192545"/>
            <a:ext cx="2015147" cy="1598231"/>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28" name="椭圆 27"/>
          <p:cNvSpPr>
            <a:spLocks noChangeAspect="1"/>
          </p:cNvSpPr>
          <p:nvPr/>
        </p:nvSpPr>
        <p:spPr bwMode="gray">
          <a:xfrm>
            <a:off x="3606904" y="475673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p:nvPr/>
        </p:nvCxnSpPr>
        <p:spPr bwMode="gray">
          <a:xfrm flipH="1" flipV="1">
            <a:off x="6493934" y="3221174"/>
            <a:ext cx="2048016" cy="1581371"/>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30" name="椭圆 29"/>
          <p:cNvSpPr>
            <a:spLocks noChangeAspect="1"/>
          </p:cNvSpPr>
          <p:nvPr/>
        </p:nvSpPr>
        <p:spPr bwMode="gray">
          <a:xfrm>
            <a:off x="6388812" y="3130129"/>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p:nvPr/>
        </p:nvCxnSpPr>
        <p:spPr bwMode="gray">
          <a:xfrm flipH="1">
            <a:off x="9053532" y="4039797"/>
            <a:ext cx="2020959"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34" name="椭圆 33"/>
          <p:cNvSpPr>
            <a:spLocks noChangeAspect="1"/>
          </p:cNvSpPr>
          <p:nvPr/>
        </p:nvSpPr>
        <p:spPr bwMode="gray">
          <a:xfrm>
            <a:off x="8864703" y="395068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9341837" y="2090582"/>
            <a:ext cx="1686679" cy="276999"/>
          </a:xfrm>
          <a:prstGeom prst="rect">
            <a:avLst/>
          </a:prstGeom>
        </p:spPr>
        <p:txBody>
          <a:bodyPr wrap="none">
            <a:spAutoFit/>
          </a:bodyPr>
          <a:lstStyle/>
          <a:p>
            <a:pPr algn="ctr" fontAlgn="ctr"/>
            <a:r>
              <a:rPr lang="en-US" sz="1200" dirty="0" smtClean="0">
                <a:solidFill>
                  <a:schemeClr val="bg1">
                    <a:lumMod val="50000"/>
                  </a:schemeClr>
                </a:solidFill>
                <a:latin typeface="Huawei Sans" panose="020C0503030203020204" pitchFamily="34" charset="0"/>
              </a:rPr>
              <a:t>Routing table of SW3</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a:spLocks noChangeAspect="1"/>
          </p:cNvSpPr>
          <p:nvPr/>
        </p:nvSpPr>
        <p:spPr bwMode="gray">
          <a:xfrm>
            <a:off x="7651784" y="179202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1914709" y="4381303"/>
            <a:ext cx="713658" cy="338400"/>
          </a:xfrm>
          <a:prstGeom prst="rect">
            <a:avLst/>
          </a:prstGeom>
          <a:solidFill>
            <a:schemeClr val="bg1">
              <a:lumMod val="95000"/>
            </a:schemeClr>
          </a:solidFill>
          <a:ln w="19050">
            <a:noFill/>
          </a:ln>
        </p:spPr>
        <p:txBody>
          <a:bodyPr wrap="none" anchor="ctr" anchorCtr="0">
            <a:noAutofit/>
          </a:bodyPr>
          <a:lstStyle/>
          <a:p>
            <a:pPr algn="ctr" fontAlgn="ctr"/>
            <a:r>
              <a:rPr lang="en-US" sz="1100" dirty="0" smtClean="0">
                <a:latin typeface="Huawei Sans" panose="020C0503030203020204" pitchFamily="34" charset="0"/>
              </a:rPr>
              <a:t>Payload</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985566" y="4381303"/>
            <a:ext cx="954017" cy="338400"/>
          </a:xfrm>
          <a:prstGeom prst="rect">
            <a:avLst/>
          </a:prstGeom>
          <a:solidFill>
            <a:schemeClr val="bg1">
              <a:lumMod val="85000"/>
            </a:schemeClr>
          </a:solidFill>
          <a:ln w="19050">
            <a:noFill/>
          </a:ln>
        </p:spPr>
        <p:txBody>
          <a:bodyPr wrap="square" anchor="ctr" anchorCtr="0">
            <a:noAutofit/>
          </a:bodyPr>
          <a:lstStyle/>
          <a:p>
            <a:pPr algn="ctr" fontAlgn="ctr"/>
            <a:r>
              <a:rPr lang="en-US" sz="1100" dirty="0" smtClean="0">
                <a:latin typeface="Huawei Sans" panose="020C0503030203020204" pitchFamily="34" charset="0"/>
              </a:rPr>
              <a:t>Ethernet header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gray">
          <a:xfrm>
            <a:off x="9807127" y="4381303"/>
            <a:ext cx="713658" cy="338400"/>
          </a:xfrm>
          <a:prstGeom prst="rect">
            <a:avLst/>
          </a:prstGeom>
          <a:solidFill>
            <a:schemeClr val="bg1">
              <a:lumMod val="95000"/>
            </a:schemeClr>
          </a:solidFill>
          <a:ln w="19050">
            <a:noFill/>
          </a:ln>
        </p:spPr>
        <p:txBody>
          <a:bodyPr wrap="square" anchor="ctr" anchorCtr="0">
            <a:noAutofit/>
          </a:bodyPr>
          <a:lstStyle/>
          <a:p>
            <a:pPr algn="ctr" fontAlgn="ctr"/>
            <a:r>
              <a:rPr lang="en-US" sz="1100" dirty="0" smtClean="0">
                <a:latin typeface="Huawei Sans" panose="020C0503030203020204" pitchFamily="34" charset="0"/>
              </a:rPr>
              <a:t>Payload</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8877984" y="4381303"/>
            <a:ext cx="954017" cy="338400"/>
          </a:xfrm>
          <a:prstGeom prst="rect">
            <a:avLst/>
          </a:prstGeom>
          <a:solidFill>
            <a:schemeClr val="bg1">
              <a:lumMod val="85000"/>
            </a:schemeClr>
          </a:solidFill>
          <a:ln w="19050">
            <a:noFill/>
          </a:ln>
        </p:spPr>
        <p:txBody>
          <a:bodyPr wrap="square" anchor="ctr" anchorCtr="0">
            <a:noAutofit/>
          </a:bodyPr>
          <a:lstStyle/>
          <a:p>
            <a:pPr algn="ctr" fontAlgn="ctr"/>
            <a:r>
              <a:rPr lang="en-US" sz="1100" dirty="0" smtClean="0">
                <a:latin typeface="Huawei Sans" panose="020C0503030203020204" pitchFamily="34" charset="0"/>
              </a:rPr>
              <a:t>Ethernet header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a:off x="4565864" y="5079805"/>
            <a:ext cx="1004879" cy="338400"/>
          </a:xfrm>
          <a:prstGeom prst="rect">
            <a:avLst/>
          </a:prstGeom>
          <a:solidFill>
            <a:schemeClr val="bg1">
              <a:lumMod val="95000"/>
            </a:schemeClr>
          </a:solidFill>
          <a:ln w="19050">
            <a:noFill/>
          </a:ln>
        </p:spPr>
        <p:txBody>
          <a:bodyPr wrap="square" anchor="ctr" anchorCtr="0">
            <a:noAutofit/>
          </a:bodyPr>
          <a:lstStyle/>
          <a:p>
            <a:pPr algn="ctr" fontAlgn="ctr"/>
            <a:r>
              <a:rPr lang="en-US" sz="1100" dirty="0" smtClean="0">
                <a:latin typeface="Huawei Sans" panose="020C0503030203020204" pitchFamily="34" charset="0"/>
              </a:rPr>
              <a:t>Original data frame</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3557135" y="5079805"/>
            <a:ext cx="1004879" cy="338400"/>
          </a:xfrm>
          <a:prstGeom prst="rect">
            <a:avLst/>
          </a:prstGeom>
          <a:solidFill>
            <a:srgbClr val="EC7061"/>
          </a:solidFill>
          <a:ln w="19050">
            <a:solidFill>
              <a:schemeClr val="bg1"/>
            </a:solidFill>
          </a:ln>
        </p:spPr>
        <p:txBody>
          <a:bodyPr wrap="square" anchor="ctr" anchorCtr="0">
            <a:noAutofit/>
          </a:bodyPr>
          <a:lstStyle/>
          <a:p>
            <a:pPr algn="ctr" fontAlgn="ctr"/>
            <a:r>
              <a:rPr lang="en-US" sz="1100" dirty="0" smtClean="0">
                <a:solidFill>
                  <a:schemeClr val="bg1"/>
                </a:solidFill>
                <a:latin typeface="Huawei Sans" panose="020C0503030203020204" pitchFamily="34" charset="0"/>
              </a:rPr>
              <a:t>VXLAN header</a:t>
            </a:r>
            <a:endParaRPr lang="en-US" altLang="zh-CN"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2555404" y="5079805"/>
            <a:ext cx="1004879" cy="338400"/>
          </a:xfrm>
          <a:prstGeom prst="rect">
            <a:avLst/>
          </a:prstGeom>
          <a:solidFill>
            <a:schemeClr val="bg1">
              <a:lumMod val="75000"/>
            </a:schemeClr>
          </a:solidFill>
          <a:ln w="19050">
            <a:noFill/>
          </a:ln>
        </p:spPr>
        <p:txBody>
          <a:bodyPr wrap="square" anchor="ctr" anchorCtr="0">
            <a:noAutofit/>
          </a:bodyPr>
          <a:lstStyle/>
          <a:p>
            <a:pPr algn="ctr" fontAlgn="ctr"/>
            <a:r>
              <a:rPr lang="en-US" sz="1100" dirty="0" smtClean="0">
                <a:solidFill>
                  <a:schemeClr val="tx1">
                    <a:lumMod val="75000"/>
                    <a:lumOff val="25000"/>
                  </a:schemeClr>
                </a:solidFill>
                <a:latin typeface="Huawei Sans" panose="020C0503030203020204" pitchFamily="34" charset="0"/>
              </a:rPr>
              <a:t>UDP header</a:t>
            </a:r>
            <a:endParaRPr lang="en-US" altLang="zh-CN" sz="11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1939945" y="5079805"/>
            <a:ext cx="625571" cy="338400"/>
          </a:xfrm>
          <a:prstGeom prst="rect">
            <a:avLst/>
          </a:prstGeom>
          <a:solidFill>
            <a:schemeClr val="bg1">
              <a:lumMod val="75000"/>
            </a:schemeClr>
          </a:solidFill>
          <a:ln w="19050">
            <a:noFill/>
          </a:ln>
        </p:spPr>
        <p:txBody>
          <a:bodyPr wrap="square" anchor="ctr" anchorCtr="0">
            <a:noAutofit/>
          </a:bodyPr>
          <a:lstStyle/>
          <a:p>
            <a:pPr algn="ctr" fontAlgn="ctr"/>
            <a:r>
              <a:rPr lang="en-US" sz="1100" dirty="0" smtClean="0">
                <a:solidFill>
                  <a:schemeClr val="tx1">
                    <a:lumMod val="75000"/>
                    <a:lumOff val="25000"/>
                  </a:schemeClr>
                </a:solidFill>
                <a:latin typeface="Huawei Sans" panose="020C0503030203020204" pitchFamily="34" charset="0"/>
              </a:rPr>
              <a:t>IP header</a:t>
            </a:r>
            <a:endParaRPr lang="en-US" altLang="zh-CN" sz="11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984003" y="5079805"/>
            <a:ext cx="954017" cy="338400"/>
          </a:xfrm>
          <a:prstGeom prst="rect">
            <a:avLst/>
          </a:prstGeom>
          <a:solidFill>
            <a:schemeClr val="bg1">
              <a:lumMod val="75000"/>
            </a:schemeClr>
          </a:solidFill>
          <a:ln w="19050">
            <a:noFill/>
          </a:ln>
        </p:spPr>
        <p:txBody>
          <a:bodyPr wrap="square" anchor="ctr" anchorCtr="0">
            <a:noAutofit/>
          </a:bodyPr>
          <a:lstStyle/>
          <a:p>
            <a:pPr algn="ctr" fontAlgn="ctr"/>
            <a:r>
              <a:rPr lang="en-US" sz="1100" dirty="0" smtClean="0">
                <a:latin typeface="Huawei Sans" panose="020C0503030203020204" pitchFamily="34" charset="0"/>
              </a:rPr>
              <a:t>Ethernet header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1188766" y="5651575"/>
            <a:ext cx="2466060" cy="461665"/>
          </a:xfrm>
          <a:prstGeom prst="rect">
            <a:avLst/>
          </a:prstGeom>
        </p:spPr>
        <p:txBody>
          <a:bodyPr wrap="none">
            <a:spAutoFit/>
          </a:bodyPr>
          <a:lstStyle/>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Source IP address: 1.1.1.1</a:t>
            </a:r>
          </a:p>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Destination IP address: 3.3.3.3</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右大括号 46"/>
          <p:cNvSpPr/>
          <p:nvPr/>
        </p:nvSpPr>
        <p:spPr bwMode="gray">
          <a:xfrm rot="5400000">
            <a:off x="2195961" y="5219548"/>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右大括号 47"/>
          <p:cNvSpPr/>
          <p:nvPr/>
        </p:nvSpPr>
        <p:spPr bwMode="gray">
          <a:xfrm rot="5400000">
            <a:off x="4014085" y="5219549"/>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3499343" y="5651575"/>
            <a:ext cx="872355" cy="276999"/>
          </a:xfrm>
          <a:prstGeom prst="rect">
            <a:avLst/>
          </a:prstGeom>
        </p:spPr>
        <p:txBody>
          <a:bodyPr wrap="none">
            <a:spAutoFit/>
          </a:bodyPr>
          <a:lstStyle/>
          <a:p>
            <a:pPr fontAlgn="ctr"/>
            <a:r>
              <a:rPr lang="en-US" sz="1200" dirty="0" smtClean="0">
                <a:solidFill>
                  <a:srgbClr val="C7000B"/>
                </a:solidFill>
                <a:latin typeface="Huawei Sans" panose="020C0503030203020204" pitchFamily="34" charset="0"/>
              </a:rPr>
              <a:t>VNI: 1000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9655965" y="5079805"/>
            <a:ext cx="1004879" cy="338400"/>
          </a:xfrm>
          <a:prstGeom prst="rect">
            <a:avLst/>
          </a:prstGeom>
          <a:solidFill>
            <a:schemeClr val="bg1">
              <a:lumMod val="95000"/>
            </a:schemeClr>
          </a:solidFill>
          <a:ln w="19050">
            <a:noFill/>
          </a:ln>
        </p:spPr>
        <p:txBody>
          <a:bodyPr wrap="square" anchor="ctr" anchorCtr="0">
            <a:noAutofit/>
          </a:bodyPr>
          <a:lstStyle/>
          <a:p>
            <a:pPr algn="ctr" fontAlgn="ctr"/>
            <a:r>
              <a:rPr lang="en-US" sz="1100" dirty="0" smtClean="0">
                <a:latin typeface="Huawei Sans" panose="020C0503030203020204" pitchFamily="34" charset="0"/>
              </a:rPr>
              <a:t>Original data frame</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8647236" y="5079805"/>
            <a:ext cx="1004879" cy="338400"/>
          </a:xfrm>
          <a:prstGeom prst="rect">
            <a:avLst/>
          </a:prstGeom>
          <a:solidFill>
            <a:srgbClr val="EC7061"/>
          </a:solidFill>
          <a:ln w="19050">
            <a:solidFill>
              <a:schemeClr val="bg1"/>
            </a:solidFill>
          </a:ln>
        </p:spPr>
        <p:txBody>
          <a:bodyPr wrap="square" anchor="ctr" anchorCtr="0">
            <a:noAutofit/>
          </a:bodyPr>
          <a:lstStyle/>
          <a:p>
            <a:pPr algn="ctr" fontAlgn="ctr"/>
            <a:r>
              <a:rPr lang="en-US" sz="1100" dirty="0" smtClean="0">
                <a:solidFill>
                  <a:schemeClr val="bg1"/>
                </a:solidFill>
                <a:latin typeface="Huawei Sans" panose="020C0503030203020204" pitchFamily="34" charset="0"/>
              </a:rPr>
              <a:t>VXLAN header</a:t>
            </a:r>
            <a:endParaRPr lang="en-US" altLang="zh-CN"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7645505" y="5079805"/>
            <a:ext cx="1004879" cy="338400"/>
          </a:xfrm>
          <a:prstGeom prst="rect">
            <a:avLst/>
          </a:prstGeom>
          <a:solidFill>
            <a:schemeClr val="bg1">
              <a:lumMod val="75000"/>
            </a:schemeClr>
          </a:solidFill>
          <a:ln w="19050">
            <a:noFill/>
          </a:ln>
        </p:spPr>
        <p:txBody>
          <a:bodyPr wrap="square" anchor="ctr" anchorCtr="0">
            <a:noAutofit/>
          </a:bodyPr>
          <a:lstStyle/>
          <a:p>
            <a:pPr algn="ctr" fontAlgn="ctr"/>
            <a:r>
              <a:rPr lang="en-US" sz="1100" dirty="0" smtClean="0">
                <a:solidFill>
                  <a:schemeClr val="tx1">
                    <a:lumMod val="75000"/>
                    <a:lumOff val="25000"/>
                  </a:schemeClr>
                </a:solidFill>
                <a:latin typeface="Huawei Sans" panose="020C0503030203020204" pitchFamily="34" charset="0"/>
              </a:rPr>
              <a:t>UDP header</a:t>
            </a:r>
            <a:endParaRPr lang="en-US" altLang="zh-CN" sz="11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7030046" y="5079805"/>
            <a:ext cx="625571" cy="338400"/>
          </a:xfrm>
          <a:prstGeom prst="rect">
            <a:avLst/>
          </a:prstGeom>
          <a:solidFill>
            <a:schemeClr val="bg1">
              <a:lumMod val="75000"/>
            </a:schemeClr>
          </a:solidFill>
          <a:ln w="19050">
            <a:noFill/>
          </a:ln>
        </p:spPr>
        <p:txBody>
          <a:bodyPr wrap="square" anchor="ctr" anchorCtr="0">
            <a:noAutofit/>
          </a:bodyPr>
          <a:lstStyle/>
          <a:p>
            <a:pPr algn="ctr" fontAlgn="ctr"/>
            <a:r>
              <a:rPr lang="en-US" sz="1100" dirty="0" smtClean="0">
                <a:solidFill>
                  <a:schemeClr val="tx1">
                    <a:lumMod val="75000"/>
                    <a:lumOff val="25000"/>
                  </a:schemeClr>
                </a:solidFill>
                <a:latin typeface="Huawei Sans" panose="020C0503030203020204" pitchFamily="34" charset="0"/>
              </a:rPr>
              <a:t>IP header</a:t>
            </a:r>
            <a:endParaRPr lang="en-US" altLang="zh-CN" sz="11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bwMode="gray">
          <a:xfrm>
            <a:off x="6074104" y="5079805"/>
            <a:ext cx="954017" cy="338400"/>
          </a:xfrm>
          <a:prstGeom prst="rect">
            <a:avLst/>
          </a:prstGeom>
          <a:solidFill>
            <a:schemeClr val="bg1">
              <a:lumMod val="75000"/>
            </a:schemeClr>
          </a:solidFill>
          <a:ln w="19050">
            <a:noFill/>
          </a:ln>
        </p:spPr>
        <p:txBody>
          <a:bodyPr wrap="square" anchor="ctr" anchorCtr="0">
            <a:noAutofit/>
          </a:bodyPr>
          <a:lstStyle/>
          <a:p>
            <a:pPr algn="ctr" fontAlgn="ctr"/>
            <a:r>
              <a:rPr lang="en-US" sz="1100" dirty="0" smtClean="0">
                <a:latin typeface="Huawei Sans" panose="020C0503030203020204" pitchFamily="34" charset="0"/>
              </a:rPr>
              <a:t>Ethernet header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bwMode="gray">
          <a:xfrm>
            <a:off x="6278867" y="5651575"/>
            <a:ext cx="2466060" cy="461665"/>
          </a:xfrm>
          <a:prstGeom prst="rect">
            <a:avLst/>
          </a:prstGeom>
        </p:spPr>
        <p:txBody>
          <a:bodyPr wrap="none">
            <a:spAutoFit/>
          </a:bodyPr>
          <a:lstStyle/>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Source IP address: 3.3.3.3</a:t>
            </a:r>
          </a:p>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Destination IP address: 2.2.2.2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右大括号 55"/>
          <p:cNvSpPr/>
          <p:nvPr/>
        </p:nvSpPr>
        <p:spPr bwMode="gray">
          <a:xfrm rot="5400000">
            <a:off x="7286062" y="5219548"/>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右大括号 56"/>
          <p:cNvSpPr/>
          <p:nvPr/>
        </p:nvSpPr>
        <p:spPr bwMode="gray">
          <a:xfrm rot="5400000">
            <a:off x="9104186" y="5219549"/>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bwMode="gray">
          <a:xfrm>
            <a:off x="8589444" y="5651575"/>
            <a:ext cx="872355" cy="276999"/>
          </a:xfrm>
          <a:prstGeom prst="rect">
            <a:avLst/>
          </a:prstGeom>
        </p:spPr>
        <p:txBody>
          <a:bodyPr wrap="none">
            <a:spAutoFit/>
          </a:bodyPr>
          <a:lstStyle/>
          <a:p>
            <a:pPr fontAlgn="ctr"/>
            <a:r>
              <a:rPr lang="en-US" sz="1200" dirty="0" smtClean="0">
                <a:solidFill>
                  <a:srgbClr val="C7000B"/>
                </a:solidFill>
                <a:latin typeface="Huawei Sans" panose="020C0503030203020204" pitchFamily="34" charset="0"/>
              </a:rPr>
              <a:t>VNI: 2000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5" cstate="print"/>
          <a:stretch>
            <a:fillRect/>
          </a:stretch>
        </p:blipFill>
        <p:spPr bwMode="gray">
          <a:xfrm>
            <a:off x="1095509" y="3192545"/>
            <a:ext cx="539063" cy="414000"/>
          </a:xfrm>
          <a:prstGeom prst="rect">
            <a:avLst/>
          </a:prstGeom>
        </p:spPr>
      </p:pic>
      <p:pic>
        <p:nvPicPr>
          <p:cNvPr id="62"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5" cstate="print"/>
          <a:stretch>
            <a:fillRect/>
          </a:stretch>
        </p:blipFill>
        <p:spPr bwMode="gray">
          <a:xfrm>
            <a:off x="10610931" y="3192545"/>
            <a:ext cx="539063" cy="414000"/>
          </a:xfrm>
          <a:prstGeom prst="rect">
            <a:avLst/>
          </a:prstGeom>
        </p:spPr>
      </p:pic>
      <p:sp>
        <p:nvSpPr>
          <p:cNvPr id="63" name="矩形 62"/>
          <p:cNvSpPr/>
          <p:nvPr/>
        </p:nvSpPr>
        <p:spPr bwMode="gray">
          <a:xfrm>
            <a:off x="1200583" y="4065960"/>
            <a:ext cx="2581156" cy="276999"/>
          </a:xfrm>
          <a:prstGeom prst="rect">
            <a:avLst/>
          </a:prstGeom>
        </p:spPr>
        <p:txBody>
          <a:bodyPr wrap="none">
            <a:spAutoFit/>
          </a:bodyPr>
          <a:lstStyle/>
          <a:p>
            <a:pPr fontAlgn="ctr"/>
            <a:r>
              <a:rPr lang="en-US" sz="1200" dirty="0" smtClean="0">
                <a:latin typeface="Huawei Sans" panose="020C0503030203020204" pitchFamily="34" charset="0"/>
              </a:rPr>
              <a:t>PC1 sends a unicast frame to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五边形 24">
            <a:extLst>
              <a:ext uri="{FF2B5EF4-FFF2-40B4-BE49-F238E27FC236}">
                <a16:creationId xmlns:a16="http://schemas.microsoft.com/office/drawing/2014/main" xmlns="" id="{66BA07AD-FEEF-4CB3-8D55-B5A235B0FBAC}"/>
              </a:ext>
            </a:extLst>
          </p:cNvPr>
          <p:cNvSpPr/>
          <p:nvPr/>
        </p:nvSpPr>
        <p:spPr bwMode="gray">
          <a:xfrm>
            <a:off x="7011032" y="124239"/>
            <a:ext cx="1510569" cy="21312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Tunnel Establishment</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26">
            <a:extLst>
              <a:ext uri="{FF2B5EF4-FFF2-40B4-BE49-F238E27FC236}">
                <a16:creationId xmlns:a16="http://schemas.microsoft.com/office/drawing/2014/main" xmlns="" id="{0C19331F-8FCC-488E-9C32-A3F774208D1E}"/>
              </a:ext>
            </a:extLst>
          </p:cNvPr>
          <p:cNvSpPr/>
          <p:nvPr/>
        </p:nvSpPr>
        <p:spPr bwMode="gray">
          <a:xfrm>
            <a:off x="9989819" y="124239"/>
            <a:ext cx="172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Data Frame Forwarding</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26">
            <a:extLst>
              <a:ext uri="{FF2B5EF4-FFF2-40B4-BE49-F238E27FC236}">
                <a16:creationId xmlns:a16="http://schemas.microsoft.com/office/drawing/2014/main" xmlns="" id="{5C797163-D6D3-4ACC-996D-421D87F18D19}"/>
              </a:ext>
            </a:extLst>
          </p:cNvPr>
          <p:cNvSpPr/>
          <p:nvPr/>
        </p:nvSpPr>
        <p:spPr bwMode="gray">
          <a:xfrm>
            <a:off x="8441139" y="124239"/>
            <a:ext cx="1629143" cy="21312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MAC Address Learning</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135809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Overview of VXLAN and Campus Network Virtualization</a:t>
            </a:r>
            <a:endParaRPr lang="en-US" altLang="zh-CN" dirty="0" smtClean="0">
              <a:solidFill>
                <a:schemeClr val="bg1">
                  <a:lumMod val="50000"/>
                </a:schemeClr>
              </a:solidFill>
              <a:sym typeface="Huawei Sans" panose="020C0503030203020204" pitchFamily="34" charset="0"/>
            </a:endParaRPr>
          </a:p>
          <a:p>
            <a:r>
              <a:rPr lang="en-US" b="1" dirty="0" smtClean="0"/>
              <a:t>Basic Concepts and Fundamentals of VXLAN</a:t>
            </a:r>
            <a:endParaRPr lang="en-US" altLang="zh-CN" b="1" dirty="0" smtClean="0">
              <a:sym typeface="Huawei Sans" panose="020C0503030203020204" pitchFamily="34" charset="0"/>
            </a:endParaRPr>
          </a:p>
          <a:p>
            <a:pPr lvl="1"/>
            <a:r>
              <a:rPr lang="en-US" dirty="0" smtClean="0">
                <a:solidFill>
                  <a:schemeClr val="bg1">
                    <a:lumMod val="50000"/>
                  </a:schemeClr>
                </a:solidFill>
              </a:rPr>
              <a:t>Basic Concepts</a:t>
            </a:r>
            <a:endParaRPr lang="en-US" altLang="zh-CN" dirty="0" smtClean="0">
              <a:solidFill>
                <a:schemeClr val="bg1">
                  <a:lumMod val="50000"/>
                </a:schemeClr>
              </a:solidFill>
              <a:sym typeface="Huawei Sans" panose="020C0503030203020204" pitchFamily="34" charset="0"/>
            </a:endParaRPr>
          </a:p>
          <a:p>
            <a:pPr lvl="1"/>
            <a:r>
              <a:rPr lang="en-US" dirty="0" smtClean="0">
                <a:solidFill>
                  <a:schemeClr val="bg1">
                    <a:lumMod val="50000"/>
                  </a:schemeClr>
                </a:solidFill>
              </a:rPr>
              <a:t>Fundamentals</a:t>
            </a:r>
            <a:endParaRPr lang="en-US" altLang="zh-CN" dirty="0" smtClean="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dirty="0"/>
              <a:t>Basic Configuration</a:t>
            </a:r>
          </a:p>
          <a:p>
            <a:r>
              <a:rPr lang="en-US" dirty="0" smtClean="0">
                <a:solidFill>
                  <a:schemeClr val="bg1">
                    <a:lumMod val="50000"/>
                  </a:schemeClr>
                </a:solidFill>
              </a:rPr>
              <a:t>BGP EVPN</a:t>
            </a:r>
          </a:p>
          <a:p>
            <a:r>
              <a:rPr lang="en-US" dirty="0" smtClean="0">
                <a:solidFill>
                  <a:schemeClr val="bg1">
                    <a:lumMod val="50000"/>
                  </a:schemeClr>
                </a:solidFill>
              </a:rPr>
              <a:t>Campus Network Virtualization</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602015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VXLAN Configuration (1)</a:t>
            </a:r>
            <a:endParaRPr lang="en-US" dirty="0"/>
          </a:p>
        </p:txBody>
      </p:sp>
      <p:sp>
        <p:nvSpPr>
          <p:cNvPr id="5" name="矩形 4">
            <a:extLst>
              <a:ext uri="{FF2B5EF4-FFF2-40B4-BE49-F238E27FC236}">
                <a16:creationId xmlns:a16="http://schemas.microsoft.com/office/drawing/2014/main" xmlns="" id="{836D6BD1-3DFE-4BD7-827C-326FF8D076C8}"/>
              </a:ext>
            </a:extLst>
          </p:cNvPr>
          <p:cNvSpPr/>
          <p:nvPr/>
        </p:nvSpPr>
        <p:spPr>
          <a:xfrm>
            <a:off x="904875" y="1493577"/>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bridge-domain</a:t>
            </a:r>
            <a:r>
              <a:rPr lang="en-US" sz="1400" dirty="0" smtClean="0">
                <a:latin typeface="Huawei Sans" panose="020C0503030203020204" pitchFamily="34" charset="0"/>
              </a:rPr>
              <a:t> </a:t>
            </a:r>
            <a:r>
              <a:rPr lang="en-US" sz="1400" i="1" dirty="0" err="1" smtClean="0">
                <a:latin typeface="Huawei Sans" panose="020C0503030203020204" pitchFamily="34" charset="0"/>
              </a:rPr>
              <a:t>bd</a:t>
            </a:r>
            <a:r>
              <a:rPr lang="en-US" sz="1400" i="1" dirty="0" smtClean="0">
                <a:latin typeface="Huawei Sans" panose="020C0503030203020204" pitchFamily="34" charset="0"/>
              </a:rPr>
              <a:t>-id</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6" name="矩形 5">
            <a:extLst>
              <a:ext uri="{FF2B5EF4-FFF2-40B4-BE49-F238E27FC236}">
                <a16:creationId xmlns:a16="http://schemas.microsoft.com/office/drawing/2014/main" xmlns="" id="{F2AD3732-3035-4194-9077-857E1AF52393}"/>
              </a:ext>
            </a:extLst>
          </p:cNvPr>
          <p:cNvSpPr/>
          <p:nvPr/>
        </p:nvSpPr>
        <p:spPr>
          <a:xfrm>
            <a:off x="455612" y="1061430"/>
            <a:ext cx="10728325"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Create a BD.</a:t>
            </a:r>
            <a:endParaRPr lang="en-US" altLang="zh-CN" sz="1600" dirty="0">
              <a:latin typeface="Huawei Sans" panose="020C0503030203020204" pitchFamily="34" charset="0"/>
              <a:cs typeface="Courier New" panose="02070309020205020404" pitchFamily="49" charset="0"/>
            </a:endParaRPr>
          </a:p>
        </p:txBody>
      </p:sp>
      <p:sp>
        <p:nvSpPr>
          <p:cNvPr id="7" name="矩形 6">
            <a:extLst>
              <a:ext uri="{FF2B5EF4-FFF2-40B4-BE49-F238E27FC236}">
                <a16:creationId xmlns:a16="http://schemas.microsoft.com/office/drawing/2014/main" xmlns="" id="{F192801F-FF34-47F1-85F0-134265964F72}"/>
              </a:ext>
            </a:extLst>
          </p:cNvPr>
          <p:cNvSpPr/>
          <p:nvPr/>
        </p:nvSpPr>
        <p:spPr>
          <a:xfrm>
            <a:off x="904875" y="1799674"/>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Create a BD in the system view and enter the BD view. The value ranges from 1 to 16777215.</a:t>
            </a:r>
            <a:endParaRPr lang="en-US" altLang="zh-CN" sz="1400" dirty="0">
              <a:latin typeface="Huawei Sans" panose="020C0503030203020204" pitchFamily="34" charset="0"/>
              <a:cs typeface="Courier New" panose="02070309020205020404" pitchFamily="49" charset="0"/>
            </a:endParaRPr>
          </a:p>
        </p:txBody>
      </p:sp>
      <p:sp>
        <p:nvSpPr>
          <p:cNvPr id="8" name="矩形 7">
            <a:extLst>
              <a:ext uri="{FF2B5EF4-FFF2-40B4-BE49-F238E27FC236}">
                <a16:creationId xmlns:a16="http://schemas.microsoft.com/office/drawing/2014/main" xmlns="" id="{2D735C2D-95B8-4C27-9425-A21017A34394}"/>
              </a:ext>
            </a:extLst>
          </p:cNvPr>
          <p:cNvSpPr/>
          <p:nvPr/>
        </p:nvSpPr>
        <p:spPr>
          <a:xfrm>
            <a:off x="904875" y="2660594"/>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a:t>
            </a:r>
            <a:r>
              <a:rPr lang="en-US" sz="1400" dirty="0" err="1" smtClean="0">
                <a:latin typeface="Huawei Sans" panose="020C0503030203020204" pitchFamily="34" charset="0"/>
              </a:rPr>
              <a:t>bd</a:t>
            </a:r>
            <a:r>
              <a:rPr lang="en-US" sz="1400" dirty="0" smtClean="0">
                <a:latin typeface="Huawei Sans" panose="020C0503030203020204" pitchFamily="34" charset="0"/>
              </a:rPr>
              <a:t>] </a:t>
            </a:r>
            <a:r>
              <a:rPr lang="en-US" sz="1400" b="1" dirty="0" err="1" smtClean="0">
                <a:latin typeface="Huawei Sans" panose="020C0503030203020204" pitchFamily="34" charset="0"/>
              </a:rPr>
              <a:t>vxlan</a:t>
            </a:r>
            <a:r>
              <a:rPr lang="en-US" sz="1400" b="1" dirty="0" smtClean="0">
                <a:latin typeface="Huawei Sans" panose="020C0503030203020204" pitchFamily="34" charset="0"/>
              </a:rPr>
              <a:t> </a:t>
            </a:r>
            <a:r>
              <a:rPr lang="en-US" sz="1400" b="1" dirty="0" err="1" smtClean="0">
                <a:latin typeface="Huawei Sans" panose="020C0503030203020204" pitchFamily="34" charset="0"/>
              </a:rPr>
              <a:t>vni</a:t>
            </a:r>
            <a:r>
              <a:rPr lang="en-US" sz="1400" b="1" dirty="0" smtClean="0">
                <a:latin typeface="Huawei Sans" panose="020C0503030203020204" pitchFamily="34" charset="0"/>
              </a:rPr>
              <a:t> </a:t>
            </a:r>
            <a:r>
              <a:rPr lang="en-US" sz="1400" i="1" dirty="0" err="1" smtClean="0">
                <a:latin typeface="Huawei Sans" panose="020C0503030203020204" pitchFamily="34" charset="0"/>
              </a:rPr>
              <a:t>vni</a:t>
            </a:r>
            <a:r>
              <a:rPr lang="en-US" sz="1400" i="1" dirty="0" smtClean="0">
                <a:latin typeface="Huawei Sans" panose="020C0503030203020204" pitchFamily="34" charset="0"/>
              </a:rPr>
              <a:t>-id</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9" name="矩形 8">
            <a:extLst>
              <a:ext uri="{FF2B5EF4-FFF2-40B4-BE49-F238E27FC236}">
                <a16:creationId xmlns:a16="http://schemas.microsoft.com/office/drawing/2014/main" xmlns="" id="{0EF2CBCE-9EC8-47CE-8FE9-8CE8706EEB80}"/>
              </a:ext>
            </a:extLst>
          </p:cNvPr>
          <p:cNvSpPr/>
          <p:nvPr/>
        </p:nvSpPr>
        <p:spPr>
          <a:xfrm>
            <a:off x="455612" y="2264072"/>
            <a:ext cx="10728325"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Create a VNI.</a:t>
            </a:r>
            <a:endParaRPr lang="en-US" altLang="zh-CN" sz="1600" dirty="0">
              <a:latin typeface="Huawei Sans" panose="020C0503030203020204" pitchFamily="34" charset="0"/>
              <a:cs typeface="Courier New" panose="02070309020205020404" pitchFamily="49" charset="0"/>
            </a:endParaRPr>
          </a:p>
        </p:txBody>
      </p:sp>
      <p:sp>
        <p:nvSpPr>
          <p:cNvPr id="10" name="矩形 9">
            <a:extLst>
              <a:ext uri="{FF2B5EF4-FFF2-40B4-BE49-F238E27FC236}">
                <a16:creationId xmlns:a16="http://schemas.microsoft.com/office/drawing/2014/main" xmlns="" id="{ECF4582E-9296-413D-8C0B-7D0DD5B6F10F}"/>
              </a:ext>
            </a:extLst>
          </p:cNvPr>
          <p:cNvSpPr/>
          <p:nvPr/>
        </p:nvSpPr>
        <p:spPr>
          <a:xfrm>
            <a:off x="904875" y="2990441"/>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Create a VNI in the BD view and associate the VNI with the BD. The value ranges from 1 to 16777215.</a:t>
            </a:r>
            <a:endParaRPr lang="en-US" altLang="zh-CN" sz="1400" dirty="0">
              <a:latin typeface="Huawei Sans" panose="020C0503030203020204" pitchFamily="34" charset="0"/>
              <a:cs typeface="Courier New" panose="02070309020205020404" pitchFamily="49" charset="0"/>
            </a:endParaRPr>
          </a:p>
        </p:txBody>
      </p:sp>
      <p:sp>
        <p:nvSpPr>
          <p:cNvPr id="11" name="矩形 10">
            <a:extLst>
              <a:ext uri="{FF2B5EF4-FFF2-40B4-BE49-F238E27FC236}">
                <a16:creationId xmlns:a16="http://schemas.microsoft.com/office/drawing/2014/main" xmlns="" id="{623617E7-D146-4B99-ADF1-413730FB7F02}"/>
              </a:ext>
            </a:extLst>
          </p:cNvPr>
          <p:cNvSpPr/>
          <p:nvPr/>
        </p:nvSpPr>
        <p:spPr>
          <a:xfrm>
            <a:off x="904875" y="3922604"/>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interface </a:t>
            </a:r>
            <a:r>
              <a:rPr lang="en-US" sz="1400" b="1" dirty="0" err="1" smtClean="0">
                <a:latin typeface="Huawei Sans" panose="020C0503030203020204" pitchFamily="34" charset="0"/>
              </a:rPr>
              <a:t>nve</a:t>
            </a:r>
            <a:r>
              <a:rPr lang="en-US" sz="1400" b="1" dirty="0" smtClean="0">
                <a:latin typeface="Huawei Sans" panose="020C0503030203020204" pitchFamily="34" charset="0"/>
              </a:rPr>
              <a:t> </a:t>
            </a:r>
            <a:r>
              <a:rPr lang="en-US" sz="1400" i="1" dirty="0" err="1" smtClean="0">
                <a:latin typeface="Huawei Sans" panose="020C0503030203020204" pitchFamily="34" charset="0"/>
              </a:rPr>
              <a:t>nve</a:t>
            </a:r>
            <a:r>
              <a:rPr lang="en-US" sz="1400" i="1" dirty="0" smtClean="0">
                <a:latin typeface="Huawei Sans" panose="020C0503030203020204" pitchFamily="34" charset="0"/>
              </a:rPr>
              <a:t>-number</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12" name="矩形 11">
            <a:extLst>
              <a:ext uri="{FF2B5EF4-FFF2-40B4-BE49-F238E27FC236}">
                <a16:creationId xmlns:a16="http://schemas.microsoft.com/office/drawing/2014/main" xmlns="" id="{80834B37-AFBE-4B0E-8B4B-75BA87D9F21A}"/>
              </a:ext>
            </a:extLst>
          </p:cNvPr>
          <p:cNvSpPr/>
          <p:nvPr/>
        </p:nvSpPr>
        <p:spPr>
          <a:xfrm>
            <a:off x="455612" y="3490457"/>
            <a:ext cx="10728325"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Create an NVE interface.</a:t>
            </a:r>
            <a:endParaRPr lang="en-US" sz="1600" dirty="0">
              <a:latin typeface="Huawei Sans" panose="020C0503030203020204" pitchFamily="34" charset="0"/>
            </a:endParaRPr>
          </a:p>
        </p:txBody>
      </p:sp>
      <p:sp>
        <p:nvSpPr>
          <p:cNvPr id="13" name="矩形 12">
            <a:extLst>
              <a:ext uri="{FF2B5EF4-FFF2-40B4-BE49-F238E27FC236}">
                <a16:creationId xmlns:a16="http://schemas.microsoft.com/office/drawing/2014/main" xmlns="" id="{B682574E-C1B0-4230-9CAA-3BD9F576165E}"/>
              </a:ext>
            </a:extLst>
          </p:cNvPr>
          <p:cNvSpPr/>
          <p:nvPr/>
        </p:nvSpPr>
        <p:spPr>
          <a:xfrm>
            <a:off x="904875" y="4259499"/>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Create an NVE interface and enter its view. The NVE interface number must be 1.</a:t>
            </a:r>
            <a:endParaRPr lang="en-US" altLang="zh-CN" sz="1400" dirty="0">
              <a:latin typeface="Huawei Sans" panose="020C0503030203020204" pitchFamily="34" charset="0"/>
              <a:cs typeface="Courier New" panose="02070309020205020404" pitchFamily="49" charset="0"/>
            </a:endParaRPr>
          </a:p>
        </p:txBody>
      </p:sp>
      <p:sp>
        <p:nvSpPr>
          <p:cNvPr id="14" name="矩形 13">
            <a:extLst>
              <a:ext uri="{FF2B5EF4-FFF2-40B4-BE49-F238E27FC236}">
                <a16:creationId xmlns:a16="http://schemas.microsoft.com/office/drawing/2014/main" xmlns="" id="{16F52784-9DE5-4B19-8BDE-DFE9CE80C4E0}"/>
              </a:ext>
            </a:extLst>
          </p:cNvPr>
          <p:cNvSpPr/>
          <p:nvPr/>
        </p:nvSpPr>
        <p:spPr>
          <a:xfrm>
            <a:off x="904875" y="5227073"/>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a:t>
            </a:r>
            <a:r>
              <a:rPr lang="en-US" sz="1400" dirty="0" err="1" smtClean="0">
                <a:latin typeface="Huawei Sans" panose="020C0503030203020204" pitchFamily="34" charset="0"/>
              </a:rPr>
              <a:t>Nve</a:t>
            </a:r>
            <a:r>
              <a:rPr lang="en-US" sz="1400" dirty="0" smtClean="0">
                <a:latin typeface="Huawei Sans" panose="020C0503030203020204" pitchFamily="34" charset="0"/>
              </a:rPr>
              <a:t>] </a:t>
            </a:r>
            <a:r>
              <a:rPr lang="en-US" sz="1400" b="1" dirty="0" smtClean="0">
                <a:latin typeface="Huawei Sans" panose="020C0503030203020204" pitchFamily="34" charset="0"/>
              </a:rPr>
              <a:t>source</a:t>
            </a:r>
            <a:r>
              <a:rPr lang="en-US" sz="1400" dirty="0" smtClean="0">
                <a:latin typeface="Huawei Sans" panose="020C0503030203020204" pitchFamily="34" charset="0"/>
              </a:rPr>
              <a:t> </a:t>
            </a:r>
            <a:r>
              <a:rPr lang="en-US" sz="1400" i="1" dirty="0" err="1" smtClean="0">
                <a:latin typeface="Huawei Sans" panose="020C0503030203020204" pitchFamily="34" charset="0"/>
              </a:rPr>
              <a:t>ip</a:t>
            </a:r>
            <a:r>
              <a:rPr lang="en-US" sz="1400" i="1" dirty="0" smtClean="0">
                <a:latin typeface="Huawei Sans" panose="020C0503030203020204" pitchFamily="34" charset="0"/>
              </a:rPr>
              <a:t>-address</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15" name="矩形 14">
            <a:extLst>
              <a:ext uri="{FF2B5EF4-FFF2-40B4-BE49-F238E27FC236}">
                <a16:creationId xmlns:a16="http://schemas.microsoft.com/office/drawing/2014/main" xmlns="" id="{8ADC0ABD-10DF-49B2-9A11-597331B8F2A2}"/>
              </a:ext>
            </a:extLst>
          </p:cNvPr>
          <p:cNvSpPr/>
          <p:nvPr/>
        </p:nvSpPr>
        <p:spPr>
          <a:xfrm>
            <a:off x="455612" y="4794926"/>
            <a:ext cx="10728325" cy="338554"/>
          </a:xfrm>
          <a:prstGeom prst="rect">
            <a:avLst/>
          </a:prstGeom>
        </p:spPr>
        <p:txBody>
          <a:bodyPr wrap="square">
            <a:spAutoFit/>
          </a:bodyPr>
          <a:lstStyle/>
          <a:p>
            <a:pPr fontAlgn="ctr"/>
            <a:r>
              <a:rPr lang="en-US" sz="1600" dirty="0" smtClean="0">
                <a:latin typeface="Huawei Sans" panose="020C0503030203020204" pitchFamily="34" charset="0"/>
              </a:rPr>
              <a:t>4.   Configure an IP address for the source VTEP.</a:t>
            </a:r>
            <a:endParaRPr lang="en-US" sz="1600" dirty="0">
              <a:latin typeface="Huawei Sans" panose="020C0503030203020204" pitchFamily="34" charset="0"/>
            </a:endParaRPr>
          </a:p>
        </p:txBody>
      </p:sp>
      <p:sp>
        <p:nvSpPr>
          <p:cNvPr id="16" name="矩形 15">
            <a:extLst>
              <a:ext uri="{FF2B5EF4-FFF2-40B4-BE49-F238E27FC236}">
                <a16:creationId xmlns:a16="http://schemas.microsoft.com/office/drawing/2014/main" xmlns="" id="{DA863B41-24EB-4A92-89AB-17EE4E90BD1D}"/>
              </a:ext>
            </a:extLst>
          </p:cNvPr>
          <p:cNvSpPr/>
          <p:nvPr/>
        </p:nvSpPr>
        <p:spPr>
          <a:xfrm>
            <a:off x="904875" y="5563968"/>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Configure an IP address for the source VTEP. A loopback interface's address is recommended.</a:t>
            </a:r>
            <a:endParaRPr lang="en-US" altLang="zh-CN" sz="14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7041777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VXLAN Configuration (2)</a:t>
            </a:r>
            <a:endParaRPr lang="en-US" altLang="zh-CN" dirty="0"/>
          </a:p>
        </p:txBody>
      </p:sp>
      <p:sp>
        <p:nvSpPr>
          <p:cNvPr id="3" name="矩形 2">
            <a:extLst>
              <a:ext uri="{FF2B5EF4-FFF2-40B4-BE49-F238E27FC236}">
                <a16:creationId xmlns:a16="http://schemas.microsoft.com/office/drawing/2014/main" xmlns="" id="{836D6BD1-3DFE-4BD7-827C-326FF8D076C8}"/>
              </a:ext>
            </a:extLst>
          </p:cNvPr>
          <p:cNvSpPr/>
          <p:nvPr/>
        </p:nvSpPr>
        <p:spPr>
          <a:xfrm>
            <a:off x="904875" y="1498044"/>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[Huawei-Nve1] </a:t>
            </a:r>
            <a:r>
              <a:rPr lang="en-US" sz="1400" b="1" dirty="0" err="1" smtClean="0">
                <a:latin typeface="Huawei Sans" panose="020C0503030203020204" pitchFamily="34" charset="0"/>
              </a:rPr>
              <a:t>vni</a:t>
            </a:r>
            <a:r>
              <a:rPr lang="en-US" sz="1400" dirty="0" smtClean="0">
                <a:latin typeface="Huawei Sans" panose="020C0503030203020204" pitchFamily="34" charset="0"/>
              </a:rPr>
              <a:t> </a:t>
            </a:r>
            <a:r>
              <a:rPr lang="en-US" sz="1400" i="1" dirty="0" err="1" smtClean="0">
                <a:latin typeface="Huawei Sans" panose="020C0503030203020204" pitchFamily="34" charset="0"/>
              </a:rPr>
              <a:t>vni</a:t>
            </a:r>
            <a:r>
              <a:rPr lang="en-US" sz="1400" i="1" dirty="0" smtClean="0">
                <a:latin typeface="Huawei Sans" panose="020C0503030203020204" pitchFamily="34" charset="0"/>
              </a:rPr>
              <a:t>-id</a:t>
            </a:r>
            <a:r>
              <a:rPr lang="en-US" sz="1400" dirty="0" smtClean="0">
                <a:latin typeface="Huawei Sans" panose="020C0503030203020204" pitchFamily="34" charset="0"/>
              </a:rPr>
              <a:t> </a:t>
            </a:r>
            <a:r>
              <a:rPr lang="en-US" sz="1400" b="1" dirty="0" smtClean="0">
                <a:latin typeface="Huawei Sans" panose="020C0503030203020204" pitchFamily="34" charset="0"/>
              </a:rPr>
              <a:t>head-end peer-list</a:t>
            </a:r>
            <a:r>
              <a:rPr lang="en-US" sz="1400" dirty="0" smtClean="0">
                <a:latin typeface="Huawei Sans" panose="020C0503030203020204" pitchFamily="34" charset="0"/>
              </a:rPr>
              <a:t> </a:t>
            </a:r>
            <a:r>
              <a:rPr lang="en-US" sz="1400" i="1" dirty="0" err="1" smtClean="0">
                <a:latin typeface="Huawei Sans" panose="020C0503030203020204" pitchFamily="34" charset="0"/>
              </a:rPr>
              <a:t>ip</a:t>
            </a:r>
            <a:r>
              <a:rPr lang="en-US" sz="1400" i="1" dirty="0" smtClean="0">
                <a:latin typeface="Huawei Sans" panose="020C0503030203020204" pitchFamily="34" charset="0"/>
              </a:rPr>
              <a:t>-address</a:t>
            </a:r>
            <a:r>
              <a:rPr lang="en-US" sz="1400" dirty="0" smtClean="0">
                <a:latin typeface="Huawei Sans" panose="020C0503030203020204" pitchFamily="34" charset="0"/>
              </a:rPr>
              <a:t> &amp;&lt;1-10&gt;</a:t>
            </a:r>
            <a:endParaRPr lang="en-US" altLang="zh-CN" sz="1400" dirty="0">
              <a:latin typeface="Huawei Sans" panose="020C0503030203020204" pitchFamily="34" charset="0"/>
              <a:cs typeface="Courier New" panose="02070309020205020404" pitchFamily="49" charset="0"/>
            </a:endParaRPr>
          </a:p>
        </p:txBody>
      </p:sp>
      <p:sp>
        <p:nvSpPr>
          <p:cNvPr id="4" name="矩形 3">
            <a:extLst>
              <a:ext uri="{FF2B5EF4-FFF2-40B4-BE49-F238E27FC236}">
                <a16:creationId xmlns:a16="http://schemas.microsoft.com/office/drawing/2014/main" xmlns="" id="{F2AD3732-3035-4194-9077-857E1AF52393}"/>
              </a:ext>
            </a:extLst>
          </p:cNvPr>
          <p:cNvSpPr/>
          <p:nvPr/>
        </p:nvSpPr>
        <p:spPr>
          <a:xfrm>
            <a:off x="455612" y="1056372"/>
            <a:ext cx="10728325" cy="338554"/>
          </a:xfrm>
          <a:prstGeom prst="rect">
            <a:avLst/>
          </a:prstGeom>
        </p:spPr>
        <p:txBody>
          <a:bodyPr wrap="square">
            <a:spAutoFit/>
          </a:bodyPr>
          <a:lstStyle/>
          <a:p>
            <a:pPr marL="342900" indent="-342900" fontAlgn="ctr">
              <a:buFont typeface="+mj-lt"/>
              <a:buAutoNum type="arabicPeriod" startAt="5"/>
            </a:pPr>
            <a:r>
              <a:rPr lang="en-US" sz="1600" dirty="0" smtClean="0">
                <a:latin typeface="Huawei Sans" panose="020C0503030203020204" pitchFamily="34" charset="0"/>
              </a:rPr>
              <a:t>Configure an ingress replication list.</a:t>
            </a:r>
            <a:endParaRPr lang="en-US" sz="1600" dirty="0">
              <a:latin typeface="Huawei Sans" panose="020C0503030203020204" pitchFamily="34" charset="0"/>
            </a:endParaRPr>
          </a:p>
        </p:txBody>
      </p:sp>
      <p:sp>
        <p:nvSpPr>
          <p:cNvPr id="5" name="矩形 4">
            <a:extLst>
              <a:ext uri="{FF2B5EF4-FFF2-40B4-BE49-F238E27FC236}">
                <a16:creationId xmlns:a16="http://schemas.microsoft.com/office/drawing/2014/main" xmlns="" id="{F192801F-FF34-47F1-85F0-134265964F72}"/>
              </a:ext>
            </a:extLst>
          </p:cNvPr>
          <p:cNvSpPr/>
          <p:nvPr/>
        </p:nvSpPr>
        <p:spPr>
          <a:xfrm>
            <a:off x="904875" y="1737608"/>
            <a:ext cx="1060869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Configure a VNI in the NVE view and specify the IP addresses of multiple remote VTEPs to create an ingress replication list. The local NVE replicates and forwards packets based on the list.</a:t>
            </a:r>
            <a:endParaRPr lang="en-US" sz="1400" dirty="0">
              <a:latin typeface="Huawei Sans" panose="020C0503030203020204" pitchFamily="34" charset="0"/>
            </a:endParaRPr>
          </a:p>
        </p:txBody>
      </p:sp>
      <p:sp>
        <p:nvSpPr>
          <p:cNvPr id="6" name="矩形 5">
            <a:extLst>
              <a:ext uri="{FF2B5EF4-FFF2-40B4-BE49-F238E27FC236}">
                <a16:creationId xmlns:a16="http://schemas.microsoft.com/office/drawing/2014/main" xmlns="" id="{2D735C2D-95B8-4C27-9425-A21017A34394}"/>
              </a:ext>
            </a:extLst>
          </p:cNvPr>
          <p:cNvSpPr/>
          <p:nvPr/>
        </p:nvSpPr>
        <p:spPr>
          <a:xfrm>
            <a:off x="904875" y="2812636"/>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[Huawei-GE1/0/1.1] </a:t>
            </a:r>
            <a:r>
              <a:rPr lang="en-US" sz="1400" b="1" dirty="0" smtClean="0">
                <a:latin typeface="Huawei Sans" panose="020C0503030203020204" pitchFamily="34" charset="0"/>
              </a:rPr>
              <a:t>encapsulation</a:t>
            </a:r>
            <a:r>
              <a:rPr lang="en-US" sz="1400" dirty="0" smtClean="0">
                <a:latin typeface="Huawei Sans" panose="020C0503030203020204" pitchFamily="34" charset="0"/>
              </a:rPr>
              <a:t> { </a:t>
            </a:r>
            <a:r>
              <a:rPr lang="en-US" sz="1400" b="1" dirty="0" smtClean="0">
                <a:latin typeface="Huawei Sans" panose="020C0503030203020204" pitchFamily="34" charset="0"/>
              </a:rPr>
              <a:t>dot1q</a:t>
            </a:r>
            <a:r>
              <a:rPr lang="en-US" sz="1400" dirty="0" smtClean="0">
                <a:latin typeface="Huawei Sans" panose="020C0503030203020204" pitchFamily="34" charset="0"/>
              </a:rPr>
              <a:t> [ </a:t>
            </a:r>
            <a:r>
              <a:rPr lang="en-US" sz="1400" b="1" dirty="0" smtClean="0">
                <a:latin typeface="Huawei Sans" panose="020C0503030203020204" pitchFamily="34" charset="0"/>
              </a:rPr>
              <a:t>vid</a:t>
            </a:r>
            <a:r>
              <a:rPr lang="en-US" sz="1400" dirty="0" smtClean="0">
                <a:latin typeface="Huawei Sans" panose="020C0503030203020204" pitchFamily="34" charset="0"/>
              </a:rPr>
              <a:t> </a:t>
            </a:r>
            <a:r>
              <a:rPr lang="en-US" sz="1400" i="1" dirty="0" smtClean="0">
                <a:latin typeface="Huawei Sans" panose="020C0503030203020204" pitchFamily="34" charset="0"/>
              </a:rPr>
              <a:t>low-vid</a:t>
            </a:r>
            <a:r>
              <a:rPr lang="en-US" sz="1400" dirty="0" smtClean="0">
                <a:latin typeface="Huawei Sans" panose="020C0503030203020204" pitchFamily="34" charset="0"/>
              </a:rPr>
              <a:t> [ </a:t>
            </a:r>
            <a:r>
              <a:rPr lang="en-US" sz="1400" b="1" dirty="0" smtClean="0">
                <a:latin typeface="Huawei Sans" panose="020C0503030203020204" pitchFamily="34" charset="0"/>
              </a:rPr>
              <a:t>to</a:t>
            </a:r>
            <a:r>
              <a:rPr lang="en-US" sz="1400" dirty="0" smtClean="0">
                <a:latin typeface="Huawei Sans" panose="020C0503030203020204" pitchFamily="34" charset="0"/>
              </a:rPr>
              <a:t> </a:t>
            </a:r>
            <a:r>
              <a:rPr lang="en-US" sz="1400" i="1" dirty="0" smtClean="0">
                <a:latin typeface="Huawei Sans" panose="020C0503030203020204" pitchFamily="34" charset="0"/>
              </a:rPr>
              <a:t>high-vid</a:t>
            </a:r>
            <a:r>
              <a:rPr lang="en-US" sz="1400" dirty="0" smtClean="0">
                <a:latin typeface="Huawei Sans" panose="020C0503030203020204" pitchFamily="34" charset="0"/>
              </a:rPr>
              <a:t> ] ] | </a:t>
            </a:r>
            <a:r>
              <a:rPr lang="en-US" sz="1400" b="1" dirty="0" smtClean="0">
                <a:latin typeface="Huawei Sans" panose="020C0503030203020204" pitchFamily="34" charset="0"/>
              </a:rPr>
              <a:t>default</a:t>
            </a:r>
            <a:r>
              <a:rPr lang="en-US" sz="1400" dirty="0" smtClean="0">
                <a:latin typeface="Huawei Sans" panose="020C0503030203020204" pitchFamily="34" charset="0"/>
              </a:rPr>
              <a:t> | </a:t>
            </a:r>
            <a:r>
              <a:rPr lang="en-US" sz="1400" b="1" dirty="0" err="1" smtClean="0">
                <a:latin typeface="Huawei Sans" panose="020C0503030203020204" pitchFamily="34" charset="0"/>
              </a:rPr>
              <a:t>untag</a:t>
            </a:r>
            <a:r>
              <a:rPr lang="en-US" sz="1400" dirty="0" smtClean="0">
                <a:latin typeface="Huawei Sans" panose="020C0503030203020204" pitchFamily="34" charset="0"/>
              </a:rPr>
              <a:t> | </a:t>
            </a:r>
            <a:r>
              <a:rPr lang="en-US" sz="1400" b="1" dirty="0" err="1" smtClean="0">
                <a:latin typeface="Huawei Sans" panose="020C0503030203020204" pitchFamily="34" charset="0"/>
              </a:rPr>
              <a:t>qinq</a:t>
            </a:r>
            <a:r>
              <a:rPr lang="en-US" sz="1400" b="1" dirty="0" smtClean="0">
                <a:latin typeface="Huawei Sans" panose="020C0503030203020204" pitchFamily="34" charset="0"/>
              </a:rPr>
              <a:t> [ vid </a:t>
            </a:r>
            <a:r>
              <a:rPr lang="en-US" sz="1400" i="1" dirty="0" smtClean="0">
                <a:latin typeface="Huawei Sans" panose="020C0503030203020204" pitchFamily="34" charset="0"/>
              </a:rPr>
              <a:t>id </a:t>
            </a:r>
            <a:r>
              <a:rPr lang="en-US" sz="1400" b="1" dirty="0" smtClean="0">
                <a:latin typeface="Huawei Sans" panose="020C0503030203020204" pitchFamily="34" charset="0"/>
              </a:rPr>
              <a:t>]}</a:t>
            </a:r>
            <a:endParaRPr lang="en-US" altLang="zh-CN" sz="1400" dirty="0">
              <a:latin typeface="Huawei Sans" panose="020C0503030203020204" pitchFamily="34" charset="0"/>
              <a:cs typeface="Courier New" panose="02070309020205020404" pitchFamily="49" charset="0"/>
            </a:endParaRPr>
          </a:p>
        </p:txBody>
      </p:sp>
      <p:sp>
        <p:nvSpPr>
          <p:cNvPr id="7" name="矩形 6">
            <a:extLst>
              <a:ext uri="{FF2B5EF4-FFF2-40B4-BE49-F238E27FC236}">
                <a16:creationId xmlns:a16="http://schemas.microsoft.com/office/drawing/2014/main" xmlns="" id="{0EF2CBCE-9EC8-47CE-8FE9-8CE8706EEB80}"/>
              </a:ext>
            </a:extLst>
          </p:cNvPr>
          <p:cNvSpPr/>
          <p:nvPr/>
        </p:nvSpPr>
        <p:spPr>
          <a:xfrm>
            <a:off x="455612" y="2416114"/>
            <a:ext cx="10728325" cy="338554"/>
          </a:xfrm>
          <a:prstGeom prst="rect">
            <a:avLst/>
          </a:prstGeom>
        </p:spPr>
        <p:txBody>
          <a:bodyPr wrap="square">
            <a:spAutoFit/>
          </a:bodyPr>
          <a:lstStyle/>
          <a:p>
            <a:pPr marL="342900" indent="-342900" fontAlgn="ctr">
              <a:buFont typeface="+mj-lt"/>
              <a:buAutoNum type="arabicPeriod" startAt="6"/>
            </a:pPr>
            <a:r>
              <a:rPr lang="en-US" sz="1600" dirty="0" smtClean="0">
                <a:latin typeface="Huawei Sans" panose="020C0503030203020204" pitchFamily="34" charset="0"/>
              </a:rPr>
              <a:t>Configure an encapsulation mode on a sub-interface.</a:t>
            </a:r>
            <a:endParaRPr lang="en-US" sz="1600" dirty="0">
              <a:latin typeface="Huawei Sans" panose="020C0503030203020204" pitchFamily="34" charset="0"/>
            </a:endParaRPr>
          </a:p>
        </p:txBody>
      </p:sp>
      <p:sp>
        <p:nvSpPr>
          <p:cNvPr id="8" name="矩形 7">
            <a:extLst>
              <a:ext uri="{FF2B5EF4-FFF2-40B4-BE49-F238E27FC236}">
                <a16:creationId xmlns:a16="http://schemas.microsoft.com/office/drawing/2014/main" xmlns="" id="{ECF4582E-9296-413D-8C0B-7D0DD5B6F10F}"/>
              </a:ext>
            </a:extLst>
          </p:cNvPr>
          <p:cNvSpPr/>
          <p:nvPr/>
        </p:nvSpPr>
        <p:spPr>
          <a:xfrm>
            <a:off x="904875" y="3124167"/>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Configure an encapsulation mode to determine the type of data packet that can pass through the Layer 2 sub-interface.</a:t>
            </a:r>
            <a:endParaRPr lang="en-US" sz="1400" dirty="0">
              <a:latin typeface="Huawei Sans" panose="020C0503030203020204" pitchFamily="34" charset="0"/>
            </a:endParaRPr>
          </a:p>
        </p:txBody>
      </p:sp>
      <p:sp>
        <p:nvSpPr>
          <p:cNvPr id="9" name="矩形 8">
            <a:extLst>
              <a:ext uri="{FF2B5EF4-FFF2-40B4-BE49-F238E27FC236}">
                <a16:creationId xmlns:a16="http://schemas.microsoft.com/office/drawing/2014/main" xmlns="" id="{623617E7-D146-4B99-ADF1-413730FB7F02}"/>
              </a:ext>
            </a:extLst>
          </p:cNvPr>
          <p:cNvSpPr/>
          <p:nvPr/>
        </p:nvSpPr>
        <p:spPr>
          <a:xfrm>
            <a:off x="904875" y="3912721"/>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a:t>
            </a:r>
            <a:r>
              <a:rPr lang="en-US" sz="1400" dirty="0" err="1" smtClean="0">
                <a:latin typeface="Huawei Sans" panose="020C0503030203020204" pitchFamily="34" charset="0"/>
              </a:rPr>
              <a:t>bd</a:t>
            </a:r>
            <a:r>
              <a:rPr lang="en-US" sz="1400" dirty="0" smtClean="0">
                <a:latin typeface="Huawei Sans" panose="020C0503030203020204" pitchFamily="34" charset="0"/>
              </a:rPr>
              <a:t>] </a:t>
            </a:r>
            <a:r>
              <a:rPr lang="en-US" sz="1400" b="1" dirty="0" smtClean="0">
                <a:latin typeface="Huawei Sans" panose="020C0503030203020204" pitchFamily="34" charset="0"/>
              </a:rPr>
              <a:t>l2 binding </a:t>
            </a:r>
            <a:r>
              <a:rPr lang="en-US" sz="1400" b="1" dirty="0" err="1" smtClean="0">
                <a:latin typeface="Huawei Sans" panose="020C0503030203020204" pitchFamily="34" charset="0"/>
              </a:rPr>
              <a:t>vlan</a:t>
            </a:r>
            <a:r>
              <a:rPr lang="en-US" sz="1400" dirty="0" smtClean="0">
                <a:latin typeface="Huawei Sans" panose="020C0503030203020204" pitchFamily="34" charset="0"/>
              </a:rPr>
              <a:t> </a:t>
            </a:r>
            <a:r>
              <a:rPr lang="en-US" sz="1400" i="1" dirty="0" err="1" smtClean="0">
                <a:latin typeface="Huawei Sans" panose="020C0503030203020204" pitchFamily="34" charset="0"/>
              </a:rPr>
              <a:t>vlan</a:t>
            </a:r>
            <a:r>
              <a:rPr lang="en-US" sz="1400" i="1" dirty="0" smtClean="0">
                <a:latin typeface="Huawei Sans" panose="020C0503030203020204" pitchFamily="34" charset="0"/>
              </a:rPr>
              <a:t>-id</a:t>
            </a:r>
            <a:endParaRPr lang="en-US" altLang="zh-CN" sz="1400" dirty="0">
              <a:latin typeface="Huawei Sans" panose="020C0503030203020204" pitchFamily="34" charset="0"/>
              <a:cs typeface="Courier New" panose="02070309020205020404" pitchFamily="49" charset="0"/>
            </a:endParaRPr>
          </a:p>
        </p:txBody>
      </p:sp>
      <p:sp>
        <p:nvSpPr>
          <p:cNvPr id="10" name="矩形 9">
            <a:extLst>
              <a:ext uri="{FF2B5EF4-FFF2-40B4-BE49-F238E27FC236}">
                <a16:creationId xmlns:a16="http://schemas.microsoft.com/office/drawing/2014/main" xmlns="" id="{80834B37-AFBE-4B0E-8B4B-75BA87D9F21A}"/>
              </a:ext>
            </a:extLst>
          </p:cNvPr>
          <p:cNvSpPr/>
          <p:nvPr/>
        </p:nvSpPr>
        <p:spPr>
          <a:xfrm>
            <a:off x="455612" y="3537724"/>
            <a:ext cx="10728325" cy="338554"/>
          </a:xfrm>
          <a:prstGeom prst="rect">
            <a:avLst/>
          </a:prstGeom>
        </p:spPr>
        <p:txBody>
          <a:bodyPr wrap="square">
            <a:spAutoFit/>
          </a:bodyPr>
          <a:lstStyle/>
          <a:p>
            <a:pPr marL="342900" indent="-342900" fontAlgn="ctr">
              <a:buFont typeface="+mj-lt"/>
              <a:buAutoNum type="arabicPeriod" startAt="7"/>
            </a:pPr>
            <a:r>
              <a:rPr lang="en-US" sz="1600" dirty="0" smtClean="0">
                <a:latin typeface="Huawei Sans" panose="020C0503030203020204" pitchFamily="34" charset="0"/>
              </a:rPr>
              <a:t>Bind a VLAN to the BD.</a:t>
            </a:r>
            <a:endParaRPr lang="en-US" sz="1600" dirty="0">
              <a:latin typeface="Huawei Sans" panose="020C0503030203020204" pitchFamily="34" charset="0"/>
            </a:endParaRPr>
          </a:p>
        </p:txBody>
      </p:sp>
      <p:sp>
        <p:nvSpPr>
          <p:cNvPr id="11" name="矩形 10">
            <a:extLst>
              <a:ext uri="{FF2B5EF4-FFF2-40B4-BE49-F238E27FC236}">
                <a16:creationId xmlns:a16="http://schemas.microsoft.com/office/drawing/2014/main" xmlns="" id="{B682574E-C1B0-4230-9CAA-3BD9F576165E}"/>
              </a:ext>
            </a:extLst>
          </p:cNvPr>
          <p:cNvSpPr/>
          <p:nvPr/>
        </p:nvSpPr>
        <p:spPr>
          <a:xfrm>
            <a:off x="904875" y="4143304"/>
            <a:ext cx="1060869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This command is configured in the BD view. Before binding a global VLAN to a BD, ensure that the global VLAN has been created and interfaces have been added to the global VLAN.</a:t>
            </a:r>
            <a:endParaRPr lang="en-US" altLang="zh-CN" sz="1400" dirty="0">
              <a:latin typeface="Huawei Sans" panose="020C0503030203020204" pitchFamily="34" charset="0"/>
              <a:cs typeface="Courier New" panose="02070309020205020404" pitchFamily="49" charset="0"/>
            </a:endParaRPr>
          </a:p>
        </p:txBody>
      </p:sp>
      <p:sp>
        <p:nvSpPr>
          <p:cNvPr id="12" name="矩形 11">
            <a:extLst>
              <a:ext uri="{FF2B5EF4-FFF2-40B4-BE49-F238E27FC236}">
                <a16:creationId xmlns:a16="http://schemas.microsoft.com/office/drawing/2014/main" xmlns="" id="{16F52784-9DE5-4B19-8BDE-DFE9CE80C4E0}"/>
              </a:ext>
            </a:extLst>
          </p:cNvPr>
          <p:cNvSpPr/>
          <p:nvPr/>
        </p:nvSpPr>
        <p:spPr>
          <a:xfrm>
            <a:off x="904875" y="5274340"/>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interface </a:t>
            </a:r>
            <a:r>
              <a:rPr lang="en-US" sz="1400" b="1" dirty="0" err="1" smtClean="0">
                <a:latin typeface="Huawei Sans" panose="020C0503030203020204" pitchFamily="34" charset="0"/>
              </a:rPr>
              <a:t>vbdif</a:t>
            </a:r>
            <a:r>
              <a:rPr lang="en-US" sz="1400" dirty="0" smtClean="0">
                <a:latin typeface="Huawei Sans" panose="020C0503030203020204" pitchFamily="34" charset="0"/>
              </a:rPr>
              <a:t> </a:t>
            </a:r>
            <a:r>
              <a:rPr lang="en-US" sz="1400" i="1" dirty="0" err="1" smtClean="0">
                <a:latin typeface="Huawei Sans" panose="020C0503030203020204" pitchFamily="34" charset="0"/>
              </a:rPr>
              <a:t>bd</a:t>
            </a:r>
            <a:r>
              <a:rPr lang="en-US" sz="1400" i="1" dirty="0" smtClean="0">
                <a:latin typeface="Huawei Sans" panose="020C0503030203020204" pitchFamily="34" charset="0"/>
              </a:rPr>
              <a:t>-id</a:t>
            </a:r>
            <a:endParaRPr lang="en-US" altLang="zh-CN" sz="1400" dirty="0">
              <a:latin typeface="Huawei Sans" panose="020C0503030203020204" pitchFamily="34" charset="0"/>
              <a:cs typeface="Courier New" panose="02070309020205020404" pitchFamily="49" charset="0"/>
            </a:endParaRPr>
          </a:p>
        </p:txBody>
      </p:sp>
      <p:sp>
        <p:nvSpPr>
          <p:cNvPr id="13" name="矩形 12">
            <a:extLst>
              <a:ext uri="{FF2B5EF4-FFF2-40B4-BE49-F238E27FC236}">
                <a16:creationId xmlns:a16="http://schemas.microsoft.com/office/drawing/2014/main" xmlns="" id="{8ADC0ABD-10DF-49B2-9A11-597331B8F2A2}"/>
              </a:ext>
            </a:extLst>
          </p:cNvPr>
          <p:cNvSpPr/>
          <p:nvPr/>
        </p:nvSpPr>
        <p:spPr>
          <a:xfrm>
            <a:off x="455612" y="4842193"/>
            <a:ext cx="10728325" cy="338554"/>
          </a:xfrm>
          <a:prstGeom prst="rect">
            <a:avLst/>
          </a:prstGeom>
        </p:spPr>
        <p:txBody>
          <a:bodyPr wrap="square">
            <a:spAutoFit/>
          </a:bodyPr>
          <a:lstStyle/>
          <a:p>
            <a:pPr marL="342900" indent="-342900" fontAlgn="ctr">
              <a:buFont typeface="+mj-lt"/>
              <a:buAutoNum type="arabicPeriod" startAt="8"/>
            </a:pPr>
            <a:r>
              <a:rPr lang="en-US" sz="1600" dirty="0" smtClean="0">
                <a:latin typeface="Huawei Sans" panose="020C0503030203020204" pitchFamily="34" charset="0"/>
              </a:rPr>
              <a:t>Configure a Layer 3 gateway.</a:t>
            </a:r>
            <a:endParaRPr lang="en-US" sz="1600" dirty="0">
              <a:latin typeface="Huawei Sans" panose="020C0503030203020204" pitchFamily="34" charset="0"/>
            </a:endParaRPr>
          </a:p>
        </p:txBody>
      </p:sp>
      <p:sp>
        <p:nvSpPr>
          <p:cNvPr id="14" name="矩形 13">
            <a:extLst>
              <a:ext uri="{FF2B5EF4-FFF2-40B4-BE49-F238E27FC236}">
                <a16:creationId xmlns:a16="http://schemas.microsoft.com/office/drawing/2014/main" xmlns="" id="{DA863B41-24EB-4A92-89AB-17EE4E90BD1D}"/>
              </a:ext>
            </a:extLst>
          </p:cNvPr>
          <p:cNvSpPr/>
          <p:nvPr/>
        </p:nvSpPr>
        <p:spPr>
          <a:xfrm>
            <a:off x="904875" y="5522514"/>
            <a:ext cx="1060869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Create a VBDIF interface in the system view, enter the VBDIF interface view, and configure a gateway IP address in the VBDIF interface view.</a:t>
            </a:r>
            <a:endParaRPr lang="en-US" altLang="zh-CN" sz="14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25961556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5CE355C1-7171-434E-9B5B-0BD87FD7E892}"/>
              </a:ext>
            </a:extLst>
          </p:cNvPr>
          <p:cNvSpPr>
            <a:spLocks noGrp="1"/>
          </p:cNvSpPr>
          <p:nvPr>
            <p:ph type="title"/>
          </p:nvPr>
        </p:nvSpPr>
        <p:spPr bwMode="gray"/>
        <p:txBody>
          <a:bodyPr/>
          <a:lstStyle/>
          <a:p>
            <a:r>
              <a:rPr lang="en-US" dirty="0" smtClean="0"/>
              <a:t>Configuration Example: Intra-Subnet Communication (1)</a:t>
            </a:r>
            <a:endParaRPr lang="en-US" altLang="zh-CN" dirty="0"/>
          </a:p>
        </p:txBody>
      </p:sp>
      <p:grpSp>
        <p:nvGrpSpPr>
          <p:cNvPr id="38" name="组合 37">
            <a:extLst>
              <a:ext uri="{FF2B5EF4-FFF2-40B4-BE49-F238E27FC236}">
                <a16:creationId xmlns:a16="http://schemas.microsoft.com/office/drawing/2014/main" xmlns="" id="{2620C340-032B-4BCA-971B-2E0CE1A5AFFB}"/>
              </a:ext>
            </a:extLst>
          </p:cNvPr>
          <p:cNvGrpSpPr/>
          <p:nvPr/>
        </p:nvGrpSpPr>
        <p:grpSpPr bwMode="gray">
          <a:xfrm>
            <a:off x="1019536" y="1951137"/>
            <a:ext cx="4704367" cy="3141497"/>
            <a:chOff x="473275" y="2149431"/>
            <a:chExt cx="4704367" cy="3141497"/>
          </a:xfrm>
        </p:grpSpPr>
        <p:sp>
          <p:nvSpPr>
            <p:cNvPr id="36" name="矩形: 圆角 35">
              <a:extLst>
                <a:ext uri="{FF2B5EF4-FFF2-40B4-BE49-F238E27FC236}">
                  <a16:creationId xmlns:a16="http://schemas.microsoft.com/office/drawing/2014/main" xmlns="" id="{53D6CAB9-311C-4AE2-A406-DC2FF6065C03}"/>
                </a:ext>
              </a:extLst>
            </p:cNvPr>
            <p:cNvSpPr/>
            <p:nvPr/>
          </p:nvSpPr>
          <p:spPr bwMode="gray">
            <a:xfrm>
              <a:off x="473275" y="2149431"/>
              <a:ext cx="4704367" cy="3141497"/>
            </a:xfrm>
            <a:prstGeom prst="roundRect">
              <a:avLst/>
            </a:prstGeom>
            <a:solidFill>
              <a:schemeClr val="bg1"/>
            </a:solidFill>
            <a:ln w="19050">
              <a:solidFill>
                <a:srgbClr val="30B5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pic>
          <p:nvPicPr>
            <p:cNvPr id="4" name="图片 3">
              <a:extLst>
                <a:ext uri="{FF2B5EF4-FFF2-40B4-BE49-F238E27FC236}">
                  <a16:creationId xmlns:a16="http://schemas.microsoft.com/office/drawing/2014/main" xmlns="" id="{D44872DB-2D16-4F13-93BD-D8A9552CCAA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28865" y="2863804"/>
              <a:ext cx="540000" cy="442800"/>
            </a:xfrm>
            <a:prstGeom prst="rect">
              <a:avLst/>
            </a:prstGeom>
          </p:spPr>
        </p:pic>
        <p:pic>
          <p:nvPicPr>
            <p:cNvPr id="5" name="图片 4" descr="PC.png">
              <a:extLst>
                <a:ext uri="{FF2B5EF4-FFF2-40B4-BE49-F238E27FC236}">
                  <a16:creationId xmlns:a16="http://schemas.microsoft.com/office/drawing/2014/main" xmlns="" id="{861429D6-57F7-48AC-944C-0E5ED29FE79F}"/>
                </a:ext>
              </a:extLst>
            </p:cNvPr>
            <p:cNvPicPr>
              <a:picLocks noChangeAspect="1"/>
            </p:cNvPicPr>
            <p:nvPr/>
          </p:nvPicPr>
          <p:blipFill>
            <a:blip r:embed="rId4" cstate="print"/>
            <a:stretch>
              <a:fillRect/>
            </a:stretch>
          </p:blipFill>
          <p:spPr bwMode="gray">
            <a:xfrm>
              <a:off x="888261" y="4130338"/>
              <a:ext cx="539063" cy="414000"/>
            </a:xfrm>
            <a:prstGeom prst="rect">
              <a:avLst/>
            </a:prstGeom>
          </p:spPr>
        </p:pic>
        <p:pic>
          <p:nvPicPr>
            <p:cNvPr id="8" name="图片 7">
              <a:extLst>
                <a:ext uri="{FF2B5EF4-FFF2-40B4-BE49-F238E27FC236}">
                  <a16:creationId xmlns:a16="http://schemas.microsoft.com/office/drawing/2014/main" xmlns="" id="{5A04BFB1-4CF0-449D-9B17-F3192203109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07054" y="2863804"/>
              <a:ext cx="540000" cy="442800"/>
            </a:xfrm>
            <a:prstGeom prst="rect">
              <a:avLst/>
            </a:prstGeom>
          </p:spPr>
        </p:pic>
        <p:cxnSp>
          <p:nvCxnSpPr>
            <p:cNvPr id="10" name="直接连接符 9">
              <a:extLst>
                <a:ext uri="{FF2B5EF4-FFF2-40B4-BE49-F238E27FC236}">
                  <a16:creationId xmlns:a16="http://schemas.microsoft.com/office/drawing/2014/main" xmlns="" id="{1255024B-421C-44AA-8641-BF66DDA67B83}"/>
                </a:ext>
              </a:extLst>
            </p:cNvPr>
            <p:cNvCxnSpPr>
              <a:stCxn id="4" idx="3"/>
              <a:endCxn id="8" idx="1"/>
            </p:cNvCxnSpPr>
            <p:nvPr/>
          </p:nvCxnSpPr>
          <p:spPr bwMode="gray">
            <a:xfrm>
              <a:off x="2168865" y="3085204"/>
              <a:ext cx="153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图片 10" descr="PC.png">
              <a:extLst>
                <a:ext uri="{FF2B5EF4-FFF2-40B4-BE49-F238E27FC236}">
                  <a16:creationId xmlns:a16="http://schemas.microsoft.com/office/drawing/2014/main" xmlns="" id="{5266353E-6FE3-4A44-B586-E20EABF1EC25}"/>
                </a:ext>
              </a:extLst>
            </p:cNvPr>
            <p:cNvPicPr>
              <a:picLocks noChangeAspect="1"/>
            </p:cNvPicPr>
            <p:nvPr/>
          </p:nvPicPr>
          <p:blipFill>
            <a:blip r:embed="rId4" cstate="print"/>
            <a:stretch>
              <a:fillRect/>
            </a:stretch>
          </p:blipFill>
          <p:spPr bwMode="gray">
            <a:xfrm>
              <a:off x="3707054" y="4130338"/>
              <a:ext cx="539063" cy="414000"/>
            </a:xfrm>
            <a:prstGeom prst="rect">
              <a:avLst/>
            </a:prstGeom>
          </p:spPr>
        </p:pic>
        <p:cxnSp>
          <p:nvCxnSpPr>
            <p:cNvPr id="12" name="直接连接符 11">
              <a:extLst>
                <a:ext uri="{FF2B5EF4-FFF2-40B4-BE49-F238E27FC236}">
                  <a16:creationId xmlns:a16="http://schemas.microsoft.com/office/drawing/2014/main" xmlns="" id="{8C815446-8A1F-494B-BC2D-C08CC1AD7B9E}"/>
                </a:ext>
              </a:extLst>
            </p:cNvPr>
            <p:cNvCxnSpPr>
              <a:cxnSpLocks/>
              <a:stCxn id="5" idx="0"/>
              <a:endCxn id="4" idx="2"/>
            </p:cNvCxnSpPr>
            <p:nvPr/>
          </p:nvCxnSpPr>
          <p:spPr bwMode="gray">
            <a:xfrm flipV="1">
              <a:off x="1157793" y="3306604"/>
              <a:ext cx="741072" cy="8237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A16F311A-A57B-414D-80F9-0ABA6B6CE554}"/>
                </a:ext>
              </a:extLst>
            </p:cNvPr>
            <p:cNvCxnSpPr>
              <a:cxnSpLocks/>
              <a:stCxn id="11" idx="0"/>
              <a:endCxn id="8" idx="2"/>
            </p:cNvCxnSpPr>
            <p:nvPr/>
          </p:nvCxnSpPr>
          <p:spPr bwMode="gray">
            <a:xfrm flipV="1">
              <a:off x="3976586" y="3306604"/>
              <a:ext cx="468" cy="8237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6BA187EF-82A0-4B65-8645-1796EF86318E}"/>
                </a:ext>
              </a:extLst>
            </p:cNvPr>
            <p:cNvSpPr txBox="1"/>
            <p:nvPr/>
          </p:nvSpPr>
          <p:spPr bwMode="gray">
            <a:xfrm>
              <a:off x="630875" y="4601458"/>
              <a:ext cx="1120820" cy="430887"/>
            </a:xfrm>
            <a:prstGeom prst="rect">
              <a:avLst/>
            </a:prstGeom>
          </p:spPr>
          <p:txBody>
            <a:bodyPr wrap="none" rtlCol="0">
              <a:spAutoFit/>
            </a:bodyPr>
            <a:lstStyle/>
            <a:p>
              <a:pPr algn="ctr" fontAlgn="ctr"/>
              <a:r>
                <a:rPr lang="en-US" sz="1100" dirty="0" smtClean="0">
                  <a:latin typeface="Huawei Sans" panose="020C0503030203020204" pitchFamily="34" charset="0"/>
                </a:rPr>
                <a:t>IP1</a:t>
              </a:r>
            </a:p>
            <a:p>
              <a:pPr algn="l" fontAlgn="ctr"/>
              <a:r>
                <a:rPr lang="en-US" sz="1100" dirty="0" smtClean="0">
                  <a:latin typeface="Huawei Sans" panose="020C0503030203020204" pitchFamily="34" charset="0"/>
                </a:rPr>
                <a:t>192.168.1.1/24</a:t>
              </a:r>
              <a:endParaRPr lang="en-US" altLang="zh-CN" sz="1100" dirty="0">
                <a:latin typeface="Huawei Sans" panose="020C0503030203020204" pitchFamily="34" charset="0"/>
              </a:endParaRPr>
            </a:p>
          </p:txBody>
        </p:sp>
        <p:sp>
          <p:nvSpPr>
            <p:cNvPr id="19" name="文本框 18">
              <a:extLst>
                <a:ext uri="{FF2B5EF4-FFF2-40B4-BE49-F238E27FC236}">
                  <a16:creationId xmlns:a16="http://schemas.microsoft.com/office/drawing/2014/main" xmlns="" id="{45FB0F96-71FD-4F81-BE5C-6A45AAB80EE8}"/>
                </a:ext>
              </a:extLst>
            </p:cNvPr>
            <p:cNvSpPr txBox="1"/>
            <p:nvPr/>
          </p:nvSpPr>
          <p:spPr bwMode="gray">
            <a:xfrm>
              <a:off x="2047884" y="4601458"/>
              <a:ext cx="1120820" cy="430887"/>
            </a:xfrm>
            <a:prstGeom prst="rect">
              <a:avLst/>
            </a:prstGeom>
          </p:spPr>
          <p:txBody>
            <a:bodyPr wrap="none" rtlCol="0">
              <a:spAutoFit/>
            </a:bodyPr>
            <a:lstStyle/>
            <a:p>
              <a:pPr algn="ctr" fontAlgn="ctr"/>
              <a:r>
                <a:rPr lang="en-US" sz="1100" dirty="0" smtClean="0">
                  <a:latin typeface="Huawei Sans" panose="020C0503030203020204" pitchFamily="34" charset="0"/>
                </a:rPr>
                <a:t>IP2</a:t>
              </a:r>
            </a:p>
            <a:p>
              <a:pPr algn="l" fontAlgn="ctr"/>
              <a:r>
                <a:rPr lang="en-US" sz="1100" dirty="0" smtClean="0">
                  <a:latin typeface="Huawei Sans" panose="020C0503030203020204" pitchFamily="34" charset="0"/>
                </a:rPr>
                <a:t>192.168.1.2/24</a:t>
              </a:r>
              <a:endParaRPr lang="en-US" altLang="zh-CN" sz="1100" dirty="0">
                <a:latin typeface="Huawei Sans" panose="020C0503030203020204" pitchFamily="34" charset="0"/>
              </a:endParaRPr>
            </a:p>
          </p:txBody>
        </p:sp>
        <p:pic>
          <p:nvPicPr>
            <p:cNvPr id="20" name="图片 19" descr="PC.png">
              <a:extLst>
                <a:ext uri="{FF2B5EF4-FFF2-40B4-BE49-F238E27FC236}">
                  <a16:creationId xmlns:a16="http://schemas.microsoft.com/office/drawing/2014/main" xmlns="" id="{4E2EFEB1-A62E-4E8F-8603-D2C11A1B9AED}"/>
                </a:ext>
              </a:extLst>
            </p:cNvPr>
            <p:cNvPicPr>
              <a:picLocks noChangeAspect="1"/>
            </p:cNvPicPr>
            <p:nvPr/>
          </p:nvPicPr>
          <p:blipFill>
            <a:blip r:embed="rId4" cstate="print"/>
            <a:stretch>
              <a:fillRect/>
            </a:stretch>
          </p:blipFill>
          <p:spPr bwMode="gray">
            <a:xfrm>
              <a:off x="2338763" y="4130338"/>
              <a:ext cx="539063" cy="414000"/>
            </a:xfrm>
            <a:prstGeom prst="rect">
              <a:avLst/>
            </a:prstGeom>
          </p:spPr>
        </p:pic>
        <p:cxnSp>
          <p:nvCxnSpPr>
            <p:cNvPr id="21" name="直接连接符 20">
              <a:extLst>
                <a:ext uri="{FF2B5EF4-FFF2-40B4-BE49-F238E27FC236}">
                  <a16:creationId xmlns:a16="http://schemas.microsoft.com/office/drawing/2014/main" xmlns="" id="{E0E16102-BCAF-43DA-AEE3-52856C9DBDC4}"/>
                </a:ext>
              </a:extLst>
            </p:cNvPr>
            <p:cNvCxnSpPr>
              <a:cxnSpLocks/>
              <a:stCxn id="20" idx="0"/>
              <a:endCxn id="4" idx="2"/>
            </p:cNvCxnSpPr>
            <p:nvPr/>
          </p:nvCxnSpPr>
          <p:spPr bwMode="gray">
            <a:xfrm flipH="1" flipV="1">
              <a:off x="1898865" y="3306604"/>
              <a:ext cx="709430" cy="8237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xmlns="" id="{875F33D5-C123-4289-8446-CF2FFBCF0295}"/>
                </a:ext>
              </a:extLst>
            </p:cNvPr>
            <p:cNvSpPr txBox="1"/>
            <p:nvPr/>
          </p:nvSpPr>
          <p:spPr bwMode="gray">
            <a:xfrm>
              <a:off x="3416174" y="4601458"/>
              <a:ext cx="1120820" cy="430887"/>
            </a:xfrm>
            <a:prstGeom prst="rect">
              <a:avLst/>
            </a:prstGeom>
          </p:spPr>
          <p:txBody>
            <a:bodyPr wrap="none" rtlCol="0">
              <a:spAutoFit/>
            </a:bodyPr>
            <a:lstStyle/>
            <a:p>
              <a:pPr algn="ctr" fontAlgn="ctr"/>
              <a:r>
                <a:rPr lang="en-US" sz="1100" dirty="0" smtClean="0">
                  <a:latin typeface="Huawei Sans" panose="020C0503030203020204" pitchFamily="34" charset="0"/>
                </a:rPr>
                <a:t>IP3</a:t>
              </a:r>
            </a:p>
            <a:p>
              <a:pPr algn="l" fontAlgn="ctr"/>
              <a:r>
                <a:rPr lang="en-US" sz="1100" dirty="0" smtClean="0">
                  <a:latin typeface="Huawei Sans" panose="020C0503030203020204" pitchFamily="34" charset="0"/>
                </a:rPr>
                <a:t>192.168.1.3/24</a:t>
              </a:r>
              <a:endParaRPr lang="en-US" altLang="zh-CN" sz="1100" dirty="0">
                <a:latin typeface="Huawei Sans" panose="020C0503030203020204" pitchFamily="34" charset="0"/>
              </a:endParaRPr>
            </a:p>
          </p:txBody>
        </p:sp>
        <p:sp>
          <p:nvSpPr>
            <p:cNvPr id="30" name="文本框 29">
              <a:extLst>
                <a:ext uri="{FF2B5EF4-FFF2-40B4-BE49-F238E27FC236}">
                  <a16:creationId xmlns:a16="http://schemas.microsoft.com/office/drawing/2014/main" xmlns="" id="{0DDDFB6F-125E-4C45-9747-F83580F9E5FD}"/>
                </a:ext>
              </a:extLst>
            </p:cNvPr>
            <p:cNvSpPr txBox="1"/>
            <p:nvPr/>
          </p:nvSpPr>
          <p:spPr bwMode="gray">
            <a:xfrm>
              <a:off x="697615" y="2774920"/>
              <a:ext cx="806631" cy="430887"/>
            </a:xfrm>
            <a:prstGeom prst="rect">
              <a:avLst/>
            </a:prstGeom>
          </p:spPr>
          <p:txBody>
            <a:bodyPr wrap="none" rtlCol="0">
              <a:spAutoFit/>
            </a:bodyPr>
            <a:lstStyle/>
            <a:p>
              <a:pPr algn="ctr" fontAlgn="ctr"/>
              <a:r>
                <a:rPr lang="en-US" sz="1100" dirty="0" smtClean="0">
                  <a:latin typeface="Huawei Sans" panose="020C0503030203020204" pitchFamily="34" charset="0"/>
                </a:rPr>
                <a:t>VTEP</a:t>
              </a:r>
            </a:p>
            <a:p>
              <a:pPr algn="l" fontAlgn="ctr"/>
              <a:r>
                <a:rPr lang="en-US" sz="1100" dirty="0" smtClean="0">
                  <a:latin typeface="Huawei Sans" panose="020C0503030203020204" pitchFamily="34" charset="0"/>
                </a:rPr>
                <a:t>1.1.1.1/32</a:t>
              </a:r>
              <a:endParaRPr lang="en-US" altLang="zh-CN" sz="1100" dirty="0">
                <a:latin typeface="Huawei Sans" panose="020C0503030203020204" pitchFamily="34" charset="0"/>
              </a:endParaRPr>
            </a:p>
          </p:txBody>
        </p:sp>
        <p:sp>
          <p:nvSpPr>
            <p:cNvPr id="31" name="文本框 30">
              <a:extLst>
                <a:ext uri="{FF2B5EF4-FFF2-40B4-BE49-F238E27FC236}">
                  <a16:creationId xmlns:a16="http://schemas.microsoft.com/office/drawing/2014/main" xmlns="" id="{7ED72902-FB9C-475D-A507-DA6800901859}"/>
                </a:ext>
              </a:extLst>
            </p:cNvPr>
            <p:cNvSpPr txBox="1"/>
            <p:nvPr/>
          </p:nvSpPr>
          <p:spPr bwMode="gray">
            <a:xfrm>
              <a:off x="4310542" y="2823594"/>
              <a:ext cx="806631" cy="430887"/>
            </a:xfrm>
            <a:prstGeom prst="rect">
              <a:avLst/>
            </a:prstGeom>
          </p:spPr>
          <p:txBody>
            <a:bodyPr wrap="none" rtlCol="0">
              <a:spAutoFit/>
            </a:bodyPr>
            <a:lstStyle/>
            <a:p>
              <a:pPr algn="ctr" fontAlgn="ctr"/>
              <a:r>
                <a:rPr lang="en-US" sz="1100" dirty="0" smtClean="0">
                  <a:latin typeface="Huawei Sans" panose="020C0503030203020204" pitchFamily="34" charset="0"/>
                </a:rPr>
                <a:t>VTEP</a:t>
              </a:r>
            </a:p>
            <a:p>
              <a:pPr algn="l" fontAlgn="ctr"/>
              <a:r>
                <a:rPr lang="en-US" sz="1100" dirty="0" smtClean="0">
                  <a:latin typeface="Huawei Sans" panose="020C0503030203020204" pitchFamily="34" charset="0"/>
                </a:rPr>
                <a:t>2.2.2.2/32</a:t>
              </a:r>
              <a:endParaRPr lang="en-US" altLang="zh-CN" sz="1100" dirty="0">
                <a:latin typeface="Huawei Sans" panose="020C0503030203020204" pitchFamily="34" charset="0"/>
              </a:endParaRPr>
            </a:p>
          </p:txBody>
        </p:sp>
        <p:sp>
          <p:nvSpPr>
            <p:cNvPr id="32" name="文本框 31">
              <a:extLst>
                <a:ext uri="{FF2B5EF4-FFF2-40B4-BE49-F238E27FC236}">
                  <a16:creationId xmlns:a16="http://schemas.microsoft.com/office/drawing/2014/main" xmlns="" id="{8F79796C-0761-4145-B8FD-02DA5C6EF1A1}"/>
                </a:ext>
              </a:extLst>
            </p:cNvPr>
            <p:cNvSpPr txBox="1"/>
            <p:nvPr/>
          </p:nvSpPr>
          <p:spPr bwMode="gray">
            <a:xfrm>
              <a:off x="2524808" y="2793876"/>
              <a:ext cx="785793" cy="261610"/>
            </a:xfrm>
            <a:prstGeom prst="rect">
              <a:avLst/>
            </a:prstGeom>
          </p:spPr>
          <p:txBody>
            <a:bodyPr wrap="none" rtlCol="0">
              <a:spAutoFit/>
            </a:bodyPr>
            <a:lstStyle/>
            <a:p>
              <a:pPr algn="ctr" fontAlgn="ctr"/>
              <a:r>
                <a:rPr lang="en-US" sz="1100" dirty="0" smtClean="0">
                  <a:latin typeface="Huawei Sans" panose="020C0503030203020204" pitchFamily="34" charset="0"/>
                </a:rPr>
                <a:t>GE1/0/10</a:t>
              </a:r>
              <a:endParaRPr lang="en-US" altLang="zh-CN" sz="1100" dirty="0">
                <a:latin typeface="Huawei Sans" panose="020C0503030203020204" pitchFamily="34" charset="0"/>
              </a:endParaRPr>
            </a:p>
          </p:txBody>
        </p:sp>
        <p:sp>
          <p:nvSpPr>
            <p:cNvPr id="33" name="文本框 32">
              <a:extLst>
                <a:ext uri="{FF2B5EF4-FFF2-40B4-BE49-F238E27FC236}">
                  <a16:creationId xmlns:a16="http://schemas.microsoft.com/office/drawing/2014/main" xmlns="" id="{15CBEE80-EC51-4AE1-A74B-78AE80D9AB92}"/>
                </a:ext>
              </a:extLst>
            </p:cNvPr>
            <p:cNvSpPr txBox="1"/>
            <p:nvPr/>
          </p:nvSpPr>
          <p:spPr bwMode="gray">
            <a:xfrm rot="18731803">
              <a:off x="1108364" y="3479921"/>
              <a:ext cx="707245" cy="261610"/>
            </a:xfrm>
            <a:prstGeom prst="rect">
              <a:avLst/>
            </a:prstGeom>
          </p:spPr>
          <p:txBody>
            <a:bodyPr wrap="none" rtlCol="0">
              <a:spAutoFit/>
            </a:bodyPr>
            <a:lstStyle/>
            <a:p>
              <a:pPr algn="ctr" fontAlgn="ctr"/>
              <a:r>
                <a:rPr lang="en-US" sz="1100" dirty="0" smtClean="0">
                  <a:latin typeface="Huawei Sans" panose="020C0503030203020204" pitchFamily="34" charset="0"/>
                </a:rPr>
                <a:t>GE1/0/1</a:t>
              </a:r>
              <a:endParaRPr lang="en-US" altLang="zh-CN" sz="1100" dirty="0">
                <a:latin typeface="Huawei Sans" panose="020C0503030203020204" pitchFamily="34" charset="0"/>
              </a:endParaRPr>
            </a:p>
          </p:txBody>
        </p:sp>
        <p:sp>
          <p:nvSpPr>
            <p:cNvPr id="34" name="文本框 33">
              <a:extLst>
                <a:ext uri="{FF2B5EF4-FFF2-40B4-BE49-F238E27FC236}">
                  <a16:creationId xmlns:a16="http://schemas.microsoft.com/office/drawing/2014/main" xmlns="" id="{48AD6316-0986-4139-AB03-C06DE80B345C}"/>
                </a:ext>
              </a:extLst>
            </p:cNvPr>
            <p:cNvSpPr txBox="1"/>
            <p:nvPr/>
          </p:nvSpPr>
          <p:spPr bwMode="gray">
            <a:xfrm rot="2932880">
              <a:off x="1989224" y="3495161"/>
              <a:ext cx="707245" cy="261610"/>
            </a:xfrm>
            <a:prstGeom prst="rect">
              <a:avLst/>
            </a:prstGeom>
          </p:spPr>
          <p:txBody>
            <a:bodyPr wrap="none" rtlCol="0">
              <a:spAutoFit/>
            </a:bodyPr>
            <a:lstStyle/>
            <a:p>
              <a:pPr algn="ctr" fontAlgn="ctr"/>
              <a:r>
                <a:rPr lang="en-US" sz="1100" dirty="0" smtClean="0">
                  <a:latin typeface="Huawei Sans" panose="020C0503030203020204" pitchFamily="34" charset="0"/>
                </a:rPr>
                <a:t>GE1/0/2</a:t>
              </a:r>
              <a:endParaRPr lang="en-US" altLang="zh-CN" sz="1100" dirty="0">
                <a:latin typeface="Huawei Sans" panose="020C0503030203020204" pitchFamily="34" charset="0"/>
              </a:endParaRPr>
            </a:p>
          </p:txBody>
        </p:sp>
        <p:sp>
          <p:nvSpPr>
            <p:cNvPr id="35" name="文本框 34">
              <a:extLst>
                <a:ext uri="{FF2B5EF4-FFF2-40B4-BE49-F238E27FC236}">
                  <a16:creationId xmlns:a16="http://schemas.microsoft.com/office/drawing/2014/main" xmlns="" id="{DA87D7D9-4F51-481D-85E2-950866817404}"/>
                </a:ext>
              </a:extLst>
            </p:cNvPr>
            <p:cNvSpPr txBox="1"/>
            <p:nvPr/>
          </p:nvSpPr>
          <p:spPr bwMode="gray">
            <a:xfrm>
              <a:off x="3197673" y="3318189"/>
              <a:ext cx="707245" cy="261610"/>
            </a:xfrm>
            <a:prstGeom prst="rect">
              <a:avLst/>
            </a:prstGeom>
          </p:spPr>
          <p:txBody>
            <a:bodyPr wrap="none" rtlCol="0">
              <a:spAutoFit/>
            </a:bodyPr>
            <a:lstStyle/>
            <a:p>
              <a:pPr algn="ctr" fontAlgn="ctr"/>
              <a:r>
                <a:rPr lang="en-US" sz="1100" dirty="0" smtClean="0">
                  <a:latin typeface="Huawei Sans" panose="020C0503030203020204" pitchFamily="34" charset="0"/>
                </a:rPr>
                <a:t>GE1/0/1</a:t>
              </a:r>
              <a:endParaRPr lang="en-US" altLang="zh-CN" sz="1100" dirty="0">
                <a:latin typeface="Huawei Sans" panose="020C0503030203020204" pitchFamily="34" charset="0"/>
              </a:endParaRPr>
            </a:p>
          </p:txBody>
        </p:sp>
        <p:sp>
          <p:nvSpPr>
            <p:cNvPr id="37" name="文本框 36">
              <a:extLst>
                <a:ext uri="{FF2B5EF4-FFF2-40B4-BE49-F238E27FC236}">
                  <a16:creationId xmlns:a16="http://schemas.microsoft.com/office/drawing/2014/main" xmlns="" id="{B9B623FE-66F1-4B0E-8B06-4BA3B705AA52}"/>
                </a:ext>
              </a:extLst>
            </p:cNvPr>
            <p:cNvSpPr txBox="1"/>
            <p:nvPr/>
          </p:nvSpPr>
          <p:spPr bwMode="gray">
            <a:xfrm>
              <a:off x="2521403" y="2199602"/>
              <a:ext cx="889987" cy="430887"/>
            </a:xfrm>
            <a:prstGeom prst="rect">
              <a:avLst/>
            </a:prstGeom>
          </p:spPr>
          <p:txBody>
            <a:bodyPr wrap="none" rtlCol="0">
              <a:spAutoFit/>
            </a:bodyPr>
            <a:lstStyle/>
            <a:p>
              <a:pPr algn="ctr" fontAlgn="ctr"/>
              <a:r>
                <a:rPr lang="en-US" sz="1100" b="1" dirty="0" smtClean="0">
                  <a:solidFill>
                    <a:srgbClr val="C00000"/>
                  </a:solidFill>
                  <a:latin typeface="Huawei Sans" panose="020C0503030203020204" pitchFamily="34" charset="0"/>
                </a:rPr>
                <a:t>BD 100</a:t>
              </a:r>
            </a:p>
            <a:p>
              <a:pPr algn="ctr" fontAlgn="ctr"/>
              <a:r>
                <a:rPr lang="en-US" sz="1100" b="1" dirty="0" smtClean="0">
                  <a:solidFill>
                    <a:srgbClr val="C00000"/>
                  </a:solidFill>
                  <a:latin typeface="Huawei Sans" panose="020C0503030203020204" pitchFamily="34" charset="0"/>
                </a:rPr>
                <a:t>VNI 10000</a:t>
              </a:r>
              <a:endParaRPr lang="en-US" altLang="zh-CN" sz="1100" b="1" dirty="0">
                <a:solidFill>
                  <a:srgbClr val="C00000"/>
                </a:solidFill>
                <a:latin typeface="Huawei Sans" panose="020C0503030203020204" pitchFamily="34" charset="0"/>
              </a:endParaRPr>
            </a:p>
          </p:txBody>
        </p:sp>
        <p:sp>
          <p:nvSpPr>
            <p:cNvPr id="40" name="文本框 39">
              <a:extLst>
                <a:ext uri="{FF2B5EF4-FFF2-40B4-BE49-F238E27FC236}">
                  <a16:creationId xmlns:a16="http://schemas.microsoft.com/office/drawing/2014/main" xmlns="" id="{FECF0FA8-698D-454B-933A-64BEB4731B04}"/>
                </a:ext>
              </a:extLst>
            </p:cNvPr>
            <p:cNvSpPr txBox="1"/>
            <p:nvPr/>
          </p:nvSpPr>
          <p:spPr bwMode="gray">
            <a:xfrm>
              <a:off x="1687209" y="2506796"/>
              <a:ext cx="492443" cy="261610"/>
            </a:xfrm>
            <a:prstGeom prst="rect">
              <a:avLst/>
            </a:prstGeom>
          </p:spPr>
          <p:txBody>
            <a:bodyPr wrap="none" rtlCol="0">
              <a:spAutoFit/>
            </a:bodyPr>
            <a:lstStyle/>
            <a:p>
              <a:pPr algn="ctr" fontAlgn="ctr"/>
              <a:r>
                <a:rPr lang="en-US" sz="1100" b="1" dirty="0" smtClean="0">
                  <a:latin typeface="Huawei Sans" panose="020C0503030203020204" pitchFamily="34" charset="0"/>
                </a:rPr>
                <a:t>SW1</a:t>
              </a:r>
              <a:endParaRPr lang="en-US" altLang="zh-CN" sz="1100" b="1" dirty="0">
                <a:latin typeface="Huawei Sans" panose="020C0503030203020204" pitchFamily="34" charset="0"/>
              </a:endParaRPr>
            </a:p>
          </p:txBody>
        </p:sp>
        <p:sp>
          <p:nvSpPr>
            <p:cNvPr id="41" name="文本框 40">
              <a:extLst>
                <a:ext uri="{FF2B5EF4-FFF2-40B4-BE49-F238E27FC236}">
                  <a16:creationId xmlns:a16="http://schemas.microsoft.com/office/drawing/2014/main" xmlns="" id="{6D47B989-D254-4D49-9B4C-DF02C0C778E2}"/>
                </a:ext>
              </a:extLst>
            </p:cNvPr>
            <p:cNvSpPr txBox="1"/>
            <p:nvPr/>
          </p:nvSpPr>
          <p:spPr bwMode="gray">
            <a:xfrm>
              <a:off x="3730363" y="2506796"/>
              <a:ext cx="492443" cy="261610"/>
            </a:xfrm>
            <a:prstGeom prst="rect">
              <a:avLst/>
            </a:prstGeom>
          </p:spPr>
          <p:txBody>
            <a:bodyPr wrap="none" rtlCol="0">
              <a:spAutoFit/>
            </a:bodyPr>
            <a:lstStyle/>
            <a:p>
              <a:pPr algn="ctr" fontAlgn="ctr"/>
              <a:r>
                <a:rPr lang="en-US" sz="1100" b="1" dirty="0" smtClean="0">
                  <a:latin typeface="Huawei Sans" panose="020C0503030203020204" pitchFamily="34" charset="0"/>
                </a:rPr>
                <a:t>SW2</a:t>
              </a:r>
              <a:endParaRPr lang="en-US" altLang="zh-CN" sz="1100" b="1" dirty="0">
                <a:latin typeface="Huawei Sans" panose="020C0503030203020204" pitchFamily="34" charset="0"/>
              </a:endParaRPr>
            </a:p>
          </p:txBody>
        </p:sp>
      </p:grpSp>
      <p:sp>
        <p:nvSpPr>
          <p:cNvPr id="39" name="文本框 38">
            <a:extLst>
              <a:ext uri="{FF2B5EF4-FFF2-40B4-BE49-F238E27FC236}">
                <a16:creationId xmlns:a16="http://schemas.microsoft.com/office/drawing/2014/main" xmlns="" id="{B3A6D1F0-B215-4EDB-A64A-E73B85799D41}"/>
              </a:ext>
            </a:extLst>
          </p:cNvPr>
          <p:cNvSpPr txBox="1"/>
          <p:nvPr/>
        </p:nvSpPr>
        <p:spPr bwMode="gray">
          <a:xfrm>
            <a:off x="6439408" y="1688139"/>
            <a:ext cx="4314412" cy="523220"/>
          </a:xfrm>
          <a:prstGeom prst="rect">
            <a:avLst/>
          </a:prstGeom>
          <a:solidFill>
            <a:schemeClr val="bg1">
              <a:lumMod val="85000"/>
            </a:schemeClr>
          </a:solidFill>
        </p:spPr>
        <p:txBody>
          <a:bodyPr wrap="square" rtlCol="0">
            <a:spAutoFit/>
          </a:bodyPr>
          <a:lstStyle/>
          <a:p>
            <a:pPr fontAlgn="ctr">
              <a:spcBef>
                <a:spcPts val="0"/>
              </a:spcBef>
              <a:spcAft>
                <a:spcPts val="0"/>
              </a:spcAft>
            </a:pPr>
            <a:r>
              <a:rPr lang="en-US" sz="1400" dirty="0" smtClean="0">
                <a:solidFill>
                  <a:prstClr val="black"/>
                </a:solidFill>
                <a:latin typeface="Huawei Sans" panose="020C0503030203020204" pitchFamily="34" charset="0"/>
              </a:rPr>
              <a:t>[SW1] bridge-domain 100</a:t>
            </a:r>
          </a:p>
          <a:p>
            <a:pPr fontAlgn="ctr">
              <a:spcBef>
                <a:spcPts val="0"/>
              </a:spcBef>
              <a:spcAft>
                <a:spcPts val="0"/>
              </a:spcAft>
            </a:pPr>
            <a:r>
              <a:rPr lang="en-US" sz="1400" dirty="0" smtClean="0">
                <a:solidFill>
                  <a:prstClr val="black"/>
                </a:solidFill>
                <a:latin typeface="Huawei Sans" panose="020C0503030203020204" pitchFamily="34" charset="0"/>
              </a:rPr>
              <a:t>[SW1-bd100] </a:t>
            </a:r>
            <a:r>
              <a:rPr lang="en-US" sz="1400" dirty="0" err="1" smtClean="0">
                <a:solidFill>
                  <a:prstClr val="black"/>
                </a:solidFill>
                <a:latin typeface="Huawei Sans" panose="020C0503030203020204" pitchFamily="34" charset="0"/>
              </a:rPr>
              <a:t>vxlan</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vni</a:t>
            </a:r>
            <a:r>
              <a:rPr lang="en-US" sz="1400" dirty="0" smtClean="0">
                <a:solidFill>
                  <a:prstClr val="black"/>
                </a:solidFill>
                <a:latin typeface="Huawei Sans" panose="020C0503030203020204" pitchFamily="34" charset="0"/>
              </a:rPr>
              <a:t> 10000</a:t>
            </a:r>
            <a:endParaRPr lang="en-US" sz="1400" dirty="0">
              <a:solidFill>
                <a:prstClr val="black"/>
              </a:solidFill>
              <a:latin typeface="Huawei Sans" panose="020C0503030203020204" pitchFamily="34" charset="0"/>
            </a:endParaRPr>
          </a:p>
        </p:txBody>
      </p:sp>
      <p:sp>
        <p:nvSpPr>
          <p:cNvPr id="42" name="文本框 41">
            <a:extLst>
              <a:ext uri="{FF2B5EF4-FFF2-40B4-BE49-F238E27FC236}">
                <a16:creationId xmlns:a16="http://schemas.microsoft.com/office/drawing/2014/main" xmlns="" id="{D9182255-9697-4D10-88A0-ABA75E895537}"/>
              </a:ext>
            </a:extLst>
          </p:cNvPr>
          <p:cNvSpPr txBox="1"/>
          <p:nvPr/>
        </p:nvSpPr>
        <p:spPr bwMode="gray">
          <a:xfrm>
            <a:off x="6435525" y="2471938"/>
            <a:ext cx="4314412" cy="738664"/>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[SW1] interface </a:t>
            </a:r>
            <a:r>
              <a:rPr lang="en-US" dirty="0" err="1"/>
              <a:t>Nve</a:t>
            </a:r>
            <a:r>
              <a:rPr lang="en-US" dirty="0"/>
              <a:t> 1</a:t>
            </a:r>
          </a:p>
          <a:p>
            <a:r>
              <a:rPr lang="en-US" dirty="0"/>
              <a:t>[SW1-Nve1] source 1.1.1.1</a:t>
            </a:r>
          </a:p>
          <a:p>
            <a:r>
              <a:rPr lang="en-US" dirty="0"/>
              <a:t>[SW1-Nve1]</a:t>
            </a:r>
            <a:r>
              <a:rPr lang="en-US" dirty="0" err="1"/>
              <a:t>vni</a:t>
            </a:r>
            <a:r>
              <a:rPr lang="en-US" dirty="0"/>
              <a:t> 10000 head-end peer-list 2.2.2.2</a:t>
            </a:r>
          </a:p>
        </p:txBody>
      </p:sp>
      <p:sp>
        <p:nvSpPr>
          <p:cNvPr id="45" name="文本框 44">
            <a:extLst>
              <a:ext uri="{FF2B5EF4-FFF2-40B4-BE49-F238E27FC236}">
                <a16:creationId xmlns:a16="http://schemas.microsoft.com/office/drawing/2014/main" xmlns="" id="{69FBCD92-25AC-447F-A30B-EDECB10F4703}"/>
              </a:ext>
            </a:extLst>
          </p:cNvPr>
          <p:cNvSpPr txBox="1"/>
          <p:nvPr/>
        </p:nvSpPr>
        <p:spPr bwMode="gray">
          <a:xfrm>
            <a:off x="6435525" y="1314819"/>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SW1 configuration:</a:t>
            </a:r>
            <a:endParaRPr lang="en-US" sz="1600" b="1" dirty="0">
              <a:solidFill>
                <a:prstClr val="black"/>
              </a:solidFill>
              <a:latin typeface="Huawei Sans" panose="020C0503030203020204" pitchFamily="34" charset="0"/>
            </a:endParaRPr>
          </a:p>
        </p:txBody>
      </p:sp>
      <p:sp>
        <p:nvSpPr>
          <p:cNvPr id="48" name="圆角矩形 11">
            <a:extLst>
              <a:ext uri="{FF2B5EF4-FFF2-40B4-BE49-F238E27FC236}">
                <a16:creationId xmlns:a16="http://schemas.microsoft.com/office/drawing/2014/main" xmlns="" id="{8A40B099-94F0-4C96-B24D-330878071C88}"/>
              </a:ext>
            </a:extLst>
          </p:cNvPr>
          <p:cNvSpPr/>
          <p:nvPr/>
        </p:nvSpPr>
        <p:spPr bwMode="gray">
          <a:xfrm>
            <a:off x="1545151" y="1393401"/>
            <a:ext cx="1458000" cy="432000"/>
          </a:xfrm>
          <a:prstGeom prst="roundRect">
            <a:avLst>
              <a:gd name="adj" fmla="val 4298"/>
            </a:avLst>
          </a:prstGeom>
          <a:solidFill>
            <a:srgbClr val="30B5C5"/>
          </a:solidFill>
          <a:ln w="19050">
            <a:noFill/>
          </a:ln>
        </p:spPr>
        <p:txBody>
          <a:bodyPr wrap="square" rtlCol="0" anchor="ctr">
            <a:noAutofit/>
          </a:bodyPr>
          <a:lstStyle/>
          <a:p>
            <a:pPr algn="ctr" fontAlgn="ctr"/>
            <a:r>
              <a:rPr lang="en-US" sz="1200" b="1" dirty="0">
                <a:solidFill>
                  <a:schemeClr val="bg1"/>
                </a:solidFill>
                <a:latin typeface="Huawei Sans" panose="020C0503030203020204" pitchFamily="34" charset="0"/>
                <a:cs typeface="Huawei Sans" panose="020C0503030203020204" pitchFamily="34" charset="0"/>
              </a:rPr>
              <a:t>Configure a VXLAN tunnel</a:t>
            </a:r>
            <a:endParaRPr lang="en-US" altLang="zh-CN" sz="1200" b="1" dirty="0">
              <a:solidFill>
                <a:schemeClr val="bg1"/>
              </a:solidFill>
              <a:latin typeface="Huawei Sans" panose="020C0503030203020204" pitchFamily="34" charset="0"/>
              <a:cs typeface="Huawei Sans" panose="020C0503030203020204" pitchFamily="34" charset="0"/>
            </a:endParaRPr>
          </a:p>
        </p:txBody>
      </p:sp>
      <p:sp>
        <p:nvSpPr>
          <p:cNvPr id="49" name="圆角矩形 12">
            <a:extLst>
              <a:ext uri="{FF2B5EF4-FFF2-40B4-BE49-F238E27FC236}">
                <a16:creationId xmlns:a16="http://schemas.microsoft.com/office/drawing/2014/main" xmlns="" id="{5954F4B0-B410-4A71-8F29-9EFD3EC63129}"/>
              </a:ext>
            </a:extLst>
          </p:cNvPr>
          <p:cNvSpPr/>
          <p:nvPr/>
        </p:nvSpPr>
        <p:spPr bwMode="gray">
          <a:xfrm>
            <a:off x="3676551" y="1393401"/>
            <a:ext cx="1458000" cy="432000"/>
          </a:xfrm>
          <a:prstGeom prst="roundRect">
            <a:avLst>
              <a:gd name="adj" fmla="val 4298"/>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spcBef>
                <a:spcPts val="0"/>
              </a:spcBef>
              <a:spcAft>
                <a:spcPts val="0"/>
              </a:spcAft>
            </a:pPr>
            <a:r>
              <a:rPr lang="en-US" sz="1200" dirty="0" smtClean="0">
                <a:solidFill>
                  <a:schemeClr val="tx1"/>
                </a:solidFill>
                <a:latin typeface="Huawei Sans" panose="020C0503030203020204" pitchFamily="34" charset="0"/>
              </a:rPr>
              <a:t>Configure service access</a:t>
            </a:r>
            <a:endParaRPr lang="en-US" sz="1200" dirty="0">
              <a:solidFill>
                <a:schemeClr val="tx1"/>
              </a:solidFill>
              <a:latin typeface="Huawei Sans" panose="020C0503030203020204" pitchFamily="34" charset="0"/>
            </a:endParaRPr>
          </a:p>
        </p:txBody>
      </p:sp>
      <p:cxnSp>
        <p:nvCxnSpPr>
          <p:cNvPr id="51" name="直接箭头连接符 50">
            <a:extLst>
              <a:ext uri="{FF2B5EF4-FFF2-40B4-BE49-F238E27FC236}">
                <a16:creationId xmlns:a16="http://schemas.microsoft.com/office/drawing/2014/main" xmlns="" id="{9254255B-81A2-4597-8C3A-2E704E1FC41C}"/>
              </a:ext>
            </a:extLst>
          </p:cNvPr>
          <p:cNvCxnSpPr>
            <a:cxnSpLocks/>
            <a:stCxn id="48" idx="3"/>
            <a:endCxn id="49" idx="1"/>
          </p:cNvCxnSpPr>
          <p:nvPr/>
        </p:nvCxnSpPr>
        <p:spPr bwMode="gray">
          <a:xfrm>
            <a:off x="3003151" y="1609401"/>
            <a:ext cx="673400" cy="0"/>
          </a:xfrm>
          <a:prstGeom prst="straightConnector1">
            <a:avLst/>
          </a:prstGeom>
          <a:noFill/>
          <a:ln w="19050" cap="flat" cmpd="sng" algn="ctr">
            <a:solidFill>
              <a:schemeClr val="tx1"/>
            </a:solidFill>
            <a:prstDash val="solid"/>
            <a:round/>
            <a:headEnd type="none" w="med" len="med"/>
            <a:tailEnd type="triangle"/>
          </a:ln>
          <a:effectLst/>
        </p:spPr>
      </p:cxnSp>
      <p:sp>
        <p:nvSpPr>
          <p:cNvPr id="60" name="文本框 59">
            <a:extLst>
              <a:ext uri="{FF2B5EF4-FFF2-40B4-BE49-F238E27FC236}">
                <a16:creationId xmlns:a16="http://schemas.microsoft.com/office/drawing/2014/main" xmlns="" id="{23C0D927-6A4A-4040-AF36-E2FF92000F8A}"/>
              </a:ext>
            </a:extLst>
          </p:cNvPr>
          <p:cNvSpPr txBox="1"/>
          <p:nvPr/>
        </p:nvSpPr>
        <p:spPr bwMode="gray">
          <a:xfrm>
            <a:off x="6403783" y="3564250"/>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SW2 configuration:</a:t>
            </a:r>
            <a:endParaRPr lang="en-US" sz="1600" b="1" dirty="0">
              <a:solidFill>
                <a:prstClr val="black"/>
              </a:solidFill>
              <a:latin typeface="Huawei Sans" panose="020C0503030203020204" pitchFamily="34" charset="0"/>
            </a:endParaRPr>
          </a:p>
        </p:txBody>
      </p:sp>
      <p:sp>
        <p:nvSpPr>
          <p:cNvPr id="61" name="文本框 60">
            <a:extLst>
              <a:ext uri="{FF2B5EF4-FFF2-40B4-BE49-F238E27FC236}">
                <a16:creationId xmlns:a16="http://schemas.microsoft.com/office/drawing/2014/main" xmlns="" id="{9A8116F0-DCDC-4FA5-8277-A5FD6D84FB34}"/>
              </a:ext>
            </a:extLst>
          </p:cNvPr>
          <p:cNvSpPr txBox="1"/>
          <p:nvPr/>
        </p:nvSpPr>
        <p:spPr bwMode="gray">
          <a:xfrm>
            <a:off x="6466452" y="3913211"/>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[SW2] bridge-domain 100</a:t>
            </a:r>
          </a:p>
          <a:p>
            <a:r>
              <a:rPr lang="en-US" dirty="0"/>
              <a:t>[SW2-bd100] </a:t>
            </a:r>
            <a:r>
              <a:rPr lang="en-US" dirty="0" err="1"/>
              <a:t>vxlan</a:t>
            </a:r>
            <a:r>
              <a:rPr lang="en-US" dirty="0"/>
              <a:t> </a:t>
            </a:r>
            <a:r>
              <a:rPr lang="en-US" dirty="0" err="1"/>
              <a:t>vni</a:t>
            </a:r>
            <a:r>
              <a:rPr lang="en-US" dirty="0"/>
              <a:t> 10000</a:t>
            </a:r>
          </a:p>
        </p:txBody>
      </p:sp>
      <p:sp>
        <p:nvSpPr>
          <p:cNvPr id="62" name="文本框 61">
            <a:extLst>
              <a:ext uri="{FF2B5EF4-FFF2-40B4-BE49-F238E27FC236}">
                <a16:creationId xmlns:a16="http://schemas.microsoft.com/office/drawing/2014/main" xmlns="" id="{ADEE2E15-7326-47A6-BB61-3C9A4D1F990B}"/>
              </a:ext>
            </a:extLst>
          </p:cNvPr>
          <p:cNvSpPr txBox="1"/>
          <p:nvPr/>
        </p:nvSpPr>
        <p:spPr bwMode="gray">
          <a:xfrm>
            <a:off x="6462569" y="4712543"/>
            <a:ext cx="4314412" cy="738664"/>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[SW2] interface </a:t>
            </a:r>
            <a:r>
              <a:rPr lang="en-US" dirty="0" err="1"/>
              <a:t>Nve</a:t>
            </a:r>
            <a:r>
              <a:rPr lang="en-US" dirty="0"/>
              <a:t> 1</a:t>
            </a:r>
          </a:p>
          <a:p>
            <a:r>
              <a:rPr lang="en-US" dirty="0"/>
              <a:t>[SW2-Nve1] source 2.2.2.2</a:t>
            </a:r>
          </a:p>
          <a:p>
            <a:r>
              <a:rPr lang="en-US" dirty="0"/>
              <a:t>[SW2-Nve1]</a:t>
            </a:r>
            <a:r>
              <a:rPr lang="en-US" dirty="0" err="1"/>
              <a:t>vni</a:t>
            </a:r>
            <a:r>
              <a:rPr lang="en-US" dirty="0"/>
              <a:t> 10000 head-end peer-list 1.1.1.1</a:t>
            </a:r>
          </a:p>
        </p:txBody>
      </p:sp>
      <p:sp>
        <p:nvSpPr>
          <p:cNvPr id="74" name="文本框 73">
            <a:extLst>
              <a:ext uri="{FF2B5EF4-FFF2-40B4-BE49-F238E27FC236}">
                <a16:creationId xmlns:a16="http://schemas.microsoft.com/office/drawing/2014/main" xmlns="" id="{4C21F0C9-8CE6-4E47-AB73-5D416F8BEC78}"/>
              </a:ext>
            </a:extLst>
          </p:cNvPr>
          <p:cNvSpPr txBox="1"/>
          <p:nvPr/>
        </p:nvSpPr>
        <p:spPr bwMode="gray">
          <a:xfrm>
            <a:off x="740715" y="5146872"/>
            <a:ext cx="5364163" cy="997196"/>
          </a:xfrm>
          <a:prstGeom prst="rect">
            <a:avLst/>
          </a:prstGeom>
          <a:noFill/>
        </p:spPr>
        <p:txBody>
          <a:bodyPr wrap="square" rtlCol="0">
            <a:spAutoFit/>
          </a:bodyPr>
          <a:lstStyle/>
          <a:p>
            <a:pPr marL="185738" indent="-185738" fontAlgn="ctr">
              <a:lnSpc>
                <a:spcPct val="14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Configure a VXLAN tunnel between the two switches to enable the three PCs on the same network segment to communicate with each other.</a:t>
            </a:r>
            <a:endParaRPr lang="en-US" altLang="zh-CN" sz="1400" dirty="0">
              <a:solidFill>
                <a:prstClr val="black"/>
              </a:solidFill>
              <a:latin typeface="Huawei Sans" panose="020C0503030203020204" pitchFamily="34" charset="0"/>
              <a:ea typeface="微软雅黑"/>
            </a:endParaRPr>
          </a:p>
        </p:txBody>
      </p:sp>
    </p:spTree>
    <p:extLst>
      <p:ext uri="{BB962C8B-B14F-4D97-AF65-F5344CB8AC3E}">
        <p14:creationId xmlns:p14="http://schemas.microsoft.com/office/powerpoint/2010/main" val="23117880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5CE355C1-7171-434E-9B5B-0BD87FD7E892}"/>
              </a:ext>
            </a:extLst>
          </p:cNvPr>
          <p:cNvSpPr>
            <a:spLocks noGrp="1"/>
          </p:cNvSpPr>
          <p:nvPr>
            <p:ph type="title"/>
          </p:nvPr>
        </p:nvSpPr>
        <p:spPr bwMode="gray"/>
        <p:txBody>
          <a:bodyPr/>
          <a:lstStyle/>
          <a:p>
            <a:r>
              <a:rPr lang="en-US" smtClean="0"/>
              <a:t>Configuration Example: Intra-Subnet Communication (2)</a:t>
            </a:r>
            <a:endParaRPr lang="en-US" dirty="0"/>
          </a:p>
        </p:txBody>
      </p:sp>
      <p:sp>
        <p:nvSpPr>
          <p:cNvPr id="45" name="文本框 44">
            <a:extLst>
              <a:ext uri="{FF2B5EF4-FFF2-40B4-BE49-F238E27FC236}">
                <a16:creationId xmlns:a16="http://schemas.microsoft.com/office/drawing/2014/main" xmlns="" id="{69FBCD92-25AC-447F-A30B-EDECB10F4703}"/>
              </a:ext>
            </a:extLst>
          </p:cNvPr>
          <p:cNvSpPr txBox="1"/>
          <p:nvPr/>
        </p:nvSpPr>
        <p:spPr bwMode="gray">
          <a:xfrm>
            <a:off x="6435525" y="1314819"/>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SW1 configuration:</a:t>
            </a:r>
            <a:endParaRPr lang="en-US" sz="1600" b="1" dirty="0">
              <a:solidFill>
                <a:prstClr val="black"/>
              </a:solidFill>
              <a:latin typeface="Huawei Sans" panose="020C0503030203020204" pitchFamily="34" charset="0"/>
            </a:endParaRPr>
          </a:p>
        </p:txBody>
      </p:sp>
      <p:sp>
        <p:nvSpPr>
          <p:cNvPr id="60" name="文本框 59">
            <a:extLst>
              <a:ext uri="{FF2B5EF4-FFF2-40B4-BE49-F238E27FC236}">
                <a16:creationId xmlns:a16="http://schemas.microsoft.com/office/drawing/2014/main" xmlns="" id="{23C0D927-6A4A-4040-AF36-E2FF92000F8A}"/>
              </a:ext>
            </a:extLst>
          </p:cNvPr>
          <p:cNvSpPr txBox="1"/>
          <p:nvPr/>
        </p:nvSpPr>
        <p:spPr bwMode="gray">
          <a:xfrm>
            <a:off x="6403783" y="3695822"/>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SW2 configuration:</a:t>
            </a:r>
            <a:endParaRPr lang="en-US" sz="1600" b="1" dirty="0">
              <a:solidFill>
                <a:prstClr val="black"/>
              </a:solidFill>
              <a:latin typeface="Huawei Sans" panose="020C0503030203020204" pitchFamily="34" charset="0"/>
            </a:endParaRPr>
          </a:p>
        </p:txBody>
      </p:sp>
      <p:sp>
        <p:nvSpPr>
          <p:cNvPr id="74" name="文本框 73">
            <a:extLst>
              <a:ext uri="{FF2B5EF4-FFF2-40B4-BE49-F238E27FC236}">
                <a16:creationId xmlns:a16="http://schemas.microsoft.com/office/drawing/2014/main" xmlns="" id="{4C21F0C9-8CE6-4E47-AB73-5D416F8BEC78}"/>
              </a:ext>
            </a:extLst>
          </p:cNvPr>
          <p:cNvSpPr txBox="1"/>
          <p:nvPr/>
        </p:nvSpPr>
        <p:spPr bwMode="gray">
          <a:xfrm>
            <a:off x="740715" y="5144128"/>
            <a:ext cx="5364163" cy="997196"/>
          </a:xfrm>
          <a:prstGeom prst="rect">
            <a:avLst/>
          </a:prstGeom>
          <a:noFill/>
        </p:spPr>
        <p:txBody>
          <a:bodyPr wrap="square" rtlCol="0">
            <a:spAutoFit/>
          </a:bodyPr>
          <a:lstStyle/>
          <a:p>
            <a:pPr marL="185738" indent="-185738" fontAlgn="ctr">
              <a:lnSpc>
                <a:spcPct val="14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Configure a VXLAN tunnel between the two switches to enable the three PCs on the same network segment to communicate with each other.</a:t>
            </a:r>
            <a:endParaRPr lang="en-US" altLang="zh-CN" sz="1400" dirty="0">
              <a:solidFill>
                <a:prstClr val="black"/>
              </a:solidFill>
              <a:latin typeface="Huawei Sans" panose="020C0503030203020204" pitchFamily="34" charset="0"/>
              <a:ea typeface="微软雅黑"/>
            </a:endParaRPr>
          </a:p>
        </p:txBody>
      </p:sp>
      <p:sp>
        <p:nvSpPr>
          <p:cNvPr id="43" name="文本框 42">
            <a:extLst>
              <a:ext uri="{FF2B5EF4-FFF2-40B4-BE49-F238E27FC236}">
                <a16:creationId xmlns:a16="http://schemas.microsoft.com/office/drawing/2014/main" xmlns="" id="{B54DABAD-68D1-4C74-8E78-14F6361B6011}"/>
              </a:ext>
            </a:extLst>
          </p:cNvPr>
          <p:cNvSpPr txBox="1"/>
          <p:nvPr/>
        </p:nvSpPr>
        <p:spPr bwMode="gray">
          <a:xfrm>
            <a:off x="6450377" y="1711357"/>
            <a:ext cx="4314412" cy="1384995"/>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[SW1]interface </a:t>
            </a:r>
            <a:r>
              <a:rPr lang="en-US" dirty="0" err="1"/>
              <a:t>GigabitEthernet</a:t>
            </a:r>
            <a:r>
              <a:rPr lang="en-US" dirty="0"/>
              <a:t> 1/0/1.1 mode l2</a:t>
            </a:r>
          </a:p>
          <a:p>
            <a:r>
              <a:rPr lang="en-US" dirty="0"/>
              <a:t>[SW1-GigabitEthernet1/0/1.1]encapsulation </a:t>
            </a:r>
            <a:r>
              <a:rPr lang="en-US" dirty="0" err="1"/>
              <a:t>untag</a:t>
            </a:r>
            <a:endParaRPr lang="en-US" altLang="zh-CN" dirty="0"/>
          </a:p>
          <a:p>
            <a:r>
              <a:rPr lang="en-US" dirty="0"/>
              <a:t>[SW1-GigabitEthernet1/0/1.1]bridge-domain 100</a:t>
            </a:r>
          </a:p>
          <a:p>
            <a:r>
              <a:rPr lang="en-US" dirty="0"/>
              <a:t>[SW1]interface </a:t>
            </a:r>
            <a:r>
              <a:rPr lang="en-US" dirty="0" err="1"/>
              <a:t>GigabitEthernet</a:t>
            </a:r>
            <a:r>
              <a:rPr lang="en-US" dirty="0"/>
              <a:t> 1/0/2.1 mode l2</a:t>
            </a:r>
          </a:p>
          <a:p>
            <a:r>
              <a:rPr lang="en-US" dirty="0"/>
              <a:t>[SW1-GigabitEthernet1/0/2.1]encapsulation </a:t>
            </a:r>
            <a:r>
              <a:rPr lang="en-US" dirty="0" err="1"/>
              <a:t>untag</a:t>
            </a:r>
            <a:endParaRPr lang="en-US" altLang="zh-CN" dirty="0"/>
          </a:p>
          <a:p>
            <a:r>
              <a:rPr lang="en-US" dirty="0"/>
              <a:t>[SW1-GigabitEthernet1/0/2.1]bridge-domain 100</a:t>
            </a:r>
          </a:p>
        </p:txBody>
      </p:sp>
      <p:sp>
        <p:nvSpPr>
          <p:cNvPr id="44" name="文本框 43">
            <a:extLst>
              <a:ext uri="{FF2B5EF4-FFF2-40B4-BE49-F238E27FC236}">
                <a16:creationId xmlns:a16="http://schemas.microsoft.com/office/drawing/2014/main" xmlns="" id="{B1B4F62F-F1DD-444E-9CF3-B12435A7F84C}"/>
              </a:ext>
            </a:extLst>
          </p:cNvPr>
          <p:cNvSpPr txBox="1"/>
          <p:nvPr/>
        </p:nvSpPr>
        <p:spPr bwMode="gray">
          <a:xfrm>
            <a:off x="6435525" y="4109530"/>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[SW2] bridge-domain 100</a:t>
            </a:r>
          </a:p>
          <a:p>
            <a:r>
              <a:rPr lang="en-US" dirty="0"/>
              <a:t>[SW1-bd100] l2 binding </a:t>
            </a:r>
            <a:r>
              <a:rPr lang="en-US" dirty="0" err="1"/>
              <a:t>vlan</a:t>
            </a:r>
            <a:r>
              <a:rPr lang="en-US" dirty="0"/>
              <a:t> 1</a:t>
            </a:r>
            <a:endParaRPr lang="en-US" altLang="zh-CN" dirty="0"/>
          </a:p>
        </p:txBody>
      </p:sp>
      <p:sp>
        <p:nvSpPr>
          <p:cNvPr id="46" name="文本框 45">
            <a:extLst>
              <a:ext uri="{FF2B5EF4-FFF2-40B4-BE49-F238E27FC236}">
                <a16:creationId xmlns:a16="http://schemas.microsoft.com/office/drawing/2014/main" xmlns="" id="{063C1797-60E6-4BBA-9428-57B514F935FD}"/>
              </a:ext>
            </a:extLst>
          </p:cNvPr>
          <p:cNvSpPr txBox="1"/>
          <p:nvPr/>
        </p:nvSpPr>
        <p:spPr bwMode="gray">
          <a:xfrm>
            <a:off x="6462570" y="4892570"/>
            <a:ext cx="4302219" cy="584775"/>
          </a:xfrm>
          <a:prstGeom prst="rect">
            <a:avLst/>
          </a:prstGeom>
          <a:solidFill>
            <a:srgbClr val="BEE9EE"/>
          </a:solidFill>
          <a:ln w="19050">
            <a:solidFill>
              <a:srgbClr val="94DAE2"/>
            </a:solidFill>
          </a:ln>
        </p:spPr>
        <p:txBody>
          <a:bodyPr wrap="square" rtlCol="0">
            <a:spAutoFit/>
          </a:bodyPr>
          <a:lstStyle/>
          <a:p>
            <a:pPr fontAlgn="ctr">
              <a:spcBef>
                <a:spcPts val="0"/>
              </a:spcBef>
              <a:spcAft>
                <a:spcPts val="0"/>
              </a:spcAft>
            </a:pPr>
            <a:r>
              <a:rPr lang="en-US" sz="1600" dirty="0" smtClean="0">
                <a:solidFill>
                  <a:prstClr val="black"/>
                </a:solidFill>
                <a:latin typeface="Huawei Sans" panose="020C0503030203020204" pitchFamily="34" charset="0"/>
              </a:rPr>
              <a:t>Question 1: What is the difference between access modes of SW2 and SW1?</a:t>
            </a:r>
            <a:endParaRPr lang="en-US" sz="1600" dirty="0">
              <a:solidFill>
                <a:prstClr val="black"/>
              </a:solidFill>
              <a:latin typeface="Huawei Sans" panose="020C0503030203020204" pitchFamily="34" charset="0"/>
            </a:endParaRPr>
          </a:p>
        </p:txBody>
      </p:sp>
      <p:sp>
        <p:nvSpPr>
          <p:cNvPr id="47" name="文本框 46">
            <a:extLst>
              <a:ext uri="{FF2B5EF4-FFF2-40B4-BE49-F238E27FC236}">
                <a16:creationId xmlns:a16="http://schemas.microsoft.com/office/drawing/2014/main" xmlns="" id="{D0B224E8-1B04-4C59-9B1E-20D59B28B682}"/>
              </a:ext>
            </a:extLst>
          </p:cNvPr>
          <p:cNvSpPr txBox="1"/>
          <p:nvPr/>
        </p:nvSpPr>
        <p:spPr bwMode="gray">
          <a:xfrm>
            <a:off x="6462569" y="5552500"/>
            <a:ext cx="4287368" cy="584775"/>
          </a:xfrm>
          <a:prstGeom prst="rect">
            <a:avLst/>
          </a:prstGeom>
          <a:solidFill>
            <a:srgbClr val="BEE9EE"/>
          </a:solidFill>
          <a:ln w="19050">
            <a:solidFill>
              <a:srgbClr val="94DAE2"/>
            </a:solidFill>
          </a:ln>
        </p:spPr>
        <p:txBody>
          <a:bodyPr wrap="square" rtlCol="0">
            <a:spAutoFit/>
          </a:bodyPr>
          <a:lstStyle/>
          <a:p>
            <a:pPr fontAlgn="ctr">
              <a:spcBef>
                <a:spcPts val="0"/>
              </a:spcBef>
              <a:spcAft>
                <a:spcPts val="0"/>
              </a:spcAft>
            </a:pPr>
            <a:r>
              <a:rPr lang="en-US" sz="1600" dirty="0" smtClean="0">
                <a:solidFill>
                  <a:prstClr val="black"/>
                </a:solidFill>
                <a:latin typeface="Huawei Sans" panose="020C0503030203020204" pitchFamily="34" charset="0"/>
              </a:rPr>
              <a:t>Question 2: How is the gateway 192.168.1.254 configured?</a:t>
            </a:r>
            <a:endParaRPr lang="en-US" sz="1600" dirty="0">
              <a:solidFill>
                <a:prstClr val="black"/>
              </a:solidFill>
              <a:latin typeface="Huawei Sans" panose="020C0503030203020204" pitchFamily="34" charset="0"/>
            </a:endParaRPr>
          </a:p>
        </p:txBody>
      </p:sp>
      <p:grpSp>
        <p:nvGrpSpPr>
          <p:cNvPr id="39" name="组合 38">
            <a:extLst>
              <a:ext uri="{FF2B5EF4-FFF2-40B4-BE49-F238E27FC236}">
                <a16:creationId xmlns:a16="http://schemas.microsoft.com/office/drawing/2014/main" xmlns="" id="{2620C340-032B-4BCA-971B-2E0CE1A5AFFB}"/>
              </a:ext>
            </a:extLst>
          </p:cNvPr>
          <p:cNvGrpSpPr/>
          <p:nvPr/>
        </p:nvGrpSpPr>
        <p:grpSpPr bwMode="gray">
          <a:xfrm>
            <a:off x="1019536" y="1951137"/>
            <a:ext cx="4704367" cy="3141497"/>
            <a:chOff x="473275" y="2149431"/>
            <a:chExt cx="4704367" cy="3141497"/>
          </a:xfrm>
        </p:grpSpPr>
        <p:sp>
          <p:nvSpPr>
            <p:cNvPr id="42" name="矩形: 圆角 35">
              <a:extLst>
                <a:ext uri="{FF2B5EF4-FFF2-40B4-BE49-F238E27FC236}">
                  <a16:creationId xmlns:a16="http://schemas.microsoft.com/office/drawing/2014/main" xmlns="" id="{53D6CAB9-311C-4AE2-A406-DC2FF6065C03}"/>
                </a:ext>
              </a:extLst>
            </p:cNvPr>
            <p:cNvSpPr/>
            <p:nvPr/>
          </p:nvSpPr>
          <p:spPr bwMode="gray">
            <a:xfrm>
              <a:off x="473275" y="2149431"/>
              <a:ext cx="4704367" cy="3141497"/>
            </a:xfrm>
            <a:prstGeom prst="roundRect">
              <a:avLst/>
            </a:prstGeom>
            <a:solidFill>
              <a:schemeClr val="bg1"/>
            </a:solidFill>
            <a:ln w="19050">
              <a:solidFill>
                <a:srgbClr val="30B5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pic>
          <p:nvPicPr>
            <p:cNvPr id="50" name="图片 49">
              <a:extLst>
                <a:ext uri="{FF2B5EF4-FFF2-40B4-BE49-F238E27FC236}">
                  <a16:creationId xmlns:a16="http://schemas.microsoft.com/office/drawing/2014/main" xmlns="" id="{D44872DB-2D16-4F13-93BD-D8A9552CCAA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28865" y="2863804"/>
              <a:ext cx="540000" cy="442800"/>
            </a:xfrm>
            <a:prstGeom prst="rect">
              <a:avLst/>
            </a:prstGeom>
          </p:spPr>
        </p:pic>
        <p:pic>
          <p:nvPicPr>
            <p:cNvPr id="52" name="图片 51" descr="PC.png">
              <a:extLst>
                <a:ext uri="{FF2B5EF4-FFF2-40B4-BE49-F238E27FC236}">
                  <a16:creationId xmlns:a16="http://schemas.microsoft.com/office/drawing/2014/main" xmlns="" id="{861429D6-57F7-48AC-944C-0E5ED29FE79F}"/>
                </a:ext>
              </a:extLst>
            </p:cNvPr>
            <p:cNvPicPr>
              <a:picLocks noChangeAspect="1"/>
            </p:cNvPicPr>
            <p:nvPr/>
          </p:nvPicPr>
          <p:blipFill>
            <a:blip r:embed="rId4" cstate="print"/>
            <a:stretch>
              <a:fillRect/>
            </a:stretch>
          </p:blipFill>
          <p:spPr bwMode="gray">
            <a:xfrm>
              <a:off x="888261" y="4130338"/>
              <a:ext cx="539063" cy="414000"/>
            </a:xfrm>
            <a:prstGeom prst="rect">
              <a:avLst/>
            </a:prstGeom>
          </p:spPr>
        </p:pic>
        <p:pic>
          <p:nvPicPr>
            <p:cNvPr id="53" name="图片 52">
              <a:extLst>
                <a:ext uri="{FF2B5EF4-FFF2-40B4-BE49-F238E27FC236}">
                  <a16:creationId xmlns:a16="http://schemas.microsoft.com/office/drawing/2014/main" xmlns="" id="{5A04BFB1-4CF0-449D-9B17-F3192203109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07054" y="2863804"/>
              <a:ext cx="540000" cy="442800"/>
            </a:xfrm>
            <a:prstGeom prst="rect">
              <a:avLst/>
            </a:prstGeom>
          </p:spPr>
        </p:pic>
        <p:cxnSp>
          <p:nvCxnSpPr>
            <p:cNvPr id="54" name="直接连接符 53">
              <a:extLst>
                <a:ext uri="{FF2B5EF4-FFF2-40B4-BE49-F238E27FC236}">
                  <a16:creationId xmlns:a16="http://schemas.microsoft.com/office/drawing/2014/main" xmlns="" id="{1255024B-421C-44AA-8641-BF66DDA67B83}"/>
                </a:ext>
              </a:extLst>
            </p:cNvPr>
            <p:cNvCxnSpPr>
              <a:stCxn id="50" idx="3"/>
              <a:endCxn id="53" idx="1"/>
            </p:cNvCxnSpPr>
            <p:nvPr/>
          </p:nvCxnSpPr>
          <p:spPr bwMode="gray">
            <a:xfrm>
              <a:off x="2168865" y="3085204"/>
              <a:ext cx="153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54" descr="PC.png">
              <a:extLst>
                <a:ext uri="{FF2B5EF4-FFF2-40B4-BE49-F238E27FC236}">
                  <a16:creationId xmlns:a16="http://schemas.microsoft.com/office/drawing/2014/main" xmlns="" id="{5266353E-6FE3-4A44-B586-E20EABF1EC25}"/>
                </a:ext>
              </a:extLst>
            </p:cNvPr>
            <p:cNvPicPr>
              <a:picLocks noChangeAspect="1"/>
            </p:cNvPicPr>
            <p:nvPr/>
          </p:nvPicPr>
          <p:blipFill>
            <a:blip r:embed="rId4" cstate="print"/>
            <a:stretch>
              <a:fillRect/>
            </a:stretch>
          </p:blipFill>
          <p:spPr bwMode="gray">
            <a:xfrm>
              <a:off x="3707054" y="4130338"/>
              <a:ext cx="539063" cy="414000"/>
            </a:xfrm>
            <a:prstGeom prst="rect">
              <a:avLst/>
            </a:prstGeom>
          </p:spPr>
        </p:pic>
        <p:cxnSp>
          <p:nvCxnSpPr>
            <p:cNvPr id="56" name="直接连接符 55">
              <a:extLst>
                <a:ext uri="{FF2B5EF4-FFF2-40B4-BE49-F238E27FC236}">
                  <a16:creationId xmlns:a16="http://schemas.microsoft.com/office/drawing/2014/main" xmlns="" id="{8C815446-8A1F-494B-BC2D-C08CC1AD7B9E}"/>
                </a:ext>
              </a:extLst>
            </p:cNvPr>
            <p:cNvCxnSpPr>
              <a:cxnSpLocks/>
              <a:stCxn id="52" idx="0"/>
              <a:endCxn id="50" idx="2"/>
            </p:cNvCxnSpPr>
            <p:nvPr/>
          </p:nvCxnSpPr>
          <p:spPr bwMode="gray">
            <a:xfrm flipV="1">
              <a:off x="1157793" y="3306604"/>
              <a:ext cx="741072" cy="8237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A16F311A-A57B-414D-80F9-0ABA6B6CE554}"/>
                </a:ext>
              </a:extLst>
            </p:cNvPr>
            <p:cNvCxnSpPr>
              <a:cxnSpLocks/>
              <a:stCxn id="55" idx="0"/>
              <a:endCxn id="53" idx="2"/>
            </p:cNvCxnSpPr>
            <p:nvPr/>
          </p:nvCxnSpPr>
          <p:spPr bwMode="gray">
            <a:xfrm flipV="1">
              <a:off x="3976586" y="3306604"/>
              <a:ext cx="468" cy="8237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xmlns="" id="{6BA187EF-82A0-4B65-8645-1796EF86318E}"/>
                </a:ext>
              </a:extLst>
            </p:cNvPr>
            <p:cNvSpPr txBox="1"/>
            <p:nvPr/>
          </p:nvSpPr>
          <p:spPr bwMode="gray">
            <a:xfrm>
              <a:off x="630875" y="4601458"/>
              <a:ext cx="1120820" cy="430887"/>
            </a:xfrm>
            <a:prstGeom prst="rect">
              <a:avLst/>
            </a:prstGeom>
          </p:spPr>
          <p:txBody>
            <a:bodyPr wrap="none" rtlCol="0">
              <a:spAutoFit/>
            </a:bodyPr>
            <a:lstStyle/>
            <a:p>
              <a:pPr algn="ctr" fontAlgn="ctr"/>
              <a:r>
                <a:rPr lang="en-US" sz="1100" dirty="0" smtClean="0">
                  <a:latin typeface="Huawei Sans" panose="020C0503030203020204" pitchFamily="34" charset="0"/>
                </a:rPr>
                <a:t>IP1</a:t>
              </a:r>
            </a:p>
            <a:p>
              <a:pPr algn="l" fontAlgn="ctr"/>
              <a:r>
                <a:rPr lang="en-US" sz="1100" dirty="0" smtClean="0">
                  <a:latin typeface="Huawei Sans" panose="020C0503030203020204" pitchFamily="34" charset="0"/>
                </a:rPr>
                <a:t>192.168.1.1/24</a:t>
              </a:r>
              <a:endParaRPr lang="en-US" altLang="zh-CN" sz="1100" dirty="0">
                <a:latin typeface="Huawei Sans" panose="020C0503030203020204" pitchFamily="34" charset="0"/>
              </a:endParaRPr>
            </a:p>
          </p:txBody>
        </p:sp>
        <p:sp>
          <p:nvSpPr>
            <p:cNvPr id="59" name="文本框 58">
              <a:extLst>
                <a:ext uri="{FF2B5EF4-FFF2-40B4-BE49-F238E27FC236}">
                  <a16:creationId xmlns:a16="http://schemas.microsoft.com/office/drawing/2014/main" xmlns="" id="{45FB0F96-71FD-4F81-BE5C-6A45AAB80EE8}"/>
                </a:ext>
              </a:extLst>
            </p:cNvPr>
            <p:cNvSpPr txBox="1"/>
            <p:nvPr/>
          </p:nvSpPr>
          <p:spPr bwMode="gray">
            <a:xfrm>
              <a:off x="2047884" y="4601458"/>
              <a:ext cx="1120820" cy="430887"/>
            </a:xfrm>
            <a:prstGeom prst="rect">
              <a:avLst/>
            </a:prstGeom>
          </p:spPr>
          <p:txBody>
            <a:bodyPr wrap="none" rtlCol="0">
              <a:spAutoFit/>
            </a:bodyPr>
            <a:lstStyle/>
            <a:p>
              <a:pPr algn="ctr" fontAlgn="ctr"/>
              <a:r>
                <a:rPr lang="en-US" sz="1100" dirty="0" smtClean="0">
                  <a:latin typeface="Huawei Sans" panose="020C0503030203020204" pitchFamily="34" charset="0"/>
                </a:rPr>
                <a:t>IP2</a:t>
              </a:r>
            </a:p>
            <a:p>
              <a:pPr algn="l" fontAlgn="ctr"/>
              <a:r>
                <a:rPr lang="en-US" sz="1100" dirty="0" smtClean="0">
                  <a:latin typeface="Huawei Sans" panose="020C0503030203020204" pitchFamily="34" charset="0"/>
                </a:rPr>
                <a:t>192.168.1.2/24</a:t>
              </a:r>
              <a:endParaRPr lang="en-US" altLang="zh-CN" sz="1100" dirty="0">
                <a:latin typeface="Huawei Sans" panose="020C0503030203020204" pitchFamily="34" charset="0"/>
              </a:endParaRPr>
            </a:p>
          </p:txBody>
        </p:sp>
        <p:pic>
          <p:nvPicPr>
            <p:cNvPr id="61" name="图片 60" descr="PC.png">
              <a:extLst>
                <a:ext uri="{FF2B5EF4-FFF2-40B4-BE49-F238E27FC236}">
                  <a16:creationId xmlns:a16="http://schemas.microsoft.com/office/drawing/2014/main" xmlns="" id="{4E2EFEB1-A62E-4E8F-8603-D2C11A1B9AED}"/>
                </a:ext>
              </a:extLst>
            </p:cNvPr>
            <p:cNvPicPr>
              <a:picLocks noChangeAspect="1"/>
            </p:cNvPicPr>
            <p:nvPr/>
          </p:nvPicPr>
          <p:blipFill>
            <a:blip r:embed="rId4" cstate="print"/>
            <a:stretch>
              <a:fillRect/>
            </a:stretch>
          </p:blipFill>
          <p:spPr bwMode="gray">
            <a:xfrm>
              <a:off x="2338763" y="4130338"/>
              <a:ext cx="539063" cy="414000"/>
            </a:xfrm>
            <a:prstGeom prst="rect">
              <a:avLst/>
            </a:prstGeom>
          </p:spPr>
        </p:pic>
        <p:cxnSp>
          <p:nvCxnSpPr>
            <p:cNvPr id="62" name="直接连接符 61">
              <a:extLst>
                <a:ext uri="{FF2B5EF4-FFF2-40B4-BE49-F238E27FC236}">
                  <a16:creationId xmlns:a16="http://schemas.microsoft.com/office/drawing/2014/main" xmlns="" id="{E0E16102-BCAF-43DA-AEE3-52856C9DBDC4}"/>
                </a:ext>
              </a:extLst>
            </p:cNvPr>
            <p:cNvCxnSpPr>
              <a:cxnSpLocks/>
              <a:stCxn id="61" idx="0"/>
              <a:endCxn id="50" idx="2"/>
            </p:cNvCxnSpPr>
            <p:nvPr/>
          </p:nvCxnSpPr>
          <p:spPr bwMode="gray">
            <a:xfrm flipH="1" flipV="1">
              <a:off x="1898865" y="3306604"/>
              <a:ext cx="709430" cy="8237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a16="http://schemas.microsoft.com/office/drawing/2014/main" xmlns="" id="{875F33D5-C123-4289-8446-CF2FFBCF0295}"/>
                </a:ext>
              </a:extLst>
            </p:cNvPr>
            <p:cNvSpPr txBox="1"/>
            <p:nvPr/>
          </p:nvSpPr>
          <p:spPr bwMode="gray">
            <a:xfrm>
              <a:off x="3416174" y="4601458"/>
              <a:ext cx="1120820" cy="430887"/>
            </a:xfrm>
            <a:prstGeom prst="rect">
              <a:avLst/>
            </a:prstGeom>
          </p:spPr>
          <p:txBody>
            <a:bodyPr wrap="none" rtlCol="0">
              <a:spAutoFit/>
            </a:bodyPr>
            <a:lstStyle/>
            <a:p>
              <a:pPr algn="ctr" fontAlgn="ctr"/>
              <a:r>
                <a:rPr lang="en-US" sz="1100" dirty="0" smtClean="0">
                  <a:latin typeface="Huawei Sans" panose="020C0503030203020204" pitchFamily="34" charset="0"/>
                </a:rPr>
                <a:t>IP3</a:t>
              </a:r>
            </a:p>
            <a:p>
              <a:pPr algn="l" fontAlgn="ctr"/>
              <a:r>
                <a:rPr lang="en-US" sz="1100" dirty="0" smtClean="0">
                  <a:latin typeface="Huawei Sans" panose="020C0503030203020204" pitchFamily="34" charset="0"/>
                </a:rPr>
                <a:t>192.168.1.3/24</a:t>
              </a:r>
              <a:endParaRPr lang="en-US" altLang="zh-CN" sz="1100" dirty="0">
                <a:latin typeface="Huawei Sans" panose="020C0503030203020204" pitchFamily="34" charset="0"/>
              </a:endParaRPr>
            </a:p>
          </p:txBody>
        </p:sp>
        <p:sp>
          <p:nvSpPr>
            <p:cNvPr id="64" name="文本框 63">
              <a:extLst>
                <a:ext uri="{FF2B5EF4-FFF2-40B4-BE49-F238E27FC236}">
                  <a16:creationId xmlns:a16="http://schemas.microsoft.com/office/drawing/2014/main" xmlns="" id="{0DDDFB6F-125E-4C45-9747-F83580F9E5FD}"/>
                </a:ext>
              </a:extLst>
            </p:cNvPr>
            <p:cNvSpPr txBox="1"/>
            <p:nvPr/>
          </p:nvSpPr>
          <p:spPr bwMode="gray">
            <a:xfrm>
              <a:off x="697615" y="2774920"/>
              <a:ext cx="806631" cy="430887"/>
            </a:xfrm>
            <a:prstGeom prst="rect">
              <a:avLst/>
            </a:prstGeom>
          </p:spPr>
          <p:txBody>
            <a:bodyPr wrap="none" rtlCol="0">
              <a:spAutoFit/>
            </a:bodyPr>
            <a:lstStyle/>
            <a:p>
              <a:pPr algn="ctr" fontAlgn="ctr"/>
              <a:r>
                <a:rPr lang="en-US" sz="1100" dirty="0" smtClean="0">
                  <a:latin typeface="Huawei Sans" panose="020C0503030203020204" pitchFamily="34" charset="0"/>
                </a:rPr>
                <a:t>VTEP</a:t>
              </a:r>
            </a:p>
            <a:p>
              <a:pPr algn="l" fontAlgn="ctr"/>
              <a:r>
                <a:rPr lang="en-US" sz="1100" dirty="0" smtClean="0">
                  <a:latin typeface="Huawei Sans" panose="020C0503030203020204" pitchFamily="34" charset="0"/>
                </a:rPr>
                <a:t>1.1.1.1/32</a:t>
              </a:r>
              <a:endParaRPr lang="en-US" altLang="zh-CN" sz="1100" dirty="0">
                <a:latin typeface="Huawei Sans" panose="020C0503030203020204" pitchFamily="34" charset="0"/>
              </a:endParaRPr>
            </a:p>
          </p:txBody>
        </p:sp>
        <p:sp>
          <p:nvSpPr>
            <p:cNvPr id="65" name="文本框 64">
              <a:extLst>
                <a:ext uri="{FF2B5EF4-FFF2-40B4-BE49-F238E27FC236}">
                  <a16:creationId xmlns:a16="http://schemas.microsoft.com/office/drawing/2014/main" xmlns="" id="{7ED72902-FB9C-475D-A507-DA6800901859}"/>
                </a:ext>
              </a:extLst>
            </p:cNvPr>
            <p:cNvSpPr txBox="1"/>
            <p:nvPr/>
          </p:nvSpPr>
          <p:spPr bwMode="gray">
            <a:xfrm>
              <a:off x="4310542" y="2823594"/>
              <a:ext cx="806631" cy="430887"/>
            </a:xfrm>
            <a:prstGeom prst="rect">
              <a:avLst/>
            </a:prstGeom>
          </p:spPr>
          <p:txBody>
            <a:bodyPr wrap="none" rtlCol="0">
              <a:spAutoFit/>
            </a:bodyPr>
            <a:lstStyle/>
            <a:p>
              <a:pPr algn="ctr" fontAlgn="ctr"/>
              <a:r>
                <a:rPr lang="en-US" sz="1100" dirty="0" smtClean="0">
                  <a:latin typeface="Huawei Sans" panose="020C0503030203020204" pitchFamily="34" charset="0"/>
                </a:rPr>
                <a:t>VTEP</a:t>
              </a:r>
            </a:p>
            <a:p>
              <a:pPr algn="l" fontAlgn="ctr"/>
              <a:r>
                <a:rPr lang="en-US" sz="1100" dirty="0" smtClean="0">
                  <a:latin typeface="Huawei Sans" panose="020C0503030203020204" pitchFamily="34" charset="0"/>
                </a:rPr>
                <a:t>2.2.2.2/32</a:t>
              </a:r>
              <a:endParaRPr lang="en-US" altLang="zh-CN" sz="1100" dirty="0">
                <a:latin typeface="Huawei Sans" panose="020C0503030203020204" pitchFamily="34" charset="0"/>
              </a:endParaRPr>
            </a:p>
          </p:txBody>
        </p:sp>
        <p:sp>
          <p:nvSpPr>
            <p:cNvPr id="66" name="文本框 65">
              <a:extLst>
                <a:ext uri="{FF2B5EF4-FFF2-40B4-BE49-F238E27FC236}">
                  <a16:creationId xmlns:a16="http://schemas.microsoft.com/office/drawing/2014/main" xmlns="" id="{8F79796C-0761-4145-B8FD-02DA5C6EF1A1}"/>
                </a:ext>
              </a:extLst>
            </p:cNvPr>
            <p:cNvSpPr txBox="1"/>
            <p:nvPr/>
          </p:nvSpPr>
          <p:spPr bwMode="gray">
            <a:xfrm>
              <a:off x="2524808" y="2793876"/>
              <a:ext cx="785793" cy="261610"/>
            </a:xfrm>
            <a:prstGeom prst="rect">
              <a:avLst/>
            </a:prstGeom>
          </p:spPr>
          <p:txBody>
            <a:bodyPr wrap="none" rtlCol="0">
              <a:spAutoFit/>
            </a:bodyPr>
            <a:lstStyle/>
            <a:p>
              <a:pPr algn="ctr" fontAlgn="ctr"/>
              <a:r>
                <a:rPr lang="en-US" sz="1100" dirty="0" smtClean="0">
                  <a:latin typeface="Huawei Sans" panose="020C0503030203020204" pitchFamily="34" charset="0"/>
                </a:rPr>
                <a:t>GE1/0/10</a:t>
              </a:r>
              <a:endParaRPr lang="en-US" altLang="zh-CN" sz="1100" dirty="0">
                <a:latin typeface="Huawei Sans" panose="020C0503030203020204" pitchFamily="34" charset="0"/>
              </a:endParaRPr>
            </a:p>
          </p:txBody>
        </p:sp>
        <p:sp>
          <p:nvSpPr>
            <p:cNvPr id="67" name="文本框 66">
              <a:extLst>
                <a:ext uri="{FF2B5EF4-FFF2-40B4-BE49-F238E27FC236}">
                  <a16:creationId xmlns:a16="http://schemas.microsoft.com/office/drawing/2014/main" xmlns="" id="{15CBEE80-EC51-4AE1-A74B-78AE80D9AB92}"/>
                </a:ext>
              </a:extLst>
            </p:cNvPr>
            <p:cNvSpPr txBox="1"/>
            <p:nvPr/>
          </p:nvSpPr>
          <p:spPr bwMode="gray">
            <a:xfrm rot="18731803">
              <a:off x="1108364" y="3479921"/>
              <a:ext cx="707245" cy="261610"/>
            </a:xfrm>
            <a:prstGeom prst="rect">
              <a:avLst/>
            </a:prstGeom>
          </p:spPr>
          <p:txBody>
            <a:bodyPr wrap="none" rtlCol="0">
              <a:spAutoFit/>
            </a:bodyPr>
            <a:lstStyle/>
            <a:p>
              <a:pPr algn="ctr" fontAlgn="ctr"/>
              <a:r>
                <a:rPr lang="en-US" sz="1100" dirty="0" smtClean="0">
                  <a:latin typeface="Huawei Sans" panose="020C0503030203020204" pitchFamily="34" charset="0"/>
                </a:rPr>
                <a:t>GE1/0/1</a:t>
              </a:r>
              <a:endParaRPr lang="en-US" altLang="zh-CN" sz="1100" dirty="0">
                <a:latin typeface="Huawei Sans" panose="020C0503030203020204" pitchFamily="34" charset="0"/>
              </a:endParaRPr>
            </a:p>
          </p:txBody>
        </p:sp>
        <p:sp>
          <p:nvSpPr>
            <p:cNvPr id="68" name="文本框 67">
              <a:extLst>
                <a:ext uri="{FF2B5EF4-FFF2-40B4-BE49-F238E27FC236}">
                  <a16:creationId xmlns:a16="http://schemas.microsoft.com/office/drawing/2014/main" xmlns="" id="{48AD6316-0986-4139-AB03-C06DE80B345C}"/>
                </a:ext>
              </a:extLst>
            </p:cNvPr>
            <p:cNvSpPr txBox="1"/>
            <p:nvPr/>
          </p:nvSpPr>
          <p:spPr bwMode="gray">
            <a:xfrm rot="2932880">
              <a:off x="1989224" y="3495161"/>
              <a:ext cx="707245" cy="261610"/>
            </a:xfrm>
            <a:prstGeom prst="rect">
              <a:avLst/>
            </a:prstGeom>
          </p:spPr>
          <p:txBody>
            <a:bodyPr wrap="none" rtlCol="0">
              <a:spAutoFit/>
            </a:bodyPr>
            <a:lstStyle/>
            <a:p>
              <a:pPr algn="ctr" fontAlgn="ctr"/>
              <a:r>
                <a:rPr lang="en-US" sz="1100" dirty="0" smtClean="0">
                  <a:latin typeface="Huawei Sans" panose="020C0503030203020204" pitchFamily="34" charset="0"/>
                </a:rPr>
                <a:t>GE1/0/2</a:t>
              </a:r>
              <a:endParaRPr lang="en-US" altLang="zh-CN" sz="1100" dirty="0">
                <a:latin typeface="Huawei Sans" panose="020C0503030203020204" pitchFamily="34" charset="0"/>
              </a:endParaRPr>
            </a:p>
          </p:txBody>
        </p:sp>
        <p:sp>
          <p:nvSpPr>
            <p:cNvPr id="69" name="文本框 68">
              <a:extLst>
                <a:ext uri="{FF2B5EF4-FFF2-40B4-BE49-F238E27FC236}">
                  <a16:creationId xmlns:a16="http://schemas.microsoft.com/office/drawing/2014/main" xmlns="" id="{DA87D7D9-4F51-481D-85E2-950866817404}"/>
                </a:ext>
              </a:extLst>
            </p:cNvPr>
            <p:cNvSpPr txBox="1"/>
            <p:nvPr/>
          </p:nvSpPr>
          <p:spPr bwMode="gray">
            <a:xfrm>
              <a:off x="3197673" y="3318189"/>
              <a:ext cx="707245" cy="261610"/>
            </a:xfrm>
            <a:prstGeom prst="rect">
              <a:avLst/>
            </a:prstGeom>
          </p:spPr>
          <p:txBody>
            <a:bodyPr wrap="none" rtlCol="0">
              <a:spAutoFit/>
            </a:bodyPr>
            <a:lstStyle/>
            <a:p>
              <a:pPr algn="ctr" fontAlgn="ctr"/>
              <a:r>
                <a:rPr lang="en-US" sz="1100" dirty="0" smtClean="0">
                  <a:latin typeface="Huawei Sans" panose="020C0503030203020204" pitchFamily="34" charset="0"/>
                </a:rPr>
                <a:t>GE1/0/1</a:t>
              </a:r>
              <a:endParaRPr lang="en-US" altLang="zh-CN" sz="1100" dirty="0">
                <a:latin typeface="Huawei Sans" panose="020C0503030203020204" pitchFamily="34" charset="0"/>
              </a:endParaRPr>
            </a:p>
          </p:txBody>
        </p:sp>
        <p:sp>
          <p:nvSpPr>
            <p:cNvPr id="70" name="文本框 69">
              <a:extLst>
                <a:ext uri="{FF2B5EF4-FFF2-40B4-BE49-F238E27FC236}">
                  <a16:creationId xmlns:a16="http://schemas.microsoft.com/office/drawing/2014/main" xmlns="" id="{B9B623FE-66F1-4B0E-8B06-4BA3B705AA52}"/>
                </a:ext>
              </a:extLst>
            </p:cNvPr>
            <p:cNvSpPr txBox="1"/>
            <p:nvPr/>
          </p:nvSpPr>
          <p:spPr bwMode="gray">
            <a:xfrm>
              <a:off x="2521403" y="2199602"/>
              <a:ext cx="889987" cy="430887"/>
            </a:xfrm>
            <a:prstGeom prst="rect">
              <a:avLst/>
            </a:prstGeom>
          </p:spPr>
          <p:txBody>
            <a:bodyPr wrap="none" rtlCol="0">
              <a:spAutoFit/>
            </a:bodyPr>
            <a:lstStyle/>
            <a:p>
              <a:pPr algn="ctr" fontAlgn="ctr"/>
              <a:r>
                <a:rPr lang="en-US" sz="1100" b="1" dirty="0" smtClean="0">
                  <a:solidFill>
                    <a:srgbClr val="C00000"/>
                  </a:solidFill>
                  <a:latin typeface="Huawei Sans" panose="020C0503030203020204" pitchFamily="34" charset="0"/>
                </a:rPr>
                <a:t>BD 100</a:t>
              </a:r>
            </a:p>
            <a:p>
              <a:pPr algn="ctr" fontAlgn="ctr"/>
              <a:r>
                <a:rPr lang="en-US" sz="1100" b="1" dirty="0" smtClean="0">
                  <a:solidFill>
                    <a:srgbClr val="C00000"/>
                  </a:solidFill>
                  <a:latin typeface="Huawei Sans" panose="020C0503030203020204" pitchFamily="34" charset="0"/>
                </a:rPr>
                <a:t>VNI 10000</a:t>
              </a:r>
              <a:endParaRPr lang="en-US" altLang="zh-CN" sz="1100" b="1" dirty="0">
                <a:solidFill>
                  <a:srgbClr val="C00000"/>
                </a:solidFill>
                <a:latin typeface="Huawei Sans" panose="020C0503030203020204" pitchFamily="34" charset="0"/>
              </a:endParaRPr>
            </a:p>
          </p:txBody>
        </p:sp>
        <p:sp>
          <p:nvSpPr>
            <p:cNvPr id="71" name="文本框 70">
              <a:extLst>
                <a:ext uri="{FF2B5EF4-FFF2-40B4-BE49-F238E27FC236}">
                  <a16:creationId xmlns:a16="http://schemas.microsoft.com/office/drawing/2014/main" xmlns="" id="{FECF0FA8-698D-454B-933A-64BEB4731B04}"/>
                </a:ext>
              </a:extLst>
            </p:cNvPr>
            <p:cNvSpPr txBox="1"/>
            <p:nvPr/>
          </p:nvSpPr>
          <p:spPr bwMode="gray">
            <a:xfrm>
              <a:off x="1687209" y="2506796"/>
              <a:ext cx="492443" cy="261610"/>
            </a:xfrm>
            <a:prstGeom prst="rect">
              <a:avLst/>
            </a:prstGeom>
          </p:spPr>
          <p:txBody>
            <a:bodyPr wrap="none" rtlCol="0">
              <a:spAutoFit/>
            </a:bodyPr>
            <a:lstStyle/>
            <a:p>
              <a:pPr algn="ctr" fontAlgn="ctr"/>
              <a:r>
                <a:rPr lang="en-US" sz="1100" b="1" dirty="0" smtClean="0">
                  <a:latin typeface="Huawei Sans" panose="020C0503030203020204" pitchFamily="34" charset="0"/>
                </a:rPr>
                <a:t>SW1</a:t>
              </a:r>
              <a:endParaRPr lang="en-US" altLang="zh-CN" sz="1100" b="1" dirty="0">
                <a:latin typeface="Huawei Sans" panose="020C0503030203020204" pitchFamily="34" charset="0"/>
              </a:endParaRPr>
            </a:p>
          </p:txBody>
        </p:sp>
        <p:sp>
          <p:nvSpPr>
            <p:cNvPr id="72" name="文本框 71">
              <a:extLst>
                <a:ext uri="{FF2B5EF4-FFF2-40B4-BE49-F238E27FC236}">
                  <a16:creationId xmlns:a16="http://schemas.microsoft.com/office/drawing/2014/main" xmlns="" id="{6D47B989-D254-4D49-9B4C-DF02C0C778E2}"/>
                </a:ext>
              </a:extLst>
            </p:cNvPr>
            <p:cNvSpPr txBox="1"/>
            <p:nvPr/>
          </p:nvSpPr>
          <p:spPr bwMode="gray">
            <a:xfrm>
              <a:off x="3730363" y="2506796"/>
              <a:ext cx="492443" cy="261610"/>
            </a:xfrm>
            <a:prstGeom prst="rect">
              <a:avLst/>
            </a:prstGeom>
          </p:spPr>
          <p:txBody>
            <a:bodyPr wrap="none" rtlCol="0">
              <a:spAutoFit/>
            </a:bodyPr>
            <a:lstStyle/>
            <a:p>
              <a:pPr algn="ctr" fontAlgn="ctr"/>
              <a:r>
                <a:rPr lang="en-US" sz="1100" b="1" dirty="0" smtClean="0">
                  <a:latin typeface="Huawei Sans" panose="020C0503030203020204" pitchFamily="34" charset="0"/>
                </a:rPr>
                <a:t>SW2</a:t>
              </a:r>
              <a:endParaRPr lang="en-US" altLang="zh-CN" sz="1100" b="1" dirty="0">
                <a:latin typeface="Huawei Sans" panose="020C0503030203020204" pitchFamily="34" charset="0"/>
              </a:endParaRPr>
            </a:p>
          </p:txBody>
        </p:sp>
      </p:grpSp>
      <p:sp>
        <p:nvSpPr>
          <p:cNvPr id="37" name="圆角矩形 11">
            <a:extLst>
              <a:ext uri="{FF2B5EF4-FFF2-40B4-BE49-F238E27FC236}">
                <a16:creationId xmlns:a16="http://schemas.microsoft.com/office/drawing/2014/main" xmlns="" id="{8A40B099-94F0-4C96-B24D-330878071C88}"/>
              </a:ext>
            </a:extLst>
          </p:cNvPr>
          <p:cNvSpPr/>
          <p:nvPr/>
        </p:nvSpPr>
        <p:spPr bwMode="gray">
          <a:xfrm>
            <a:off x="1545151" y="1393401"/>
            <a:ext cx="1458000" cy="432000"/>
          </a:xfrm>
          <a:prstGeom prst="roundRect">
            <a:avLst>
              <a:gd name="adj" fmla="val 4298"/>
            </a:avLst>
          </a:prstGeom>
          <a:solidFill>
            <a:srgbClr val="F2F2F2"/>
          </a:solidFill>
          <a:ln w="19050">
            <a:solidFill>
              <a:schemeClr val="bg1">
                <a:lumMod val="65000"/>
              </a:schemeClr>
            </a:solidFill>
          </a:ln>
        </p:spPr>
        <p:txBody>
          <a:bodyPr wrap="square" rtlCol="0" anchor="ctr">
            <a:noAutofit/>
          </a:bodyPr>
          <a:lstStyle/>
          <a:p>
            <a:pPr algn="ctr" fontAlgn="ctr"/>
            <a:r>
              <a:rPr lang="en-US" sz="1200" dirty="0">
                <a:latin typeface="Huawei Sans" panose="020C0503030203020204" pitchFamily="34" charset="0"/>
                <a:cs typeface="Huawei Sans" panose="020C0503030203020204" pitchFamily="34" charset="0"/>
              </a:rPr>
              <a:t>Configure a VXLAN tunnel</a:t>
            </a:r>
            <a:endParaRPr lang="en-US" altLang="zh-CN" sz="1200" dirty="0">
              <a:latin typeface="Huawei Sans" panose="020C0503030203020204" pitchFamily="34" charset="0"/>
              <a:cs typeface="Huawei Sans" panose="020C0503030203020204" pitchFamily="34" charset="0"/>
            </a:endParaRPr>
          </a:p>
        </p:txBody>
      </p:sp>
      <p:sp>
        <p:nvSpPr>
          <p:cNvPr id="38" name="圆角矩形 12">
            <a:extLst>
              <a:ext uri="{FF2B5EF4-FFF2-40B4-BE49-F238E27FC236}">
                <a16:creationId xmlns:a16="http://schemas.microsoft.com/office/drawing/2014/main" xmlns="" id="{5954F4B0-B410-4A71-8F29-9EFD3EC63129}"/>
              </a:ext>
            </a:extLst>
          </p:cNvPr>
          <p:cNvSpPr/>
          <p:nvPr/>
        </p:nvSpPr>
        <p:spPr bwMode="gray">
          <a:xfrm>
            <a:off x="3676551" y="1393401"/>
            <a:ext cx="1458000" cy="432000"/>
          </a:xfrm>
          <a:prstGeom prst="roundRect">
            <a:avLst>
              <a:gd name="adj" fmla="val 4298"/>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spcBef>
                <a:spcPts val="0"/>
              </a:spcBef>
              <a:spcAft>
                <a:spcPts val="0"/>
              </a:spcAft>
            </a:pPr>
            <a:r>
              <a:rPr lang="en-US" sz="1200" b="1" dirty="0" smtClean="0">
                <a:solidFill>
                  <a:schemeClr val="bg1"/>
                </a:solidFill>
                <a:latin typeface="Huawei Sans" panose="020C0503030203020204" pitchFamily="34" charset="0"/>
              </a:rPr>
              <a:t>Configure service access</a:t>
            </a:r>
            <a:endParaRPr lang="en-US" sz="1200" b="1" dirty="0">
              <a:solidFill>
                <a:schemeClr val="bg1"/>
              </a:solidFill>
              <a:latin typeface="Huawei Sans" panose="020C0503030203020204" pitchFamily="34" charset="0"/>
            </a:endParaRPr>
          </a:p>
        </p:txBody>
      </p:sp>
      <p:cxnSp>
        <p:nvCxnSpPr>
          <p:cNvPr id="40" name="直接箭头连接符 39">
            <a:extLst>
              <a:ext uri="{FF2B5EF4-FFF2-40B4-BE49-F238E27FC236}">
                <a16:creationId xmlns:a16="http://schemas.microsoft.com/office/drawing/2014/main" xmlns="" id="{9254255B-81A2-4597-8C3A-2E704E1FC41C}"/>
              </a:ext>
            </a:extLst>
          </p:cNvPr>
          <p:cNvCxnSpPr>
            <a:cxnSpLocks/>
            <a:stCxn id="37" idx="3"/>
            <a:endCxn id="38" idx="1"/>
          </p:cNvCxnSpPr>
          <p:nvPr/>
        </p:nvCxnSpPr>
        <p:spPr bwMode="gray">
          <a:xfrm>
            <a:off x="3003151" y="1609401"/>
            <a:ext cx="673400" cy="0"/>
          </a:xfrm>
          <a:prstGeom prst="straightConnector1">
            <a:avLst/>
          </a:prstGeom>
          <a:noFill/>
          <a:ln w="1905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5981942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5CE355C1-7171-434E-9B5B-0BD87FD7E892}"/>
              </a:ext>
            </a:extLst>
          </p:cNvPr>
          <p:cNvSpPr>
            <a:spLocks noGrp="1"/>
          </p:cNvSpPr>
          <p:nvPr>
            <p:ph type="title"/>
          </p:nvPr>
        </p:nvSpPr>
        <p:spPr bwMode="gray"/>
        <p:txBody>
          <a:bodyPr>
            <a:normAutofit/>
          </a:bodyPr>
          <a:lstStyle/>
          <a:p>
            <a:r>
              <a:rPr lang="en-US" dirty="0" smtClean="0"/>
              <a:t>Configuration Example: Inter-subnet Communication (Centralized Gateway) (1)</a:t>
            </a:r>
            <a:endParaRPr lang="en-US" altLang="zh-CN" dirty="0"/>
          </a:p>
        </p:txBody>
      </p:sp>
      <p:grpSp>
        <p:nvGrpSpPr>
          <p:cNvPr id="27" name="组合 26">
            <a:extLst>
              <a:ext uri="{FF2B5EF4-FFF2-40B4-BE49-F238E27FC236}">
                <a16:creationId xmlns:a16="http://schemas.microsoft.com/office/drawing/2014/main" xmlns="" id="{CAFE8000-3A13-4F9E-BF1A-360F1208C8FF}"/>
              </a:ext>
            </a:extLst>
          </p:cNvPr>
          <p:cNvGrpSpPr/>
          <p:nvPr/>
        </p:nvGrpSpPr>
        <p:grpSpPr bwMode="gray">
          <a:xfrm>
            <a:off x="1145228" y="2117507"/>
            <a:ext cx="4542144" cy="3147453"/>
            <a:chOff x="895489" y="1566018"/>
            <a:chExt cx="4542144" cy="3147453"/>
          </a:xfrm>
        </p:grpSpPr>
        <p:sp>
          <p:nvSpPr>
            <p:cNvPr id="51" name="矩形: 圆角 50">
              <a:extLst>
                <a:ext uri="{FF2B5EF4-FFF2-40B4-BE49-F238E27FC236}">
                  <a16:creationId xmlns:a16="http://schemas.microsoft.com/office/drawing/2014/main" xmlns="" id="{F5913F65-9398-4BFE-9D62-225BFB110A44}"/>
                </a:ext>
              </a:extLst>
            </p:cNvPr>
            <p:cNvSpPr/>
            <p:nvPr/>
          </p:nvSpPr>
          <p:spPr bwMode="gray">
            <a:xfrm>
              <a:off x="895489" y="1566018"/>
              <a:ext cx="4542144" cy="3147453"/>
            </a:xfrm>
            <a:prstGeom prst="roundRect">
              <a:avLst/>
            </a:prstGeom>
            <a:solidFill>
              <a:srgbClr val="FFFFCC"/>
            </a:solid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cxnSp>
          <p:nvCxnSpPr>
            <p:cNvPr id="47" name="直接连接符 46">
              <a:extLst>
                <a:ext uri="{FF2B5EF4-FFF2-40B4-BE49-F238E27FC236}">
                  <a16:creationId xmlns:a16="http://schemas.microsoft.com/office/drawing/2014/main" xmlns="" id="{B5C6851E-4929-494D-9B38-B6046EC2C3B3}"/>
                </a:ext>
              </a:extLst>
            </p:cNvPr>
            <p:cNvCxnSpPr>
              <a:cxnSpLocks/>
            </p:cNvCxnSpPr>
            <p:nvPr/>
          </p:nvCxnSpPr>
          <p:spPr bwMode="gray">
            <a:xfrm flipH="1" flipV="1">
              <a:off x="3011614" y="2209273"/>
              <a:ext cx="1334237" cy="903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C0644F65-2304-4029-B3DD-D5F95F3B6C01}"/>
                </a:ext>
              </a:extLst>
            </p:cNvPr>
            <p:cNvCxnSpPr>
              <a:cxnSpLocks/>
              <a:stCxn id="4" idx="1"/>
            </p:cNvCxnSpPr>
            <p:nvPr/>
          </p:nvCxnSpPr>
          <p:spPr bwMode="gray">
            <a:xfrm flipV="1">
              <a:off x="1729430" y="2209273"/>
              <a:ext cx="1282184" cy="903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xmlns="" id="{D44872DB-2D16-4F13-93BD-D8A9552CCAA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29430" y="2891510"/>
              <a:ext cx="540000" cy="442800"/>
            </a:xfrm>
            <a:prstGeom prst="rect">
              <a:avLst/>
            </a:prstGeom>
          </p:spPr>
        </p:pic>
        <p:pic>
          <p:nvPicPr>
            <p:cNvPr id="5" name="图片 4" descr="PC.png">
              <a:extLst>
                <a:ext uri="{FF2B5EF4-FFF2-40B4-BE49-F238E27FC236}">
                  <a16:creationId xmlns:a16="http://schemas.microsoft.com/office/drawing/2014/main" xmlns="" id="{861429D6-57F7-48AC-944C-0E5ED29FE79F}"/>
                </a:ext>
              </a:extLst>
            </p:cNvPr>
            <p:cNvPicPr>
              <a:picLocks noChangeAspect="1"/>
            </p:cNvPicPr>
            <p:nvPr/>
          </p:nvPicPr>
          <p:blipFill>
            <a:blip r:embed="rId4" cstate="print"/>
            <a:stretch>
              <a:fillRect/>
            </a:stretch>
          </p:blipFill>
          <p:spPr bwMode="gray">
            <a:xfrm>
              <a:off x="1729899" y="3819879"/>
              <a:ext cx="539063" cy="414000"/>
            </a:xfrm>
            <a:prstGeom prst="rect">
              <a:avLst/>
            </a:prstGeom>
          </p:spPr>
        </p:pic>
        <p:pic>
          <p:nvPicPr>
            <p:cNvPr id="11" name="图片 10" descr="PC.png">
              <a:extLst>
                <a:ext uri="{FF2B5EF4-FFF2-40B4-BE49-F238E27FC236}">
                  <a16:creationId xmlns:a16="http://schemas.microsoft.com/office/drawing/2014/main" xmlns="" id="{5266353E-6FE3-4A44-B586-E20EABF1EC25}"/>
                </a:ext>
              </a:extLst>
            </p:cNvPr>
            <p:cNvPicPr>
              <a:picLocks noChangeAspect="1"/>
            </p:cNvPicPr>
            <p:nvPr/>
          </p:nvPicPr>
          <p:blipFill>
            <a:blip r:embed="rId4" cstate="print"/>
            <a:stretch>
              <a:fillRect/>
            </a:stretch>
          </p:blipFill>
          <p:spPr bwMode="gray">
            <a:xfrm>
              <a:off x="3805851" y="3828860"/>
              <a:ext cx="539063" cy="414000"/>
            </a:xfrm>
            <a:prstGeom prst="rect">
              <a:avLst/>
            </a:prstGeom>
          </p:spPr>
        </p:pic>
        <p:cxnSp>
          <p:nvCxnSpPr>
            <p:cNvPr id="12" name="直接连接符 11">
              <a:extLst>
                <a:ext uri="{FF2B5EF4-FFF2-40B4-BE49-F238E27FC236}">
                  <a16:creationId xmlns:a16="http://schemas.microsoft.com/office/drawing/2014/main" xmlns="" id="{8C815446-8A1F-494B-BC2D-C08CC1AD7B9E}"/>
                </a:ext>
              </a:extLst>
            </p:cNvPr>
            <p:cNvCxnSpPr>
              <a:cxnSpLocks/>
              <a:stCxn id="5" idx="0"/>
              <a:endCxn id="4" idx="2"/>
            </p:cNvCxnSpPr>
            <p:nvPr/>
          </p:nvCxnSpPr>
          <p:spPr bwMode="gray">
            <a:xfrm flipH="1" flipV="1">
              <a:off x="1999430" y="3334310"/>
              <a:ext cx="1" cy="4855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A16F311A-A57B-414D-80F9-0ABA6B6CE554}"/>
                </a:ext>
              </a:extLst>
            </p:cNvPr>
            <p:cNvCxnSpPr>
              <a:cxnSpLocks/>
              <a:stCxn id="11" idx="0"/>
            </p:cNvCxnSpPr>
            <p:nvPr/>
          </p:nvCxnSpPr>
          <p:spPr bwMode="gray">
            <a:xfrm flipV="1">
              <a:off x="4075383" y="3334310"/>
              <a:ext cx="468" cy="4945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6BA187EF-82A0-4B65-8645-1796EF86318E}"/>
                </a:ext>
              </a:extLst>
            </p:cNvPr>
            <p:cNvSpPr txBox="1"/>
            <p:nvPr/>
          </p:nvSpPr>
          <p:spPr bwMode="gray">
            <a:xfrm>
              <a:off x="1302598" y="4290999"/>
              <a:ext cx="1199367" cy="261610"/>
            </a:xfrm>
            <a:prstGeom prst="rect">
              <a:avLst/>
            </a:prstGeom>
          </p:spPr>
          <p:txBody>
            <a:bodyPr wrap="none" rtlCol="0">
              <a:spAutoFit/>
            </a:bodyPr>
            <a:lstStyle/>
            <a:p>
              <a:pPr algn="l" fontAlgn="ctr"/>
              <a:r>
                <a:rPr lang="en-US" sz="1100" dirty="0" smtClean="0">
                  <a:latin typeface="Huawei Sans" panose="020C0503030203020204" pitchFamily="34" charset="0"/>
                </a:rPr>
                <a:t>192.168.1.10/24</a:t>
              </a:r>
              <a:endParaRPr lang="en-US" altLang="zh-CN" sz="1100" dirty="0">
                <a:latin typeface="Huawei Sans" panose="020C0503030203020204" pitchFamily="34" charset="0"/>
              </a:endParaRPr>
            </a:p>
          </p:txBody>
        </p:sp>
        <p:sp>
          <p:nvSpPr>
            <p:cNvPr id="29" name="文本框 28">
              <a:extLst>
                <a:ext uri="{FF2B5EF4-FFF2-40B4-BE49-F238E27FC236}">
                  <a16:creationId xmlns:a16="http://schemas.microsoft.com/office/drawing/2014/main" xmlns="" id="{875F33D5-C123-4289-8446-CF2FFBCF0295}"/>
                </a:ext>
              </a:extLst>
            </p:cNvPr>
            <p:cNvSpPr txBox="1"/>
            <p:nvPr/>
          </p:nvSpPr>
          <p:spPr bwMode="gray">
            <a:xfrm>
              <a:off x="3330627" y="4299980"/>
              <a:ext cx="1199367" cy="261610"/>
            </a:xfrm>
            <a:prstGeom prst="rect">
              <a:avLst/>
            </a:prstGeom>
          </p:spPr>
          <p:txBody>
            <a:bodyPr wrap="none" rtlCol="0">
              <a:spAutoFit/>
            </a:bodyPr>
            <a:lstStyle/>
            <a:p>
              <a:pPr algn="l" fontAlgn="ctr"/>
              <a:r>
                <a:rPr lang="en-US" sz="1100" dirty="0" smtClean="0">
                  <a:latin typeface="Huawei Sans" panose="020C0503030203020204" pitchFamily="34" charset="0"/>
                </a:rPr>
                <a:t>192.168.2.10/24</a:t>
              </a:r>
              <a:endParaRPr lang="en-US" altLang="zh-CN" sz="1100" dirty="0">
                <a:latin typeface="Huawei Sans" panose="020C0503030203020204" pitchFamily="34" charset="0"/>
              </a:endParaRPr>
            </a:p>
          </p:txBody>
        </p:sp>
        <p:sp>
          <p:nvSpPr>
            <p:cNvPr id="30" name="文本框 29">
              <a:extLst>
                <a:ext uri="{FF2B5EF4-FFF2-40B4-BE49-F238E27FC236}">
                  <a16:creationId xmlns:a16="http://schemas.microsoft.com/office/drawing/2014/main" xmlns="" id="{0DDDFB6F-125E-4C45-9747-F83580F9E5FD}"/>
                </a:ext>
              </a:extLst>
            </p:cNvPr>
            <p:cNvSpPr txBox="1"/>
            <p:nvPr/>
          </p:nvSpPr>
          <p:spPr bwMode="gray">
            <a:xfrm>
              <a:off x="2209142" y="2822696"/>
              <a:ext cx="806631" cy="430887"/>
            </a:xfrm>
            <a:prstGeom prst="rect">
              <a:avLst/>
            </a:prstGeom>
          </p:spPr>
          <p:txBody>
            <a:bodyPr wrap="none" rtlCol="0">
              <a:spAutoFit/>
            </a:bodyPr>
            <a:lstStyle/>
            <a:p>
              <a:pPr fontAlgn="ctr"/>
              <a:r>
                <a:rPr lang="en-US" sz="1100" dirty="0" smtClean="0">
                  <a:latin typeface="Huawei Sans" panose="020C0503030203020204" pitchFamily="34" charset="0"/>
                </a:rPr>
                <a:t>VTEP</a:t>
              </a:r>
            </a:p>
            <a:p>
              <a:pPr fontAlgn="ctr"/>
              <a:r>
                <a:rPr lang="en-US" sz="1100" dirty="0" smtClean="0">
                  <a:latin typeface="Huawei Sans" panose="020C0503030203020204" pitchFamily="34" charset="0"/>
                </a:rPr>
                <a:t>1.1.1.1/32</a:t>
              </a:r>
              <a:endParaRPr lang="en-US" altLang="zh-CN" sz="1100" dirty="0">
                <a:latin typeface="Huawei Sans" panose="020C0503030203020204" pitchFamily="34" charset="0"/>
              </a:endParaRPr>
            </a:p>
          </p:txBody>
        </p:sp>
        <p:sp>
          <p:nvSpPr>
            <p:cNvPr id="31" name="文本框 30">
              <a:extLst>
                <a:ext uri="{FF2B5EF4-FFF2-40B4-BE49-F238E27FC236}">
                  <a16:creationId xmlns:a16="http://schemas.microsoft.com/office/drawing/2014/main" xmlns="" id="{7ED72902-FB9C-475D-A507-DA6800901859}"/>
                </a:ext>
              </a:extLst>
            </p:cNvPr>
            <p:cNvSpPr txBox="1"/>
            <p:nvPr/>
          </p:nvSpPr>
          <p:spPr bwMode="gray">
            <a:xfrm>
              <a:off x="4320372" y="2851300"/>
              <a:ext cx="806631" cy="430887"/>
            </a:xfrm>
            <a:prstGeom prst="rect">
              <a:avLst/>
            </a:prstGeom>
          </p:spPr>
          <p:txBody>
            <a:bodyPr wrap="none" rtlCol="0">
              <a:spAutoFit/>
            </a:bodyPr>
            <a:lstStyle/>
            <a:p>
              <a:pPr fontAlgn="ctr"/>
              <a:r>
                <a:rPr lang="en-US" sz="1100" dirty="0" smtClean="0">
                  <a:latin typeface="Huawei Sans" panose="020C0503030203020204" pitchFamily="34" charset="0"/>
                </a:rPr>
                <a:t>VTEP</a:t>
              </a:r>
            </a:p>
            <a:p>
              <a:pPr fontAlgn="ctr"/>
              <a:r>
                <a:rPr lang="en-US" sz="1100" dirty="0" smtClean="0">
                  <a:latin typeface="Huawei Sans" panose="020C0503030203020204" pitchFamily="34" charset="0"/>
                </a:rPr>
                <a:t>2.2.2.2/32</a:t>
              </a:r>
              <a:endParaRPr lang="en-US" altLang="zh-CN" sz="1100" dirty="0">
                <a:latin typeface="Huawei Sans" panose="020C0503030203020204" pitchFamily="34" charset="0"/>
              </a:endParaRPr>
            </a:p>
          </p:txBody>
        </p:sp>
        <p:sp>
          <p:nvSpPr>
            <p:cNvPr id="35" name="文本框 34">
              <a:extLst>
                <a:ext uri="{FF2B5EF4-FFF2-40B4-BE49-F238E27FC236}">
                  <a16:creationId xmlns:a16="http://schemas.microsoft.com/office/drawing/2014/main" xmlns="" id="{DA87D7D9-4F51-481D-85E2-950866817404}"/>
                </a:ext>
              </a:extLst>
            </p:cNvPr>
            <p:cNvSpPr txBox="1"/>
            <p:nvPr/>
          </p:nvSpPr>
          <p:spPr bwMode="gray">
            <a:xfrm>
              <a:off x="3296470" y="3345895"/>
              <a:ext cx="707245" cy="261610"/>
            </a:xfrm>
            <a:prstGeom prst="rect">
              <a:avLst/>
            </a:prstGeom>
          </p:spPr>
          <p:txBody>
            <a:bodyPr wrap="none" rtlCol="0">
              <a:spAutoFit/>
            </a:bodyPr>
            <a:lstStyle/>
            <a:p>
              <a:pPr algn="ctr" fontAlgn="ctr"/>
              <a:r>
                <a:rPr lang="en-US" sz="1100" dirty="0" smtClean="0">
                  <a:latin typeface="Huawei Sans" panose="020C0503030203020204" pitchFamily="34" charset="0"/>
                </a:rPr>
                <a:t>GE1/0/1</a:t>
              </a:r>
              <a:endParaRPr lang="en-US" altLang="zh-CN" sz="1100" dirty="0">
                <a:latin typeface="Huawei Sans" panose="020C0503030203020204" pitchFamily="34" charset="0"/>
              </a:endParaRPr>
            </a:p>
          </p:txBody>
        </p:sp>
        <p:sp>
          <p:nvSpPr>
            <p:cNvPr id="40" name="文本框 39">
              <a:extLst>
                <a:ext uri="{FF2B5EF4-FFF2-40B4-BE49-F238E27FC236}">
                  <a16:creationId xmlns:a16="http://schemas.microsoft.com/office/drawing/2014/main" xmlns="" id="{FECF0FA8-698D-454B-933A-64BEB4731B04}"/>
                </a:ext>
              </a:extLst>
            </p:cNvPr>
            <p:cNvSpPr txBox="1"/>
            <p:nvPr/>
          </p:nvSpPr>
          <p:spPr bwMode="gray">
            <a:xfrm>
              <a:off x="1224180" y="2973649"/>
              <a:ext cx="492443" cy="261610"/>
            </a:xfrm>
            <a:prstGeom prst="rect">
              <a:avLst/>
            </a:prstGeom>
          </p:spPr>
          <p:txBody>
            <a:bodyPr wrap="none" rtlCol="0">
              <a:spAutoFit/>
            </a:bodyPr>
            <a:lstStyle/>
            <a:p>
              <a:pPr algn="ctr" fontAlgn="ctr"/>
              <a:r>
                <a:rPr lang="en-US" sz="1100" b="1" dirty="0" smtClean="0">
                  <a:latin typeface="Huawei Sans" panose="020C0503030203020204" pitchFamily="34" charset="0"/>
                </a:rPr>
                <a:t>SW1</a:t>
              </a:r>
              <a:endParaRPr lang="en-US" altLang="zh-CN" sz="1100" b="1" dirty="0">
                <a:latin typeface="Huawei Sans" panose="020C0503030203020204" pitchFamily="34" charset="0"/>
              </a:endParaRPr>
            </a:p>
          </p:txBody>
        </p:sp>
        <p:sp>
          <p:nvSpPr>
            <p:cNvPr id="41" name="文本框 40">
              <a:extLst>
                <a:ext uri="{FF2B5EF4-FFF2-40B4-BE49-F238E27FC236}">
                  <a16:creationId xmlns:a16="http://schemas.microsoft.com/office/drawing/2014/main" xmlns="" id="{6D47B989-D254-4D49-9B4C-DF02C0C778E2}"/>
                </a:ext>
              </a:extLst>
            </p:cNvPr>
            <p:cNvSpPr txBox="1"/>
            <p:nvPr/>
          </p:nvSpPr>
          <p:spPr bwMode="gray">
            <a:xfrm>
              <a:off x="3325926" y="2959021"/>
              <a:ext cx="492443" cy="261610"/>
            </a:xfrm>
            <a:prstGeom prst="rect">
              <a:avLst/>
            </a:prstGeom>
          </p:spPr>
          <p:txBody>
            <a:bodyPr wrap="none" rtlCol="0">
              <a:spAutoFit/>
            </a:bodyPr>
            <a:lstStyle/>
            <a:p>
              <a:pPr algn="ctr" fontAlgn="ctr"/>
              <a:r>
                <a:rPr lang="en-US" sz="1100" b="1" dirty="0" smtClean="0">
                  <a:latin typeface="Huawei Sans" panose="020C0503030203020204" pitchFamily="34" charset="0"/>
                </a:rPr>
                <a:t>SW2</a:t>
              </a:r>
              <a:endParaRPr lang="en-US" altLang="zh-CN" sz="1100" b="1" dirty="0">
                <a:latin typeface="Huawei Sans" panose="020C0503030203020204" pitchFamily="34" charset="0"/>
              </a:endParaRPr>
            </a:p>
          </p:txBody>
        </p:sp>
        <p:sp>
          <p:nvSpPr>
            <p:cNvPr id="48" name="文本框 47">
              <a:extLst>
                <a:ext uri="{FF2B5EF4-FFF2-40B4-BE49-F238E27FC236}">
                  <a16:creationId xmlns:a16="http://schemas.microsoft.com/office/drawing/2014/main" xmlns="" id="{6EDC7BF4-7552-460A-912B-B4B46F33579E}"/>
                </a:ext>
              </a:extLst>
            </p:cNvPr>
            <p:cNvSpPr txBox="1"/>
            <p:nvPr/>
          </p:nvSpPr>
          <p:spPr bwMode="gray">
            <a:xfrm>
              <a:off x="1224234" y="3318433"/>
              <a:ext cx="707245" cy="261610"/>
            </a:xfrm>
            <a:prstGeom prst="rect">
              <a:avLst/>
            </a:prstGeom>
          </p:spPr>
          <p:txBody>
            <a:bodyPr wrap="none" rtlCol="0">
              <a:spAutoFit/>
            </a:bodyPr>
            <a:lstStyle/>
            <a:p>
              <a:pPr algn="ctr" fontAlgn="ctr"/>
              <a:r>
                <a:rPr lang="en-US" sz="1100" dirty="0" smtClean="0">
                  <a:latin typeface="Huawei Sans" panose="020C0503030203020204" pitchFamily="34" charset="0"/>
                </a:rPr>
                <a:t>GE1/0/1</a:t>
              </a:r>
              <a:endParaRPr lang="en-US" altLang="zh-CN" sz="1100" dirty="0">
                <a:latin typeface="Huawei Sans" panose="020C0503030203020204" pitchFamily="34" charset="0"/>
              </a:endParaRPr>
            </a:p>
          </p:txBody>
        </p:sp>
        <p:sp>
          <p:nvSpPr>
            <p:cNvPr id="49" name="文本框 48">
              <a:extLst>
                <a:ext uri="{FF2B5EF4-FFF2-40B4-BE49-F238E27FC236}">
                  <a16:creationId xmlns:a16="http://schemas.microsoft.com/office/drawing/2014/main" xmlns="" id="{9C98FC4F-C68D-423B-926D-A84DE87F4271}"/>
                </a:ext>
              </a:extLst>
            </p:cNvPr>
            <p:cNvSpPr txBox="1"/>
            <p:nvPr/>
          </p:nvSpPr>
          <p:spPr bwMode="gray">
            <a:xfrm>
              <a:off x="2215981" y="1854071"/>
              <a:ext cx="492443" cy="261610"/>
            </a:xfrm>
            <a:prstGeom prst="rect">
              <a:avLst/>
            </a:prstGeom>
          </p:spPr>
          <p:txBody>
            <a:bodyPr wrap="none" rtlCol="0">
              <a:spAutoFit/>
            </a:bodyPr>
            <a:lstStyle/>
            <a:p>
              <a:pPr algn="ctr" fontAlgn="ctr"/>
              <a:r>
                <a:rPr lang="en-US" sz="1100" b="1" dirty="0" smtClean="0">
                  <a:latin typeface="Huawei Sans" panose="020C0503030203020204" pitchFamily="34" charset="0"/>
                </a:rPr>
                <a:t>SW3</a:t>
              </a:r>
              <a:endParaRPr lang="en-US" altLang="zh-CN" sz="1100" b="1" dirty="0">
                <a:latin typeface="Huawei Sans" panose="020C0503030203020204" pitchFamily="34" charset="0"/>
              </a:endParaRPr>
            </a:p>
          </p:txBody>
        </p:sp>
        <p:sp>
          <p:nvSpPr>
            <p:cNvPr id="50" name="文本框 49">
              <a:extLst>
                <a:ext uri="{FF2B5EF4-FFF2-40B4-BE49-F238E27FC236}">
                  <a16:creationId xmlns:a16="http://schemas.microsoft.com/office/drawing/2014/main" xmlns="" id="{C7E5DCCD-1CD1-46FA-9F41-81282ED596B5}"/>
                </a:ext>
              </a:extLst>
            </p:cNvPr>
            <p:cNvSpPr txBox="1"/>
            <p:nvPr/>
          </p:nvSpPr>
          <p:spPr bwMode="gray">
            <a:xfrm>
              <a:off x="3231443" y="1751233"/>
              <a:ext cx="806631" cy="430887"/>
            </a:xfrm>
            <a:prstGeom prst="rect">
              <a:avLst/>
            </a:prstGeom>
          </p:spPr>
          <p:txBody>
            <a:bodyPr wrap="none" rtlCol="0">
              <a:spAutoFit/>
            </a:bodyPr>
            <a:lstStyle/>
            <a:p>
              <a:pPr fontAlgn="ctr"/>
              <a:r>
                <a:rPr lang="en-US" sz="1100" dirty="0" smtClean="0">
                  <a:latin typeface="Huawei Sans" panose="020C0503030203020204" pitchFamily="34" charset="0"/>
                </a:rPr>
                <a:t>VTEP</a:t>
              </a:r>
            </a:p>
            <a:p>
              <a:pPr fontAlgn="ctr"/>
              <a:r>
                <a:rPr lang="en-US" sz="1100" dirty="0" smtClean="0">
                  <a:latin typeface="Huawei Sans" panose="020C0503030203020204" pitchFamily="34" charset="0"/>
                </a:rPr>
                <a:t>3.3.3.3/32</a:t>
              </a:r>
              <a:endParaRPr lang="en-US" altLang="zh-CN" sz="1100" dirty="0">
                <a:latin typeface="Huawei Sans" panose="020C0503030203020204" pitchFamily="34" charset="0"/>
              </a:endParaRPr>
            </a:p>
          </p:txBody>
        </p:sp>
        <p:sp>
          <p:nvSpPr>
            <p:cNvPr id="52" name="文本框 51">
              <a:extLst>
                <a:ext uri="{FF2B5EF4-FFF2-40B4-BE49-F238E27FC236}">
                  <a16:creationId xmlns:a16="http://schemas.microsoft.com/office/drawing/2014/main" xmlns="" id="{40EAA19D-966B-4C9F-93E0-10E3587249B8}"/>
                </a:ext>
              </a:extLst>
            </p:cNvPr>
            <p:cNvSpPr txBox="1"/>
            <p:nvPr/>
          </p:nvSpPr>
          <p:spPr bwMode="gray">
            <a:xfrm>
              <a:off x="1132455" y="1821438"/>
              <a:ext cx="949299" cy="600164"/>
            </a:xfrm>
            <a:prstGeom prst="rect">
              <a:avLst/>
            </a:prstGeom>
          </p:spPr>
          <p:txBody>
            <a:bodyPr wrap="none" rtlCol="0">
              <a:spAutoFit/>
            </a:bodyPr>
            <a:lstStyle/>
            <a:p>
              <a:pPr algn="r" fontAlgn="ctr"/>
              <a:r>
                <a:rPr lang="en-US" sz="1100" b="1" dirty="0" smtClean="0">
                  <a:solidFill>
                    <a:srgbClr val="C7000B"/>
                  </a:solidFill>
                  <a:latin typeface="Huawei Sans" panose="020C0503030203020204" pitchFamily="34" charset="0"/>
                </a:rPr>
                <a:t>BD 100</a:t>
              </a:r>
            </a:p>
            <a:p>
              <a:pPr algn="r" fontAlgn="ctr"/>
              <a:r>
                <a:rPr lang="en-US" sz="1100" b="1" dirty="0" smtClean="0">
                  <a:solidFill>
                    <a:srgbClr val="C7000B"/>
                  </a:solidFill>
                  <a:latin typeface="Huawei Sans" panose="020C0503030203020204" pitchFamily="34" charset="0"/>
                </a:rPr>
                <a:t>VNI 10000</a:t>
              </a:r>
            </a:p>
            <a:p>
              <a:pPr algn="r" fontAlgn="ctr"/>
              <a:r>
                <a:rPr lang="en-US" sz="1100" b="1" dirty="0" smtClean="0">
                  <a:solidFill>
                    <a:srgbClr val="C7000B"/>
                  </a:solidFill>
                  <a:latin typeface="Huawei Sans" panose="020C0503030203020204" pitchFamily="34" charset="0"/>
                </a:rPr>
                <a:t>192.168.1.1</a:t>
              </a:r>
              <a:endParaRPr lang="en-US" sz="1100" b="1" dirty="0">
                <a:solidFill>
                  <a:srgbClr val="C7000B"/>
                </a:solidFill>
                <a:latin typeface="Huawei Sans" panose="020C0503030203020204" pitchFamily="34" charset="0"/>
              </a:endParaRPr>
            </a:p>
          </p:txBody>
        </p:sp>
        <p:sp>
          <p:nvSpPr>
            <p:cNvPr id="53" name="文本框 52">
              <a:extLst>
                <a:ext uri="{FF2B5EF4-FFF2-40B4-BE49-F238E27FC236}">
                  <a16:creationId xmlns:a16="http://schemas.microsoft.com/office/drawing/2014/main" xmlns="" id="{A276A709-979E-4B5F-A173-F6E4B00971C3}"/>
                </a:ext>
              </a:extLst>
            </p:cNvPr>
            <p:cNvSpPr txBox="1"/>
            <p:nvPr/>
          </p:nvSpPr>
          <p:spPr bwMode="gray">
            <a:xfrm>
              <a:off x="4193051" y="1789482"/>
              <a:ext cx="949299" cy="600164"/>
            </a:xfrm>
            <a:prstGeom prst="rect">
              <a:avLst/>
            </a:prstGeom>
          </p:spPr>
          <p:txBody>
            <a:bodyPr wrap="none" rtlCol="0">
              <a:spAutoFit/>
            </a:bodyPr>
            <a:lstStyle/>
            <a:p>
              <a:pPr fontAlgn="ctr"/>
              <a:r>
                <a:rPr lang="en-US" sz="1100" b="1" dirty="0" smtClean="0">
                  <a:solidFill>
                    <a:srgbClr val="C7000B"/>
                  </a:solidFill>
                  <a:latin typeface="Huawei Sans" panose="020C0503030203020204" pitchFamily="34" charset="0"/>
                </a:rPr>
                <a:t>BD 200</a:t>
              </a:r>
            </a:p>
            <a:p>
              <a:pPr fontAlgn="ctr"/>
              <a:r>
                <a:rPr lang="en-US" sz="1100" b="1" dirty="0" smtClean="0">
                  <a:solidFill>
                    <a:srgbClr val="C7000B"/>
                  </a:solidFill>
                  <a:latin typeface="Huawei Sans" panose="020C0503030203020204" pitchFamily="34" charset="0"/>
                </a:rPr>
                <a:t>VNI 20000</a:t>
              </a:r>
            </a:p>
            <a:p>
              <a:pPr fontAlgn="ctr"/>
              <a:r>
                <a:rPr lang="en-US" sz="1100" b="1" dirty="0" smtClean="0">
                  <a:solidFill>
                    <a:srgbClr val="C7000B"/>
                  </a:solidFill>
                  <a:latin typeface="Huawei Sans" panose="020C0503030203020204" pitchFamily="34" charset="0"/>
                </a:rPr>
                <a:t>192.168.2.1</a:t>
              </a:r>
              <a:endParaRPr lang="en-US" altLang="zh-CN" sz="1100" b="1" dirty="0">
                <a:solidFill>
                  <a:srgbClr val="C7000B"/>
                </a:solidFill>
                <a:latin typeface="Huawei Sans" panose="020C0503030203020204" pitchFamily="34" charset="0"/>
              </a:endParaRPr>
            </a:p>
          </p:txBody>
        </p:sp>
        <p:pic>
          <p:nvPicPr>
            <p:cNvPr id="54" name="图片 53">
              <a:extLst>
                <a:ext uri="{FF2B5EF4-FFF2-40B4-BE49-F238E27FC236}">
                  <a16:creationId xmlns:a16="http://schemas.microsoft.com/office/drawing/2014/main" xmlns="" id="{7EE736AC-84C2-41EA-AFA9-F070DA822AD4}"/>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793651" y="2885718"/>
              <a:ext cx="540000" cy="442800"/>
            </a:xfrm>
            <a:prstGeom prst="rect">
              <a:avLst/>
            </a:prstGeom>
          </p:spPr>
        </p:pic>
        <p:grpSp>
          <p:nvGrpSpPr>
            <p:cNvPr id="26" name="组合 25">
              <a:extLst>
                <a:ext uri="{FF2B5EF4-FFF2-40B4-BE49-F238E27FC236}">
                  <a16:creationId xmlns:a16="http://schemas.microsoft.com/office/drawing/2014/main" xmlns="" id="{53883D9F-4106-4C96-8BCF-E97680AB1B62}"/>
                </a:ext>
              </a:extLst>
            </p:cNvPr>
            <p:cNvGrpSpPr/>
            <p:nvPr/>
          </p:nvGrpSpPr>
          <p:grpSpPr bwMode="gray">
            <a:xfrm>
              <a:off x="2753067" y="1781239"/>
              <a:ext cx="540247" cy="451523"/>
              <a:chOff x="3665233" y="5134405"/>
              <a:chExt cx="540247" cy="451523"/>
            </a:xfrm>
          </p:grpSpPr>
          <p:pic>
            <p:nvPicPr>
              <p:cNvPr id="55" name="图片 54">
                <a:extLst>
                  <a:ext uri="{FF2B5EF4-FFF2-40B4-BE49-F238E27FC236}">
                    <a16:creationId xmlns:a16="http://schemas.microsoft.com/office/drawing/2014/main" xmlns="" id="{5D417DFC-75AC-4F44-842B-89F13CA1E508}"/>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665480" y="5134405"/>
                <a:ext cx="540000" cy="442800"/>
              </a:xfrm>
              <a:prstGeom prst="rect">
                <a:avLst/>
              </a:prstGeom>
            </p:spPr>
          </p:pic>
          <p:pic>
            <p:nvPicPr>
              <p:cNvPr id="56" name="图片 55">
                <a:extLst>
                  <a:ext uri="{FF2B5EF4-FFF2-40B4-BE49-F238E27FC236}">
                    <a16:creationId xmlns:a16="http://schemas.microsoft.com/office/drawing/2014/main" xmlns="" id="{77045C62-75F6-4E04-B030-0B22E1351F72}"/>
                  </a:ext>
                </a:extLst>
              </p:cNvPr>
              <p:cNvPicPr>
                <a:picLocks/>
              </p:cNvPicPr>
              <p:nvPr/>
            </p:nvPicPr>
            <p:blipFill rotWithShape="1">
              <a:blip r:embed="rId3" cstate="print">
                <a:extLst>
                  <a:ext uri="{28A0092B-C50C-407E-A947-70E740481C1C}">
                    <a14:useLocalDpi xmlns:a14="http://schemas.microsoft.com/office/drawing/2010/main" val="0"/>
                  </a:ext>
                </a:extLst>
              </a:blip>
              <a:srcRect r="47919"/>
              <a:stretch/>
            </p:blipFill>
            <p:spPr bwMode="gray">
              <a:xfrm>
                <a:off x="3665233" y="5143128"/>
                <a:ext cx="281235" cy="442800"/>
              </a:xfrm>
              <a:prstGeom prst="rect">
                <a:avLst/>
              </a:prstGeom>
            </p:spPr>
          </p:pic>
        </p:grpSp>
      </p:grpSp>
      <p:sp>
        <p:nvSpPr>
          <p:cNvPr id="60" name="文本框 59">
            <a:extLst>
              <a:ext uri="{FF2B5EF4-FFF2-40B4-BE49-F238E27FC236}">
                <a16:creationId xmlns:a16="http://schemas.microsoft.com/office/drawing/2014/main" xmlns="" id="{D5191619-510F-4EA4-AFF7-59194DD4B8B0}"/>
              </a:ext>
            </a:extLst>
          </p:cNvPr>
          <p:cNvSpPr txBox="1"/>
          <p:nvPr/>
        </p:nvSpPr>
        <p:spPr bwMode="gray">
          <a:xfrm>
            <a:off x="595474" y="5220702"/>
            <a:ext cx="5781675" cy="997196"/>
          </a:xfrm>
          <a:prstGeom prst="rect">
            <a:avLst/>
          </a:prstGeom>
          <a:noFill/>
        </p:spPr>
        <p:txBody>
          <a:bodyPr wrap="square" rtlCol="0">
            <a:spAutoFit/>
          </a:bodyPr>
          <a:lstStyle/>
          <a:p>
            <a:pPr marL="185738" indent="-185738" fontAlgn="ctr">
              <a:lnSpc>
                <a:spcPct val="14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VXLAN tunnels are configured between the three switches to implement mutual access between two PCs on different network segments. The centralized VXLAN gateway is deployed on SW3.</a:t>
            </a:r>
            <a:endParaRPr lang="en-US" altLang="zh-CN" sz="1400" dirty="0">
              <a:solidFill>
                <a:prstClr val="black"/>
              </a:solidFill>
              <a:latin typeface="Huawei Sans" panose="020C0503030203020204" pitchFamily="34" charset="0"/>
              <a:ea typeface="微软雅黑"/>
            </a:endParaRPr>
          </a:p>
        </p:txBody>
      </p:sp>
      <p:sp>
        <p:nvSpPr>
          <p:cNvPr id="61" name="文本框 60">
            <a:extLst>
              <a:ext uri="{FF2B5EF4-FFF2-40B4-BE49-F238E27FC236}">
                <a16:creationId xmlns:a16="http://schemas.microsoft.com/office/drawing/2014/main" xmlns="" id="{325C47B2-091F-4040-AA35-B300E1689F83}"/>
              </a:ext>
            </a:extLst>
          </p:cNvPr>
          <p:cNvSpPr txBox="1"/>
          <p:nvPr/>
        </p:nvSpPr>
        <p:spPr bwMode="gray">
          <a:xfrm>
            <a:off x="6439408" y="1815868"/>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[SW1] bridge-domain 100</a:t>
            </a:r>
          </a:p>
          <a:p>
            <a:r>
              <a:rPr lang="en-US" dirty="0"/>
              <a:t>[SW1-bd100] </a:t>
            </a:r>
            <a:r>
              <a:rPr lang="en-US" dirty="0" err="1"/>
              <a:t>vxlan</a:t>
            </a:r>
            <a:r>
              <a:rPr lang="en-US" dirty="0"/>
              <a:t> </a:t>
            </a:r>
            <a:r>
              <a:rPr lang="en-US" dirty="0" err="1"/>
              <a:t>vni</a:t>
            </a:r>
            <a:r>
              <a:rPr lang="en-US" dirty="0"/>
              <a:t> 10000</a:t>
            </a:r>
          </a:p>
        </p:txBody>
      </p:sp>
      <p:sp>
        <p:nvSpPr>
          <p:cNvPr id="62" name="文本框 61">
            <a:extLst>
              <a:ext uri="{FF2B5EF4-FFF2-40B4-BE49-F238E27FC236}">
                <a16:creationId xmlns:a16="http://schemas.microsoft.com/office/drawing/2014/main" xmlns="" id="{65487F79-6EAD-4C28-A8F2-F2E54887A697}"/>
              </a:ext>
            </a:extLst>
          </p:cNvPr>
          <p:cNvSpPr txBox="1"/>
          <p:nvPr/>
        </p:nvSpPr>
        <p:spPr bwMode="gray">
          <a:xfrm>
            <a:off x="6435525" y="2526515"/>
            <a:ext cx="4314412" cy="738664"/>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[SW1] interface </a:t>
            </a:r>
            <a:r>
              <a:rPr lang="en-US" dirty="0" err="1"/>
              <a:t>Nve</a:t>
            </a:r>
            <a:r>
              <a:rPr lang="en-US" dirty="0"/>
              <a:t> 1</a:t>
            </a:r>
          </a:p>
          <a:p>
            <a:r>
              <a:rPr lang="en-US" dirty="0"/>
              <a:t>[SW1-Nve1] source 1.1.1.1</a:t>
            </a:r>
          </a:p>
          <a:p>
            <a:r>
              <a:rPr lang="en-US" dirty="0"/>
              <a:t>[SW1-Nve1]</a:t>
            </a:r>
            <a:r>
              <a:rPr lang="en-US" dirty="0" err="1"/>
              <a:t>vni</a:t>
            </a:r>
            <a:r>
              <a:rPr lang="en-US" dirty="0"/>
              <a:t> 10000 head-end peer-list 3.3.3.3</a:t>
            </a:r>
          </a:p>
        </p:txBody>
      </p:sp>
      <p:sp>
        <p:nvSpPr>
          <p:cNvPr id="63" name="文本框 62">
            <a:extLst>
              <a:ext uri="{FF2B5EF4-FFF2-40B4-BE49-F238E27FC236}">
                <a16:creationId xmlns:a16="http://schemas.microsoft.com/office/drawing/2014/main" xmlns="" id="{58E2BD8C-F816-4711-83DC-91B7A452E982}"/>
              </a:ext>
            </a:extLst>
          </p:cNvPr>
          <p:cNvSpPr txBox="1"/>
          <p:nvPr/>
        </p:nvSpPr>
        <p:spPr bwMode="gray">
          <a:xfrm>
            <a:off x="6435525" y="1442548"/>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SW1 configuration:</a:t>
            </a:r>
            <a:endParaRPr lang="en-US" sz="1600" b="1" dirty="0">
              <a:solidFill>
                <a:prstClr val="black"/>
              </a:solidFill>
              <a:latin typeface="Huawei Sans" panose="020C0503030203020204" pitchFamily="34" charset="0"/>
            </a:endParaRPr>
          </a:p>
        </p:txBody>
      </p:sp>
      <p:sp>
        <p:nvSpPr>
          <p:cNvPr id="64" name="文本框 63">
            <a:extLst>
              <a:ext uri="{FF2B5EF4-FFF2-40B4-BE49-F238E27FC236}">
                <a16:creationId xmlns:a16="http://schemas.microsoft.com/office/drawing/2014/main" xmlns="" id="{3289979F-2640-442E-83D6-5F4E675DEA4A}"/>
              </a:ext>
            </a:extLst>
          </p:cNvPr>
          <p:cNvSpPr txBox="1"/>
          <p:nvPr/>
        </p:nvSpPr>
        <p:spPr bwMode="gray">
          <a:xfrm>
            <a:off x="6403783" y="3545675"/>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SW2 configuration:</a:t>
            </a:r>
            <a:endParaRPr lang="en-US" sz="1600" b="1" dirty="0">
              <a:solidFill>
                <a:prstClr val="black"/>
              </a:solidFill>
              <a:latin typeface="Huawei Sans" panose="020C0503030203020204" pitchFamily="34" charset="0"/>
            </a:endParaRPr>
          </a:p>
        </p:txBody>
      </p:sp>
      <p:sp>
        <p:nvSpPr>
          <p:cNvPr id="65" name="文本框 64">
            <a:extLst>
              <a:ext uri="{FF2B5EF4-FFF2-40B4-BE49-F238E27FC236}">
                <a16:creationId xmlns:a16="http://schemas.microsoft.com/office/drawing/2014/main" xmlns="" id="{BB7C3A2E-2A53-4542-B0A8-99D02049D2AB}"/>
              </a:ext>
            </a:extLst>
          </p:cNvPr>
          <p:cNvSpPr txBox="1"/>
          <p:nvPr/>
        </p:nvSpPr>
        <p:spPr bwMode="gray">
          <a:xfrm>
            <a:off x="6466452" y="3894636"/>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[SW2] bridge-domain 200</a:t>
            </a:r>
          </a:p>
          <a:p>
            <a:r>
              <a:rPr lang="en-US" dirty="0"/>
              <a:t>[SW2-bd100] </a:t>
            </a:r>
            <a:r>
              <a:rPr lang="en-US" dirty="0" err="1"/>
              <a:t>vxlan</a:t>
            </a:r>
            <a:r>
              <a:rPr lang="en-US" dirty="0"/>
              <a:t> </a:t>
            </a:r>
            <a:r>
              <a:rPr lang="en-US" dirty="0" err="1"/>
              <a:t>vni</a:t>
            </a:r>
            <a:r>
              <a:rPr lang="en-US" dirty="0"/>
              <a:t> 20000</a:t>
            </a:r>
          </a:p>
        </p:txBody>
      </p:sp>
      <p:sp>
        <p:nvSpPr>
          <p:cNvPr id="66" name="文本框 65">
            <a:extLst>
              <a:ext uri="{FF2B5EF4-FFF2-40B4-BE49-F238E27FC236}">
                <a16:creationId xmlns:a16="http://schemas.microsoft.com/office/drawing/2014/main" xmlns="" id="{3A15AFE1-844F-4E2D-9F3F-3244A8326326}"/>
              </a:ext>
            </a:extLst>
          </p:cNvPr>
          <p:cNvSpPr txBox="1"/>
          <p:nvPr/>
        </p:nvSpPr>
        <p:spPr bwMode="gray">
          <a:xfrm>
            <a:off x="6462569" y="4596432"/>
            <a:ext cx="4314412" cy="738664"/>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[SW2] interface </a:t>
            </a:r>
            <a:r>
              <a:rPr lang="en-US" dirty="0" err="1"/>
              <a:t>Nve</a:t>
            </a:r>
            <a:r>
              <a:rPr lang="en-US" dirty="0"/>
              <a:t> 1</a:t>
            </a:r>
          </a:p>
          <a:p>
            <a:r>
              <a:rPr lang="en-US" dirty="0"/>
              <a:t>[SW2-Nve1] source 2.2.2.2</a:t>
            </a:r>
          </a:p>
          <a:p>
            <a:r>
              <a:rPr lang="en-US" dirty="0"/>
              <a:t>[SW2-Nve1] </a:t>
            </a:r>
            <a:r>
              <a:rPr lang="en-US" dirty="0" err="1"/>
              <a:t>vni</a:t>
            </a:r>
            <a:r>
              <a:rPr lang="en-US" dirty="0"/>
              <a:t> 20000 head-end peer-list 3.3.3.3</a:t>
            </a:r>
          </a:p>
        </p:txBody>
      </p:sp>
      <p:grpSp>
        <p:nvGrpSpPr>
          <p:cNvPr id="6" name="组合 5"/>
          <p:cNvGrpSpPr/>
          <p:nvPr/>
        </p:nvGrpSpPr>
        <p:grpSpPr bwMode="gray">
          <a:xfrm>
            <a:off x="1187059" y="1495001"/>
            <a:ext cx="4500313" cy="432000"/>
            <a:chOff x="998831" y="1393401"/>
            <a:chExt cx="4500313" cy="432000"/>
          </a:xfrm>
        </p:grpSpPr>
        <p:sp>
          <p:nvSpPr>
            <p:cNvPr id="57" name="圆角矩形 11">
              <a:extLst>
                <a:ext uri="{FF2B5EF4-FFF2-40B4-BE49-F238E27FC236}">
                  <a16:creationId xmlns:a16="http://schemas.microsoft.com/office/drawing/2014/main" xmlns="" id="{A530A80B-5459-430F-A92E-36DDC5CBF36E}"/>
                </a:ext>
              </a:extLst>
            </p:cNvPr>
            <p:cNvSpPr/>
            <p:nvPr/>
          </p:nvSpPr>
          <p:spPr bwMode="gray">
            <a:xfrm>
              <a:off x="998831" y="1393401"/>
              <a:ext cx="1458000" cy="432000"/>
            </a:xfrm>
            <a:prstGeom prst="roundRect">
              <a:avLst>
                <a:gd name="adj" fmla="val 4298"/>
              </a:avLst>
            </a:prstGeom>
            <a:solidFill>
              <a:srgbClr val="30B5C5"/>
            </a:solidFill>
            <a:ln w="19050">
              <a:noFill/>
            </a:ln>
          </p:spPr>
          <p:txBody>
            <a:bodyPr wrap="square" rtlCol="0" anchor="ctr" anchorCtr="0">
              <a:noAutofit/>
            </a:bodyPr>
            <a:lstStyle/>
            <a:p>
              <a:pPr algn="ctr" fontAlgn="ctr"/>
              <a:r>
                <a:rPr lang="en-US" sz="1200" b="1" dirty="0">
                  <a:solidFill>
                    <a:schemeClr val="bg1"/>
                  </a:solidFill>
                  <a:latin typeface="Huawei Sans" panose="020C0503030203020204" pitchFamily="34" charset="0"/>
                  <a:cs typeface="Huawei Sans" panose="020C0503030203020204" pitchFamily="34" charset="0"/>
                </a:rPr>
                <a:t>Configure a VXLAN tunnel</a:t>
              </a:r>
              <a:endParaRPr lang="en-US" altLang="zh-CN" sz="1200" b="1" dirty="0">
                <a:solidFill>
                  <a:schemeClr val="bg1"/>
                </a:solidFill>
                <a:latin typeface="Huawei Sans" panose="020C0503030203020204" pitchFamily="34" charset="0"/>
                <a:cs typeface="Huawei Sans" panose="020C0503030203020204" pitchFamily="34" charset="0"/>
              </a:endParaRPr>
            </a:p>
          </p:txBody>
        </p:sp>
        <p:sp>
          <p:nvSpPr>
            <p:cNvPr id="58" name="圆角矩形 12">
              <a:extLst>
                <a:ext uri="{FF2B5EF4-FFF2-40B4-BE49-F238E27FC236}">
                  <a16:creationId xmlns:a16="http://schemas.microsoft.com/office/drawing/2014/main" xmlns="" id="{BF66EED3-14C7-47F2-BE4B-668C44EA9E42}"/>
                </a:ext>
              </a:extLst>
            </p:cNvPr>
            <p:cNvSpPr/>
            <p:nvPr/>
          </p:nvSpPr>
          <p:spPr bwMode="gray">
            <a:xfrm>
              <a:off x="2796169" y="1393401"/>
              <a:ext cx="1277702" cy="432000"/>
            </a:xfrm>
            <a:prstGeom prst="roundRect">
              <a:avLst>
                <a:gd name="adj" fmla="val 4298"/>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algn="ctr" fontAlgn="ctr">
                <a:spcBef>
                  <a:spcPts val="0"/>
                </a:spcBef>
                <a:spcAft>
                  <a:spcPts val="0"/>
                </a:spcAft>
              </a:pPr>
              <a:r>
                <a:rPr lang="en-US" sz="1200" dirty="0" smtClean="0">
                  <a:solidFill>
                    <a:schemeClr val="tx1"/>
                  </a:solidFill>
                  <a:latin typeface="Huawei Sans" panose="020C0503030203020204" pitchFamily="34" charset="0"/>
                </a:rPr>
                <a:t>Configure service access</a:t>
              </a:r>
              <a:endParaRPr lang="en-US" altLang="zh-CN" sz="1200" dirty="0">
                <a:solidFill>
                  <a:schemeClr val="tx1"/>
                </a:solidFill>
                <a:latin typeface="Huawei Sans" panose="020C0503030203020204" pitchFamily="34" charset="0"/>
              </a:endParaRPr>
            </a:p>
          </p:txBody>
        </p:sp>
        <p:cxnSp>
          <p:nvCxnSpPr>
            <p:cNvPr id="59" name="直接箭头连接符 58">
              <a:extLst>
                <a:ext uri="{FF2B5EF4-FFF2-40B4-BE49-F238E27FC236}">
                  <a16:creationId xmlns:a16="http://schemas.microsoft.com/office/drawing/2014/main" xmlns="" id="{03926C8B-E8A1-47EC-85CE-802A0447CA81}"/>
                </a:ext>
              </a:extLst>
            </p:cNvPr>
            <p:cNvCxnSpPr>
              <a:cxnSpLocks/>
              <a:stCxn id="57" idx="3"/>
              <a:endCxn id="58" idx="1"/>
            </p:cNvCxnSpPr>
            <p:nvPr/>
          </p:nvCxnSpPr>
          <p:spPr bwMode="gray">
            <a:xfrm>
              <a:off x="2456831" y="1609401"/>
              <a:ext cx="339338" cy="0"/>
            </a:xfrm>
            <a:prstGeom prst="straightConnector1">
              <a:avLst/>
            </a:prstGeom>
            <a:noFill/>
            <a:ln w="19050" cap="flat" cmpd="sng" algn="ctr">
              <a:solidFill>
                <a:schemeClr val="tx1"/>
              </a:solidFill>
              <a:prstDash val="solid"/>
              <a:round/>
              <a:headEnd type="none" w="med" len="med"/>
              <a:tailEnd type="triangle"/>
            </a:ln>
            <a:effectLst/>
          </p:spPr>
        </p:cxnSp>
        <p:sp>
          <p:nvSpPr>
            <p:cNvPr id="68" name="圆角矩形 12">
              <a:extLst>
                <a:ext uri="{FF2B5EF4-FFF2-40B4-BE49-F238E27FC236}">
                  <a16:creationId xmlns:a16="http://schemas.microsoft.com/office/drawing/2014/main" xmlns="" id="{D5F80431-3FD2-47CD-B3AE-5ADA9457C0F4}"/>
                </a:ext>
              </a:extLst>
            </p:cNvPr>
            <p:cNvSpPr/>
            <p:nvPr/>
          </p:nvSpPr>
          <p:spPr bwMode="gray">
            <a:xfrm>
              <a:off x="4413209" y="1393401"/>
              <a:ext cx="1085935" cy="432000"/>
            </a:xfrm>
            <a:prstGeom prst="roundRect">
              <a:avLst>
                <a:gd name="adj" fmla="val 4298"/>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algn="ctr" fontAlgn="ctr">
                <a:spcBef>
                  <a:spcPts val="0"/>
                </a:spcBef>
                <a:spcAft>
                  <a:spcPts val="0"/>
                </a:spcAft>
              </a:pPr>
              <a:r>
                <a:rPr lang="en-US" sz="1200" dirty="0" smtClean="0">
                  <a:solidFill>
                    <a:schemeClr val="tx1"/>
                  </a:solidFill>
                  <a:latin typeface="Huawei Sans" panose="020C0503030203020204" pitchFamily="34" charset="0"/>
                </a:rPr>
                <a:t>Configure a gateway</a:t>
              </a:r>
              <a:endParaRPr lang="en-US" altLang="zh-CN" sz="1200" dirty="0">
                <a:solidFill>
                  <a:schemeClr val="tx1"/>
                </a:solidFill>
                <a:latin typeface="Huawei Sans" panose="020C0503030203020204" pitchFamily="34" charset="0"/>
              </a:endParaRPr>
            </a:p>
          </p:txBody>
        </p:sp>
        <p:cxnSp>
          <p:nvCxnSpPr>
            <p:cNvPr id="69" name="直接箭头连接符 68">
              <a:extLst>
                <a:ext uri="{FF2B5EF4-FFF2-40B4-BE49-F238E27FC236}">
                  <a16:creationId xmlns:a16="http://schemas.microsoft.com/office/drawing/2014/main" xmlns="" id="{75D570F3-F017-4AE0-8853-2EB384525B55}"/>
                </a:ext>
              </a:extLst>
            </p:cNvPr>
            <p:cNvCxnSpPr>
              <a:cxnSpLocks/>
              <a:stCxn id="58" idx="3"/>
              <a:endCxn id="68" idx="1"/>
            </p:cNvCxnSpPr>
            <p:nvPr/>
          </p:nvCxnSpPr>
          <p:spPr bwMode="gray">
            <a:xfrm>
              <a:off x="4073871" y="1609401"/>
              <a:ext cx="339338" cy="0"/>
            </a:xfrm>
            <a:prstGeom prst="straightConnector1">
              <a:avLst/>
            </a:prstGeom>
            <a:noFill/>
            <a:ln w="19050" cap="flat" cmpd="sng" algn="ctr">
              <a:solidFill>
                <a:schemeClr val="tx1"/>
              </a:solidFill>
              <a:prstDash val="solid"/>
              <a:round/>
              <a:headEnd type="none" w="med" len="med"/>
              <a:tailEnd type="triangle"/>
            </a:ln>
            <a:effectLst/>
          </p:spPr>
        </p:cxnSp>
      </p:grpSp>
      <p:sp>
        <p:nvSpPr>
          <p:cNvPr id="71" name="文本框 70">
            <a:extLst>
              <a:ext uri="{FF2B5EF4-FFF2-40B4-BE49-F238E27FC236}">
                <a16:creationId xmlns:a16="http://schemas.microsoft.com/office/drawing/2014/main" xmlns="" id="{F76DCE7C-771F-4188-BD11-9803925E8DD4}"/>
              </a:ext>
            </a:extLst>
          </p:cNvPr>
          <p:cNvSpPr txBox="1"/>
          <p:nvPr/>
        </p:nvSpPr>
        <p:spPr bwMode="gray">
          <a:xfrm>
            <a:off x="6466452" y="5815327"/>
            <a:ext cx="3432350" cy="338554"/>
          </a:xfrm>
          <a:prstGeom prst="rect">
            <a:avLst/>
          </a:prstGeom>
          <a:solidFill>
            <a:srgbClr val="BEE9EE"/>
          </a:solidFill>
          <a:ln w="19050">
            <a:solidFill>
              <a:srgbClr val="94DAE2"/>
            </a:solidFill>
          </a:ln>
        </p:spPr>
        <p:txBody>
          <a:bodyPr wrap="square" rtlCol="0">
            <a:spAutoFit/>
          </a:bodyPr>
          <a:lstStyle>
            <a:defPPr>
              <a:defRPr lang="en-US"/>
            </a:defPPr>
            <a:lvl1pPr fontAlgn="ctr">
              <a:spcBef>
                <a:spcPts val="0"/>
              </a:spcBef>
              <a:spcAft>
                <a:spcPts val="0"/>
              </a:spcAft>
              <a:defRPr sz="1600">
                <a:solidFill>
                  <a:prstClr val="black"/>
                </a:solidFill>
                <a:latin typeface="Huawei Sans" panose="020C0503030203020204" pitchFamily="34" charset="0"/>
              </a:defRPr>
            </a:lvl1pPr>
          </a:lstStyle>
          <a:p>
            <a:r>
              <a:rPr lang="en-US" dirty="0"/>
              <a:t>Question: How is SW3 configured?</a:t>
            </a:r>
          </a:p>
        </p:txBody>
      </p:sp>
    </p:spTree>
    <p:extLst>
      <p:ext uri="{BB962C8B-B14F-4D97-AF65-F5344CB8AC3E}">
        <p14:creationId xmlns:p14="http://schemas.microsoft.com/office/powerpoint/2010/main" val="133503645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5CE355C1-7171-434E-9B5B-0BD87FD7E892}"/>
              </a:ext>
            </a:extLst>
          </p:cNvPr>
          <p:cNvSpPr>
            <a:spLocks noGrp="1"/>
          </p:cNvSpPr>
          <p:nvPr>
            <p:ph type="title"/>
          </p:nvPr>
        </p:nvSpPr>
        <p:spPr bwMode="gray"/>
        <p:txBody>
          <a:bodyPr>
            <a:normAutofit/>
          </a:bodyPr>
          <a:lstStyle/>
          <a:p>
            <a:r>
              <a:rPr lang="en-US" dirty="0" smtClean="0"/>
              <a:t>Configuration Example: Inter-subnet Communication (Centralized Gateway) (2)</a:t>
            </a:r>
            <a:endParaRPr lang="en-US" altLang="zh-CN" dirty="0"/>
          </a:p>
        </p:txBody>
      </p:sp>
      <p:grpSp>
        <p:nvGrpSpPr>
          <p:cNvPr id="43" name="组合 42">
            <a:extLst>
              <a:ext uri="{FF2B5EF4-FFF2-40B4-BE49-F238E27FC236}">
                <a16:creationId xmlns:a16="http://schemas.microsoft.com/office/drawing/2014/main" xmlns="" id="{BB9F8CFA-6EF2-45FC-A9DE-A8699569A0CF}"/>
              </a:ext>
            </a:extLst>
          </p:cNvPr>
          <p:cNvGrpSpPr/>
          <p:nvPr/>
        </p:nvGrpSpPr>
        <p:grpSpPr bwMode="gray">
          <a:xfrm>
            <a:off x="1145228" y="2122443"/>
            <a:ext cx="4542144" cy="3147453"/>
            <a:chOff x="895489" y="1566018"/>
            <a:chExt cx="4542144" cy="3147453"/>
          </a:xfrm>
        </p:grpSpPr>
        <p:sp>
          <p:nvSpPr>
            <p:cNvPr id="44" name="矩形: 圆角 43">
              <a:extLst>
                <a:ext uri="{FF2B5EF4-FFF2-40B4-BE49-F238E27FC236}">
                  <a16:creationId xmlns:a16="http://schemas.microsoft.com/office/drawing/2014/main" xmlns="" id="{5DA26DC5-CD5F-47E2-9F6C-CAA86D2C239B}"/>
                </a:ext>
              </a:extLst>
            </p:cNvPr>
            <p:cNvSpPr/>
            <p:nvPr/>
          </p:nvSpPr>
          <p:spPr bwMode="gray">
            <a:xfrm>
              <a:off x="895489" y="1566018"/>
              <a:ext cx="4542144" cy="3147453"/>
            </a:xfrm>
            <a:prstGeom prst="roundRect">
              <a:avLst/>
            </a:prstGeom>
            <a:solidFill>
              <a:srgbClr val="FFFFCC"/>
            </a:solid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cxnSp>
          <p:nvCxnSpPr>
            <p:cNvPr id="45" name="直接连接符 44">
              <a:extLst>
                <a:ext uri="{FF2B5EF4-FFF2-40B4-BE49-F238E27FC236}">
                  <a16:creationId xmlns:a16="http://schemas.microsoft.com/office/drawing/2014/main" xmlns="" id="{F43FB89D-A78F-424B-B2C5-54EF09493983}"/>
                </a:ext>
              </a:extLst>
            </p:cNvPr>
            <p:cNvCxnSpPr>
              <a:cxnSpLocks/>
            </p:cNvCxnSpPr>
            <p:nvPr/>
          </p:nvCxnSpPr>
          <p:spPr bwMode="gray">
            <a:xfrm flipH="1" flipV="1">
              <a:off x="3011614" y="2209273"/>
              <a:ext cx="1334237" cy="903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0F0190DB-DFDB-4216-AF39-1F2724F08840}"/>
                </a:ext>
              </a:extLst>
            </p:cNvPr>
            <p:cNvCxnSpPr>
              <a:cxnSpLocks/>
              <a:stCxn id="68" idx="1"/>
            </p:cNvCxnSpPr>
            <p:nvPr/>
          </p:nvCxnSpPr>
          <p:spPr bwMode="gray">
            <a:xfrm flipV="1">
              <a:off x="1729430" y="2209273"/>
              <a:ext cx="1282184" cy="903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67">
              <a:extLst>
                <a:ext uri="{FF2B5EF4-FFF2-40B4-BE49-F238E27FC236}">
                  <a16:creationId xmlns:a16="http://schemas.microsoft.com/office/drawing/2014/main" xmlns="" id="{32690E3B-01DE-4CB7-BB9F-C276B5C611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29430" y="2891510"/>
              <a:ext cx="540000" cy="442800"/>
            </a:xfrm>
            <a:prstGeom prst="rect">
              <a:avLst/>
            </a:prstGeom>
          </p:spPr>
        </p:pic>
        <p:pic>
          <p:nvPicPr>
            <p:cNvPr id="69" name="图片 68" descr="PC.png">
              <a:extLst>
                <a:ext uri="{FF2B5EF4-FFF2-40B4-BE49-F238E27FC236}">
                  <a16:creationId xmlns:a16="http://schemas.microsoft.com/office/drawing/2014/main" xmlns="" id="{A0FE9DA8-B85B-4C08-BFDB-050C66A10A9C}"/>
                </a:ext>
              </a:extLst>
            </p:cNvPr>
            <p:cNvPicPr>
              <a:picLocks noChangeAspect="1"/>
            </p:cNvPicPr>
            <p:nvPr/>
          </p:nvPicPr>
          <p:blipFill>
            <a:blip r:embed="rId4" cstate="print"/>
            <a:stretch>
              <a:fillRect/>
            </a:stretch>
          </p:blipFill>
          <p:spPr bwMode="gray">
            <a:xfrm>
              <a:off x="1729899" y="3819879"/>
              <a:ext cx="539063" cy="414000"/>
            </a:xfrm>
            <a:prstGeom prst="rect">
              <a:avLst/>
            </a:prstGeom>
          </p:spPr>
        </p:pic>
        <p:pic>
          <p:nvPicPr>
            <p:cNvPr id="70" name="图片 69" descr="PC.png">
              <a:extLst>
                <a:ext uri="{FF2B5EF4-FFF2-40B4-BE49-F238E27FC236}">
                  <a16:creationId xmlns:a16="http://schemas.microsoft.com/office/drawing/2014/main" xmlns="" id="{0DA4A2D5-B3D7-4438-ADFD-64ED23794DE4}"/>
                </a:ext>
              </a:extLst>
            </p:cNvPr>
            <p:cNvPicPr>
              <a:picLocks noChangeAspect="1"/>
            </p:cNvPicPr>
            <p:nvPr/>
          </p:nvPicPr>
          <p:blipFill>
            <a:blip r:embed="rId4" cstate="print"/>
            <a:stretch>
              <a:fillRect/>
            </a:stretch>
          </p:blipFill>
          <p:spPr bwMode="gray">
            <a:xfrm>
              <a:off x="3805851" y="3828860"/>
              <a:ext cx="539063" cy="414000"/>
            </a:xfrm>
            <a:prstGeom prst="rect">
              <a:avLst/>
            </a:prstGeom>
          </p:spPr>
        </p:pic>
        <p:cxnSp>
          <p:nvCxnSpPr>
            <p:cNvPr id="71" name="直接连接符 70">
              <a:extLst>
                <a:ext uri="{FF2B5EF4-FFF2-40B4-BE49-F238E27FC236}">
                  <a16:creationId xmlns:a16="http://schemas.microsoft.com/office/drawing/2014/main" xmlns="" id="{FD859FDF-0D9C-4BF3-BEAD-5825D70CF122}"/>
                </a:ext>
              </a:extLst>
            </p:cNvPr>
            <p:cNvCxnSpPr>
              <a:cxnSpLocks/>
              <a:stCxn id="69" idx="0"/>
              <a:endCxn id="68" idx="2"/>
            </p:cNvCxnSpPr>
            <p:nvPr/>
          </p:nvCxnSpPr>
          <p:spPr bwMode="gray">
            <a:xfrm flipH="1" flipV="1">
              <a:off x="1999430" y="3334310"/>
              <a:ext cx="1" cy="4855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6BFFFCD9-79BD-4F5A-B4AA-8AD7CCD27994}"/>
                </a:ext>
              </a:extLst>
            </p:cNvPr>
            <p:cNvCxnSpPr>
              <a:cxnSpLocks/>
              <a:stCxn id="70" idx="0"/>
            </p:cNvCxnSpPr>
            <p:nvPr/>
          </p:nvCxnSpPr>
          <p:spPr bwMode="gray">
            <a:xfrm flipV="1">
              <a:off x="4075383" y="3334310"/>
              <a:ext cx="468" cy="4945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xmlns="" id="{95D78739-3D07-4516-A4D0-0F0A46D38804}"/>
                </a:ext>
              </a:extLst>
            </p:cNvPr>
            <p:cNvSpPr txBox="1"/>
            <p:nvPr/>
          </p:nvSpPr>
          <p:spPr bwMode="gray">
            <a:xfrm>
              <a:off x="1302598" y="4290999"/>
              <a:ext cx="1199367" cy="261610"/>
            </a:xfrm>
            <a:prstGeom prst="rect">
              <a:avLst/>
            </a:prstGeom>
          </p:spPr>
          <p:txBody>
            <a:bodyPr wrap="none" rtlCol="0">
              <a:spAutoFit/>
            </a:bodyPr>
            <a:lstStyle/>
            <a:p>
              <a:pPr algn="l" fontAlgn="ctr"/>
              <a:r>
                <a:rPr lang="en-US" sz="1100" dirty="0" smtClean="0">
                  <a:latin typeface="Huawei Sans" panose="020C0503030203020204" pitchFamily="34" charset="0"/>
                </a:rPr>
                <a:t>192.168.1.10/24</a:t>
              </a:r>
              <a:endParaRPr lang="en-US" altLang="zh-CN" sz="1100" dirty="0">
                <a:latin typeface="Huawei Sans" panose="020C0503030203020204" pitchFamily="34" charset="0"/>
              </a:endParaRPr>
            </a:p>
          </p:txBody>
        </p:sp>
        <p:sp>
          <p:nvSpPr>
            <p:cNvPr id="74" name="文本框 73">
              <a:extLst>
                <a:ext uri="{FF2B5EF4-FFF2-40B4-BE49-F238E27FC236}">
                  <a16:creationId xmlns:a16="http://schemas.microsoft.com/office/drawing/2014/main" xmlns="" id="{86F078FF-261D-4679-9BE1-33764B5F0054}"/>
                </a:ext>
              </a:extLst>
            </p:cNvPr>
            <p:cNvSpPr txBox="1"/>
            <p:nvPr/>
          </p:nvSpPr>
          <p:spPr bwMode="gray">
            <a:xfrm>
              <a:off x="3330627" y="4299980"/>
              <a:ext cx="1199367" cy="261610"/>
            </a:xfrm>
            <a:prstGeom prst="rect">
              <a:avLst/>
            </a:prstGeom>
          </p:spPr>
          <p:txBody>
            <a:bodyPr wrap="none" rtlCol="0">
              <a:spAutoFit/>
            </a:bodyPr>
            <a:lstStyle/>
            <a:p>
              <a:pPr algn="l" fontAlgn="ctr"/>
              <a:r>
                <a:rPr lang="en-US" sz="1100" dirty="0" smtClean="0">
                  <a:latin typeface="Huawei Sans" panose="020C0503030203020204" pitchFamily="34" charset="0"/>
                </a:rPr>
                <a:t>192.168.2.10/24</a:t>
              </a:r>
              <a:endParaRPr lang="en-US" altLang="zh-CN" sz="1100" dirty="0">
                <a:latin typeface="Huawei Sans" panose="020C0503030203020204" pitchFamily="34" charset="0"/>
              </a:endParaRPr>
            </a:p>
          </p:txBody>
        </p:sp>
        <p:sp>
          <p:nvSpPr>
            <p:cNvPr id="75" name="文本框 74">
              <a:extLst>
                <a:ext uri="{FF2B5EF4-FFF2-40B4-BE49-F238E27FC236}">
                  <a16:creationId xmlns:a16="http://schemas.microsoft.com/office/drawing/2014/main" xmlns="" id="{6BCA076D-5D9D-4CF1-82B1-009FD9090E37}"/>
                </a:ext>
              </a:extLst>
            </p:cNvPr>
            <p:cNvSpPr txBox="1"/>
            <p:nvPr/>
          </p:nvSpPr>
          <p:spPr bwMode="gray">
            <a:xfrm>
              <a:off x="2209142" y="2822696"/>
              <a:ext cx="806631" cy="430887"/>
            </a:xfrm>
            <a:prstGeom prst="rect">
              <a:avLst/>
            </a:prstGeom>
          </p:spPr>
          <p:txBody>
            <a:bodyPr wrap="none" rtlCol="0">
              <a:spAutoFit/>
            </a:bodyPr>
            <a:lstStyle/>
            <a:p>
              <a:pPr fontAlgn="ctr"/>
              <a:r>
                <a:rPr lang="en-US" sz="1100" dirty="0" smtClean="0">
                  <a:latin typeface="Huawei Sans" panose="020C0503030203020204" pitchFamily="34" charset="0"/>
                </a:rPr>
                <a:t>VTEP</a:t>
              </a:r>
            </a:p>
            <a:p>
              <a:pPr fontAlgn="ctr"/>
              <a:r>
                <a:rPr lang="en-US" sz="1100" dirty="0" smtClean="0">
                  <a:latin typeface="Huawei Sans" panose="020C0503030203020204" pitchFamily="34" charset="0"/>
                </a:rPr>
                <a:t>1.1.1.1/32</a:t>
              </a:r>
              <a:endParaRPr lang="en-US" altLang="zh-CN" sz="1100" dirty="0">
                <a:latin typeface="Huawei Sans" panose="020C0503030203020204" pitchFamily="34" charset="0"/>
              </a:endParaRPr>
            </a:p>
          </p:txBody>
        </p:sp>
        <p:sp>
          <p:nvSpPr>
            <p:cNvPr id="76" name="文本框 75">
              <a:extLst>
                <a:ext uri="{FF2B5EF4-FFF2-40B4-BE49-F238E27FC236}">
                  <a16:creationId xmlns:a16="http://schemas.microsoft.com/office/drawing/2014/main" xmlns="" id="{9FB7B429-0D09-4142-B15C-A9CAB7C8CBE8}"/>
                </a:ext>
              </a:extLst>
            </p:cNvPr>
            <p:cNvSpPr txBox="1"/>
            <p:nvPr/>
          </p:nvSpPr>
          <p:spPr bwMode="gray">
            <a:xfrm>
              <a:off x="4320372" y="2851300"/>
              <a:ext cx="806631" cy="430887"/>
            </a:xfrm>
            <a:prstGeom prst="rect">
              <a:avLst/>
            </a:prstGeom>
          </p:spPr>
          <p:txBody>
            <a:bodyPr wrap="none" rtlCol="0">
              <a:spAutoFit/>
            </a:bodyPr>
            <a:lstStyle/>
            <a:p>
              <a:pPr fontAlgn="ctr"/>
              <a:r>
                <a:rPr lang="en-US" sz="1100" dirty="0" smtClean="0">
                  <a:latin typeface="Huawei Sans" panose="020C0503030203020204" pitchFamily="34" charset="0"/>
                </a:rPr>
                <a:t>VTEP</a:t>
              </a:r>
            </a:p>
            <a:p>
              <a:pPr fontAlgn="ctr"/>
              <a:r>
                <a:rPr lang="en-US" sz="1100" dirty="0" smtClean="0">
                  <a:latin typeface="Huawei Sans" panose="020C0503030203020204" pitchFamily="34" charset="0"/>
                </a:rPr>
                <a:t>2.2.2.2/32</a:t>
              </a:r>
              <a:endParaRPr lang="en-US" altLang="zh-CN" sz="1100" dirty="0">
                <a:latin typeface="Huawei Sans" panose="020C0503030203020204" pitchFamily="34" charset="0"/>
              </a:endParaRPr>
            </a:p>
          </p:txBody>
        </p:sp>
        <p:sp>
          <p:nvSpPr>
            <p:cNvPr id="77" name="文本框 76">
              <a:extLst>
                <a:ext uri="{FF2B5EF4-FFF2-40B4-BE49-F238E27FC236}">
                  <a16:creationId xmlns:a16="http://schemas.microsoft.com/office/drawing/2014/main" xmlns="" id="{D2BD44E1-FB68-4802-9F49-EC424DB1E423}"/>
                </a:ext>
              </a:extLst>
            </p:cNvPr>
            <p:cNvSpPr txBox="1"/>
            <p:nvPr/>
          </p:nvSpPr>
          <p:spPr bwMode="gray">
            <a:xfrm>
              <a:off x="3296470" y="3345895"/>
              <a:ext cx="707245" cy="261610"/>
            </a:xfrm>
            <a:prstGeom prst="rect">
              <a:avLst/>
            </a:prstGeom>
          </p:spPr>
          <p:txBody>
            <a:bodyPr wrap="none" rtlCol="0">
              <a:spAutoFit/>
            </a:bodyPr>
            <a:lstStyle/>
            <a:p>
              <a:pPr algn="ctr" fontAlgn="ctr"/>
              <a:r>
                <a:rPr lang="en-US" sz="1100" dirty="0" smtClean="0">
                  <a:latin typeface="Huawei Sans" panose="020C0503030203020204" pitchFamily="34" charset="0"/>
                </a:rPr>
                <a:t>GE1/0/1</a:t>
              </a:r>
              <a:endParaRPr lang="en-US" altLang="zh-CN" sz="1100" dirty="0">
                <a:latin typeface="Huawei Sans" panose="020C0503030203020204" pitchFamily="34" charset="0"/>
              </a:endParaRPr>
            </a:p>
          </p:txBody>
        </p:sp>
        <p:sp>
          <p:nvSpPr>
            <p:cNvPr id="78" name="文本框 77">
              <a:extLst>
                <a:ext uri="{FF2B5EF4-FFF2-40B4-BE49-F238E27FC236}">
                  <a16:creationId xmlns:a16="http://schemas.microsoft.com/office/drawing/2014/main" xmlns="" id="{62781243-ABF1-460F-A012-8AF96AA0BAD0}"/>
                </a:ext>
              </a:extLst>
            </p:cNvPr>
            <p:cNvSpPr txBox="1"/>
            <p:nvPr/>
          </p:nvSpPr>
          <p:spPr bwMode="gray">
            <a:xfrm>
              <a:off x="1224180" y="2973649"/>
              <a:ext cx="492443" cy="261610"/>
            </a:xfrm>
            <a:prstGeom prst="rect">
              <a:avLst/>
            </a:prstGeom>
          </p:spPr>
          <p:txBody>
            <a:bodyPr wrap="none" rtlCol="0">
              <a:spAutoFit/>
            </a:bodyPr>
            <a:lstStyle/>
            <a:p>
              <a:pPr algn="ctr" fontAlgn="ctr"/>
              <a:r>
                <a:rPr lang="en-US" sz="1100" b="1" dirty="0" smtClean="0">
                  <a:latin typeface="Huawei Sans" panose="020C0503030203020204" pitchFamily="34" charset="0"/>
                </a:rPr>
                <a:t>SW1</a:t>
              </a:r>
              <a:endParaRPr lang="en-US" altLang="zh-CN" sz="1100" b="1" dirty="0">
                <a:latin typeface="Huawei Sans" panose="020C0503030203020204" pitchFamily="34" charset="0"/>
              </a:endParaRPr>
            </a:p>
          </p:txBody>
        </p:sp>
        <p:sp>
          <p:nvSpPr>
            <p:cNvPr id="79" name="文本框 78">
              <a:extLst>
                <a:ext uri="{FF2B5EF4-FFF2-40B4-BE49-F238E27FC236}">
                  <a16:creationId xmlns:a16="http://schemas.microsoft.com/office/drawing/2014/main" xmlns="" id="{BAA8CDB6-8216-4251-9312-C9068CCF4FC5}"/>
                </a:ext>
              </a:extLst>
            </p:cNvPr>
            <p:cNvSpPr txBox="1"/>
            <p:nvPr/>
          </p:nvSpPr>
          <p:spPr bwMode="gray">
            <a:xfrm>
              <a:off x="3325926" y="2959021"/>
              <a:ext cx="492443" cy="261610"/>
            </a:xfrm>
            <a:prstGeom prst="rect">
              <a:avLst/>
            </a:prstGeom>
          </p:spPr>
          <p:txBody>
            <a:bodyPr wrap="none" rtlCol="0">
              <a:spAutoFit/>
            </a:bodyPr>
            <a:lstStyle/>
            <a:p>
              <a:pPr algn="ctr" fontAlgn="ctr"/>
              <a:r>
                <a:rPr lang="en-US" sz="1100" b="1" dirty="0" smtClean="0">
                  <a:latin typeface="Huawei Sans" panose="020C0503030203020204" pitchFamily="34" charset="0"/>
                </a:rPr>
                <a:t>SW2</a:t>
              </a:r>
              <a:endParaRPr lang="en-US" altLang="zh-CN" sz="1100" b="1" dirty="0">
                <a:latin typeface="Huawei Sans" panose="020C0503030203020204" pitchFamily="34" charset="0"/>
              </a:endParaRPr>
            </a:p>
          </p:txBody>
        </p:sp>
        <p:sp>
          <p:nvSpPr>
            <p:cNvPr id="80" name="文本框 79">
              <a:extLst>
                <a:ext uri="{FF2B5EF4-FFF2-40B4-BE49-F238E27FC236}">
                  <a16:creationId xmlns:a16="http://schemas.microsoft.com/office/drawing/2014/main" xmlns="" id="{A1C35BF1-BE03-47FF-8058-463FE90D5089}"/>
                </a:ext>
              </a:extLst>
            </p:cNvPr>
            <p:cNvSpPr txBox="1"/>
            <p:nvPr/>
          </p:nvSpPr>
          <p:spPr bwMode="gray">
            <a:xfrm>
              <a:off x="1224234" y="3318433"/>
              <a:ext cx="707245" cy="261610"/>
            </a:xfrm>
            <a:prstGeom prst="rect">
              <a:avLst/>
            </a:prstGeom>
          </p:spPr>
          <p:txBody>
            <a:bodyPr wrap="none" rtlCol="0">
              <a:spAutoFit/>
            </a:bodyPr>
            <a:lstStyle/>
            <a:p>
              <a:pPr algn="ctr" fontAlgn="ctr"/>
              <a:r>
                <a:rPr lang="en-US" sz="1100" dirty="0" smtClean="0">
                  <a:latin typeface="Huawei Sans" panose="020C0503030203020204" pitchFamily="34" charset="0"/>
                </a:rPr>
                <a:t>GE1/0/1</a:t>
              </a:r>
              <a:endParaRPr lang="en-US" altLang="zh-CN" sz="1100" dirty="0">
                <a:latin typeface="Huawei Sans" panose="020C0503030203020204" pitchFamily="34" charset="0"/>
              </a:endParaRPr>
            </a:p>
          </p:txBody>
        </p:sp>
        <p:sp>
          <p:nvSpPr>
            <p:cNvPr id="81" name="文本框 80">
              <a:extLst>
                <a:ext uri="{FF2B5EF4-FFF2-40B4-BE49-F238E27FC236}">
                  <a16:creationId xmlns:a16="http://schemas.microsoft.com/office/drawing/2014/main" xmlns="" id="{81830523-41BD-40D3-9BC3-A90070EFB8E8}"/>
                </a:ext>
              </a:extLst>
            </p:cNvPr>
            <p:cNvSpPr txBox="1"/>
            <p:nvPr/>
          </p:nvSpPr>
          <p:spPr bwMode="gray">
            <a:xfrm>
              <a:off x="2215981" y="1854071"/>
              <a:ext cx="492443" cy="261610"/>
            </a:xfrm>
            <a:prstGeom prst="rect">
              <a:avLst/>
            </a:prstGeom>
          </p:spPr>
          <p:txBody>
            <a:bodyPr wrap="none" rtlCol="0">
              <a:spAutoFit/>
            </a:bodyPr>
            <a:lstStyle/>
            <a:p>
              <a:pPr algn="ctr" fontAlgn="ctr"/>
              <a:r>
                <a:rPr lang="en-US" sz="1100" b="1" dirty="0" smtClean="0">
                  <a:latin typeface="Huawei Sans" panose="020C0503030203020204" pitchFamily="34" charset="0"/>
                </a:rPr>
                <a:t>SW3</a:t>
              </a:r>
              <a:endParaRPr lang="en-US" altLang="zh-CN" sz="1100" b="1" dirty="0">
                <a:latin typeface="Huawei Sans" panose="020C0503030203020204" pitchFamily="34" charset="0"/>
              </a:endParaRPr>
            </a:p>
          </p:txBody>
        </p:sp>
        <p:sp>
          <p:nvSpPr>
            <p:cNvPr id="82" name="文本框 81">
              <a:extLst>
                <a:ext uri="{FF2B5EF4-FFF2-40B4-BE49-F238E27FC236}">
                  <a16:creationId xmlns:a16="http://schemas.microsoft.com/office/drawing/2014/main" xmlns="" id="{AD3F7AE1-4466-4031-B53A-209E2AEAE977}"/>
                </a:ext>
              </a:extLst>
            </p:cNvPr>
            <p:cNvSpPr txBox="1"/>
            <p:nvPr/>
          </p:nvSpPr>
          <p:spPr bwMode="gray">
            <a:xfrm>
              <a:off x="3231443" y="1751233"/>
              <a:ext cx="806631" cy="430887"/>
            </a:xfrm>
            <a:prstGeom prst="rect">
              <a:avLst/>
            </a:prstGeom>
          </p:spPr>
          <p:txBody>
            <a:bodyPr wrap="none" rtlCol="0">
              <a:spAutoFit/>
            </a:bodyPr>
            <a:lstStyle/>
            <a:p>
              <a:pPr fontAlgn="ctr"/>
              <a:r>
                <a:rPr lang="en-US" sz="1100" dirty="0" smtClean="0">
                  <a:latin typeface="Huawei Sans" panose="020C0503030203020204" pitchFamily="34" charset="0"/>
                </a:rPr>
                <a:t>VTEP</a:t>
              </a:r>
            </a:p>
            <a:p>
              <a:pPr fontAlgn="ctr"/>
              <a:r>
                <a:rPr lang="en-US" sz="1100" dirty="0" smtClean="0">
                  <a:latin typeface="Huawei Sans" panose="020C0503030203020204" pitchFamily="34" charset="0"/>
                </a:rPr>
                <a:t>3.3.3.3/32</a:t>
              </a:r>
              <a:endParaRPr lang="en-US" altLang="zh-CN" sz="1100" dirty="0">
                <a:latin typeface="Huawei Sans" panose="020C0503030203020204" pitchFamily="34" charset="0"/>
              </a:endParaRPr>
            </a:p>
          </p:txBody>
        </p:sp>
        <p:sp>
          <p:nvSpPr>
            <p:cNvPr id="83" name="文本框 82">
              <a:extLst>
                <a:ext uri="{FF2B5EF4-FFF2-40B4-BE49-F238E27FC236}">
                  <a16:creationId xmlns:a16="http://schemas.microsoft.com/office/drawing/2014/main" xmlns="" id="{C4A2D38F-4E24-4EA8-AB7F-17FA36292155}"/>
                </a:ext>
              </a:extLst>
            </p:cNvPr>
            <p:cNvSpPr txBox="1"/>
            <p:nvPr/>
          </p:nvSpPr>
          <p:spPr bwMode="gray">
            <a:xfrm>
              <a:off x="1132455" y="1821438"/>
              <a:ext cx="949299" cy="600164"/>
            </a:xfrm>
            <a:prstGeom prst="rect">
              <a:avLst/>
            </a:prstGeom>
          </p:spPr>
          <p:txBody>
            <a:bodyPr wrap="none" rtlCol="0">
              <a:spAutoFit/>
            </a:bodyPr>
            <a:lstStyle>
              <a:defPPr>
                <a:defRPr lang="en-US"/>
              </a:defPPr>
              <a:lvl1pPr algn="r" fontAlgn="ctr">
                <a:defRPr sz="1100" b="1">
                  <a:solidFill>
                    <a:srgbClr val="C7000B"/>
                  </a:solidFill>
                  <a:latin typeface="Huawei Sans" panose="020C0503030203020204" pitchFamily="34" charset="0"/>
                </a:defRPr>
              </a:lvl1pPr>
            </a:lstStyle>
            <a:p>
              <a:r>
                <a:rPr lang="en-US" dirty="0"/>
                <a:t>BD 100</a:t>
              </a:r>
            </a:p>
            <a:p>
              <a:r>
                <a:rPr lang="en-US" dirty="0"/>
                <a:t>VNI 10000</a:t>
              </a:r>
            </a:p>
            <a:p>
              <a:r>
                <a:rPr lang="en-US" dirty="0"/>
                <a:t>192.168.1.1</a:t>
              </a:r>
            </a:p>
          </p:txBody>
        </p:sp>
        <p:sp>
          <p:nvSpPr>
            <p:cNvPr id="84" name="文本框 83">
              <a:extLst>
                <a:ext uri="{FF2B5EF4-FFF2-40B4-BE49-F238E27FC236}">
                  <a16:creationId xmlns:a16="http://schemas.microsoft.com/office/drawing/2014/main" xmlns="" id="{5A04347F-26A7-4FF2-9A78-D9C9D7CD1981}"/>
                </a:ext>
              </a:extLst>
            </p:cNvPr>
            <p:cNvSpPr txBox="1"/>
            <p:nvPr/>
          </p:nvSpPr>
          <p:spPr bwMode="gray">
            <a:xfrm>
              <a:off x="4193051" y="1789482"/>
              <a:ext cx="949299" cy="600164"/>
            </a:xfrm>
            <a:prstGeom prst="rect">
              <a:avLst/>
            </a:prstGeom>
          </p:spPr>
          <p:txBody>
            <a:bodyPr wrap="none" rtlCol="0">
              <a:spAutoFit/>
            </a:bodyPr>
            <a:lstStyle>
              <a:defPPr>
                <a:defRPr lang="en-US"/>
              </a:defPPr>
              <a:lvl1pPr fontAlgn="ctr">
                <a:defRPr sz="1100" b="1">
                  <a:solidFill>
                    <a:srgbClr val="C7000B"/>
                  </a:solidFill>
                  <a:latin typeface="Huawei Sans" panose="020C0503030203020204" pitchFamily="34" charset="0"/>
                </a:defRPr>
              </a:lvl1pPr>
            </a:lstStyle>
            <a:p>
              <a:r>
                <a:rPr lang="en-US" dirty="0"/>
                <a:t>BD 200</a:t>
              </a:r>
            </a:p>
            <a:p>
              <a:r>
                <a:rPr lang="en-US" dirty="0"/>
                <a:t>VNI 20000</a:t>
              </a:r>
            </a:p>
            <a:p>
              <a:r>
                <a:rPr lang="en-US" dirty="0"/>
                <a:t>192.168.2.1</a:t>
              </a:r>
              <a:endParaRPr lang="en-US" altLang="zh-CN" dirty="0"/>
            </a:p>
          </p:txBody>
        </p:sp>
        <p:pic>
          <p:nvPicPr>
            <p:cNvPr id="85" name="图片 84">
              <a:extLst>
                <a:ext uri="{FF2B5EF4-FFF2-40B4-BE49-F238E27FC236}">
                  <a16:creationId xmlns:a16="http://schemas.microsoft.com/office/drawing/2014/main" xmlns="" id="{C1FC24D9-D02E-4127-8386-9B6CA38D69C8}"/>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793651" y="2885718"/>
              <a:ext cx="540000" cy="442800"/>
            </a:xfrm>
            <a:prstGeom prst="rect">
              <a:avLst/>
            </a:prstGeom>
          </p:spPr>
        </p:pic>
        <p:grpSp>
          <p:nvGrpSpPr>
            <p:cNvPr id="86" name="组合 85">
              <a:extLst>
                <a:ext uri="{FF2B5EF4-FFF2-40B4-BE49-F238E27FC236}">
                  <a16:creationId xmlns:a16="http://schemas.microsoft.com/office/drawing/2014/main" xmlns="" id="{8CF45B71-A59D-487E-8D05-1CDD3E195F70}"/>
                </a:ext>
              </a:extLst>
            </p:cNvPr>
            <p:cNvGrpSpPr/>
            <p:nvPr/>
          </p:nvGrpSpPr>
          <p:grpSpPr bwMode="gray">
            <a:xfrm>
              <a:off x="2753067" y="1781239"/>
              <a:ext cx="540247" cy="451523"/>
              <a:chOff x="3665233" y="5134405"/>
              <a:chExt cx="540247" cy="451523"/>
            </a:xfrm>
          </p:grpSpPr>
          <p:pic>
            <p:nvPicPr>
              <p:cNvPr id="87" name="图片 86">
                <a:extLst>
                  <a:ext uri="{FF2B5EF4-FFF2-40B4-BE49-F238E27FC236}">
                    <a16:creationId xmlns:a16="http://schemas.microsoft.com/office/drawing/2014/main" xmlns="" id="{AEC08F11-3609-41C5-A2B1-9176F2B53869}"/>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665480" y="5134405"/>
                <a:ext cx="540000" cy="442800"/>
              </a:xfrm>
              <a:prstGeom prst="rect">
                <a:avLst/>
              </a:prstGeom>
            </p:spPr>
          </p:pic>
          <p:pic>
            <p:nvPicPr>
              <p:cNvPr id="88" name="图片 87">
                <a:extLst>
                  <a:ext uri="{FF2B5EF4-FFF2-40B4-BE49-F238E27FC236}">
                    <a16:creationId xmlns:a16="http://schemas.microsoft.com/office/drawing/2014/main" xmlns="" id="{1D1C513E-24A1-4150-B7DD-86891DF2D3DD}"/>
                  </a:ext>
                </a:extLst>
              </p:cNvPr>
              <p:cNvPicPr>
                <a:picLocks/>
              </p:cNvPicPr>
              <p:nvPr/>
            </p:nvPicPr>
            <p:blipFill rotWithShape="1">
              <a:blip r:embed="rId3" cstate="print">
                <a:extLst>
                  <a:ext uri="{28A0092B-C50C-407E-A947-70E740481C1C}">
                    <a14:useLocalDpi xmlns:a14="http://schemas.microsoft.com/office/drawing/2010/main" val="0"/>
                  </a:ext>
                </a:extLst>
              </a:blip>
              <a:srcRect r="47919"/>
              <a:stretch/>
            </p:blipFill>
            <p:spPr bwMode="gray">
              <a:xfrm>
                <a:off x="3665233" y="5143128"/>
                <a:ext cx="281235" cy="442800"/>
              </a:xfrm>
              <a:prstGeom prst="rect">
                <a:avLst/>
              </a:prstGeom>
            </p:spPr>
          </p:pic>
        </p:grpSp>
      </p:grpSp>
      <p:sp>
        <p:nvSpPr>
          <p:cNvPr id="93" name="文本框 92">
            <a:extLst>
              <a:ext uri="{FF2B5EF4-FFF2-40B4-BE49-F238E27FC236}">
                <a16:creationId xmlns:a16="http://schemas.microsoft.com/office/drawing/2014/main" xmlns="" id="{760BD3C3-5D79-4F85-9D4A-286641834145}"/>
              </a:ext>
            </a:extLst>
          </p:cNvPr>
          <p:cNvSpPr txBox="1"/>
          <p:nvPr/>
        </p:nvSpPr>
        <p:spPr bwMode="gray">
          <a:xfrm>
            <a:off x="6439407" y="2127051"/>
            <a:ext cx="4544025" cy="738664"/>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[SW1] interface </a:t>
            </a:r>
            <a:r>
              <a:rPr lang="en-US" dirty="0" err="1"/>
              <a:t>GigabitEthernet</a:t>
            </a:r>
            <a:r>
              <a:rPr lang="en-US" dirty="0"/>
              <a:t> 1/0/1.1 mode l2</a:t>
            </a:r>
          </a:p>
          <a:p>
            <a:r>
              <a:rPr lang="en-US" dirty="0"/>
              <a:t>[SW1-GigabitEthernet1/0/1.1] encapsulation </a:t>
            </a:r>
            <a:r>
              <a:rPr lang="en-US" dirty="0" err="1"/>
              <a:t>untag</a:t>
            </a:r>
            <a:endParaRPr lang="en-US" altLang="zh-CN" dirty="0"/>
          </a:p>
          <a:p>
            <a:r>
              <a:rPr lang="en-US" dirty="0"/>
              <a:t>[SW1-GigabitEthernet1/0/1.1] bridge-domain 100</a:t>
            </a:r>
          </a:p>
        </p:txBody>
      </p:sp>
      <p:sp>
        <p:nvSpPr>
          <p:cNvPr id="95" name="文本框 94">
            <a:extLst>
              <a:ext uri="{FF2B5EF4-FFF2-40B4-BE49-F238E27FC236}">
                <a16:creationId xmlns:a16="http://schemas.microsoft.com/office/drawing/2014/main" xmlns="" id="{38D0DCBB-B45B-4A83-8F36-85A970743396}"/>
              </a:ext>
            </a:extLst>
          </p:cNvPr>
          <p:cNvSpPr txBox="1"/>
          <p:nvPr/>
        </p:nvSpPr>
        <p:spPr bwMode="gray">
          <a:xfrm>
            <a:off x="6435525" y="1753731"/>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SW1 configuration:</a:t>
            </a:r>
            <a:endParaRPr lang="en-US" sz="1600" b="1" dirty="0">
              <a:solidFill>
                <a:prstClr val="black"/>
              </a:solidFill>
              <a:latin typeface="Huawei Sans" panose="020C0503030203020204" pitchFamily="34" charset="0"/>
            </a:endParaRPr>
          </a:p>
        </p:txBody>
      </p:sp>
      <p:sp>
        <p:nvSpPr>
          <p:cNvPr id="96" name="文本框 95">
            <a:extLst>
              <a:ext uri="{FF2B5EF4-FFF2-40B4-BE49-F238E27FC236}">
                <a16:creationId xmlns:a16="http://schemas.microsoft.com/office/drawing/2014/main" xmlns="" id="{1D999E67-9E3D-4F98-A3C7-CDABE0420744}"/>
              </a:ext>
            </a:extLst>
          </p:cNvPr>
          <p:cNvSpPr txBox="1"/>
          <p:nvPr/>
        </p:nvSpPr>
        <p:spPr bwMode="gray">
          <a:xfrm>
            <a:off x="6403783" y="3390713"/>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SW2 configuration:</a:t>
            </a:r>
            <a:endParaRPr lang="en-US" sz="1600" b="1" dirty="0">
              <a:solidFill>
                <a:prstClr val="black"/>
              </a:solidFill>
              <a:latin typeface="Huawei Sans" panose="020C0503030203020204" pitchFamily="34" charset="0"/>
            </a:endParaRPr>
          </a:p>
        </p:txBody>
      </p:sp>
      <p:sp>
        <p:nvSpPr>
          <p:cNvPr id="97" name="文本框 96">
            <a:extLst>
              <a:ext uri="{FF2B5EF4-FFF2-40B4-BE49-F238E27FC236}">
                <a16:creationId xmlns:a16="http://schemas.microsoft.com/office/drawing/2014/main" xmlns="" id="{9F311893-8575-464B-B2F5-8E855F2B7B61}"/>
              </a:ext>
            </a:extLst>
          </p:cNvPr>
          <p:cNvSpPr txBox="1"/>
          <p:nvPr/>
        </p:nvSpPr>
        <p:spPr bwMode="gray">
          <a:xfrm>
            <a:off x="6466451" y="3739674"/>
            <a:ext cx="4544025" cy="738664"/>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[SW1] interface </a:t>
            </a:r>
            <a:r>
              <a:rPr lang="en-US" dirty="0" err="1"/>
              <a:t>GigabitEthernet</a:t>
            </a:r>
            <a:r>
              <a:rPr lang="en-US" dirty="0"/>
              <a:t> 1/0/1.1 mode l2</a:t>
            </a:r>
          </a:p>
          <a:p>
            <a:r>
              <a:rPr lang="en-US" dirty="0"/>
              <a:t>[SW1-GigabitEthernet1/0/1.1] encapsulation </a:t>
            </a:r>
            <a:r>
              <a:rPr lang="en-US" dirty="0" err="1"/>
              <a:t>untag</a:t>
            </a:r>
            <a:endParaRPr lang="en-US" altLang="zh-CN" dirty="0"/>
          </a:p>
          <a:p>
            <a:r>
              <a:rPr lang="en-US" dirty="0"/>
              <a:t>[SW1-GigabitEthernet1/0/1.1] bridge-domain 200</a:t>
            </a:r>
          </a:p>
        </p:txBody>
      </p:sp>
      <p:sp>
        <p:nvSpPr>
          <p:cNvPr id="101" name="文本框 100">
            <a:extLst>
              <a:ext uri="{FF2B5EF4-FFF2-40B4-BE49-F238E27FC236}">
                <a16:creationId xmlns:a16="http://schemas.microsoft.com/office/drawing/2014/main" xmlns="" id="{1B47B919-47F9-416D-AEBD-E133696305C1}"/>
              </a:ext>
            </a:extLst>
          </p:cNvPr>
          <p:cNvSpPr txBox="1"/>
          <p:nvPr/>
        </p:nvSpPr>
        <p:spPr bwMode="gray">
          <a:xfrm>
            <a:off x="6435525" y="5202775"/>
            <a:ext cx="4345339" cy="584775"/>
          </a:xfrm>
          <a:prstGeom prst="rect">
            <a:avLst/>
          </a:prstGeom>
          <a:solidFill>
            <a:srgbClr val="BEE9EE"/>
          </a:solidFill>
          <a:ln w="19050">
            <a:solidFill>
              <a:srgbClr val="94DAE2"/>
            </a:solidFill>
          </a:ln>
        </p:spPr>
        <p:txBody>
          <a:bodyPr wrap="square" rtlCol="0">
            <a:spAutoFit/>
          </a:bodyPr>
          <a:lstStyle>
            <a:defPPr>
              <a:defRPr lang="en-US"/>
            </a:defPPr>
            <a:lvl1pPr fontAlgn="ctr">
              <a:spcBef>
                <a:spcPts val="0"/>
              </a:spcBef>
              <a:spcAft>
                <a:spcPts val="0"/>
              </a:spcAft>
              <a:defRPr sz="1600">
                <a:solidFill>
                  <a:prstClr val="black"/>
                </a:solidFill>
                <a:latin typeface="Huawei Sans" panose="020C0503030203020204" pitchFamily="34" charset="0"/>
              </a:defRPr>
            </a:lvl1pPr>
          </a:lstStyle>
          <a:p>
            <a:r>
              <a:rPr lang="en-US" dirty="0"/>
              <a:t>If traffic from 192.168.2.10 carries VLAN 20, how do we configure SW2?</a:t>
            </a:r>
          </a:p>
        </p:txBody>
      </p:sp>
      <p:grpSp>
        <p:nvGrpSpPr>
          <p:cNvPr id="40" name="组合 39"/>
          <p:cNvGrpSpPr/>
          <p:nvPr/>
        </p:nvGrpSpPr>
        <p:grpSpPr bwMode="gray">
          <a:xfrm>
            <a:off x="1187059" y="1495001"/>
            <a:ext cx="4500313" cy="432000"/>
            <a:chOff x="998831" y="1393401"/>
            <a:chExt cx="4500313" cy="432000"/>
          </a:xfrm>
        </p:grpSpPr>
        <p:sp>
          <p:nvSpPr>
            <p:cNvPr id="41" name="圆角矩形 11">
              <a:extLst>
                <a:ext uri="{FF2B5EF4-FFF2-40B4-BE49-F238E27FC236}">
                  <a16:creationId xmlns:a16="http://schemas.microsoft.com/office/drawing/2014/main" xmlns="" id="{A530A80B-5459-430F-A92E-36DDC5CBF36E}"/>
                </a:ext>
              </a:extLst>
            </p:cNvPr>
            <p:cNvSpPr/>
            <p:nvPr/>
          </p:nvSpPr>
          <p:spPr bwMode="gray">
            <a:xfrm>
              <a:off x="998831" y="1393401"/>
              <a:ext cx="1458000" cy="432000"/>
            </a:xfrm>
            <a:prstGeom prst="roundRect">
              <a:avLst>
                <a:gd name="adj" fmla="val 4298"/>
              </a:avLst>
            </a:prstGeom>
            <a:solidFill>
              <a:srgbClr val="F2F2F2"/>
            </a:solidFill>
            <a:ln w="19050">
              <a:solidFill>
                <a:schemeClr val="bg1">
                  <a:lumMod val="65000"/>
                </a:schemeClr>
              </a:solidFill>
            </a:ln>
          </p:spPr>
          <p:txBody>
            <a:bodyPr wrap="square" rtlCol="0" anchor="ctr" anchorCtr="0">
              <a:noAutofit/>
            </a:bodyPr>
            <a:lstStyle/>
            <a:p>
              <a:pPr algn="ctr" fontAlgn="ctr"/>
              <a:r>
                <a:rPr lang="en-US" sz="1200" dirty="0">
                  <a:latin typeface="Huawei Sans" panose="020C0503030203020204" pitchFamily="34" charset="0"/>
                  <a:cs typeface="Huawei Sans" panose="020C0503030203020204" pitchFamily="34" charset="0"/>
                </a:rPr>
                <a:t>Configure a VXLAN tunnel</a:t>
              </a:r>
              <a:endParaRPr lang="en-US" altLang="zh-CN" sz="1200" dirty="0">
                <a:latin typeface="Huawei Sans" panose="020C0503030203020204" pitchFamily="34" charset="0"/>
                <a:cs typeface="Huawei Sans" panose="020C0503030203020204" pitchFamily="34" charset="0"/>
              </a:endParaRPr>
            </a:p>
          </p:txBody>
        </p:sp>
        <p:sp>
          <p:nvSpPr>
            <p:cNvPr id="42" name="圆角矩形 12">
              <a:extLst>
                <a:ext uri="{FF2B5EF4-FFF2-40B4-BE49-F238E27FC236}">
                  <a16:creationId xmlns:a16="http://schemas.microsoft.com/office/drawing/2014/main" xmlns="" id="{BF66EED3-14C7-47F2-BE4B-668C44EA9E42}"/>
                </a:ext>
              </a:extLst>
            </p:cNvPr>
            <p:cNvSpPr/>
            <p:nvPr/>
          </p:nvSpPr>
          <p:spPr bwMode="gray">
            <a:xfrm>
              <a:off x="2796169" y="1393401"/>
              <a:ext cx="1277702" cy="432000"/>
            </a:xfrm>
            <a:prstGeom prst="roundRect">
              <a:avLst>
                <a:gd name="adj" fmla="val 4298"/>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algn="ctr" fontAlgn="ctr">
                <a:spcBef>
                  <a:spcPts val="0"/>
                </a:spcBef>
                <a:spcAft>
                  <a:spcPts val="0"/>
                </a:spcAft>
              </a:pPr>
              <a:r>
                <a:rPr lang="en-US" sz="1200" b="1" dirty="0" smtClean="0">
                  <a:solidFill>
                    <a:schemeClr val="bg1"/>
                  </a:solidFill>
                  <a:latin typeface="Huawei Sans" panose="020C0503030203020204" pitchFamily="34" charset="0"/>
                </a:rPr>
                <a:t>Configure service access</a:t>
              </a:r>
              <a:endParaRPr lang="en-US" altLang="zh-CN" sz="1200" b="1" dirty="0">
                <a:solidFill>
                  <a:schemeClr val="bg1"/>
                </a:solidFill>
                <a:latin typeface="Huawei Sans" panose="020C0503030203020204" pitchFamily="34" charset="0"/>
              </a:endParaRPr>
            </a:p>
          </p:txBody>
        </p:sp>
        <p:cxnSp>
          <p:nvCxnSpPr>
            <p:cNvPr id="46" name="直接箭头连接符 45">
              <a:extLst>
                <a:ext uri="{FF2B5EF4-FFF2-40B4-BE49-F238E27FC236}">
                  <a16:creationId xmlns:a16="http://schemas.microsoft.com/office/drawing/2014/main" xmlns="" id="{03926C8B-E8A1-47EC-85CE-802A0447CA81}"/>
                </a:ext>
              </a:extLst>
            </p:cNvPr>
            <p:cNvCxnSpPr>
              <a:cxnSpLocks/>
              <a:stCxn id="41" idx="3"/>
              <a:endCxn id="42" idx="1"/>
            </p:cNvCxnSpPr>
            <p:nvPr/>
          </p:nvCxnSpPr>
          <p:spPr bwMode="gray">
            <a:xfrm>
              <a:off x="2456831" y="1609401"/>
              <a:ext cx="339338" cy="0"/>
            </a:xfrm>
            <a:prstGeom prst="straightConnector1">
              <a:avLst/>
            </a:prstGeom>
            <a:noFill/>
            <a:ln w="19050" cap="flat" cmpd="sng" algn="ctr">
              <a:solidFill>
                <a:schemeClr val="tx1"/>
              </a:solidFill>
              <a:prstDash val="solid"/>
              <a:round/>
              <a:headEnd type="none" w="med" len="med"/>
              <a:tailEnd type="triangle"/>
            </a:ln>
            <a:effectLst/>
          </p:spPr>
        </p:cxnSp>
        <p:sp>
          <p:nvSpPr>
            <p:cNvPr id="47" name="圆角矩形 12">
              <a:extLst>
                <a:ext uri="{FF2B5EF4-FFF2-40B4-BE49-F238E27FC236}">
                  <a16:creationId xmlns:a16="http://schemas.microsoft.com/office/drawing/2014/main" xmlns="" id="{D5F80431-3FD2-47CD-B3AE-5ADA9457C0F4}"/>
                </a:ext>
              </a:extLst>
            </p:cNvPr>
            <p:cNvSpPr/>
            <p:nvPr/>
          </p:nvSpPr>
          <p:spPr bwMode="gray">
            <a:xfrm>
              <a:off x="4413209" y="1393401"/>
              <a:ext cx="1085935" cy="432000"/>
            </a:xfrm>
            <a:prstGeom prst="roundRect">
              <a:avLst>
                <a:gd name="adj" fmla="val 4298"/>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algn="ctr" fontAlgn="ctr">
                <a:spcBef>
                  <a:spcPts val="0"/>
                </a:spcBef>
                <a:spcAft>
                  <a:spcPts val="0"/>
                </a:spcAft>
              </a:pPr>
              <a:r>
                <a:rPr lang="en-US" sz="1200" dirty="0" smtClean="0">
                  <a:solidFill>
                    <a:schemeClr val="tx1"/>
                  </a:solidFill>
                  <a:latin typeface="Huawei Sans" panose="020C0503030203020204" pitchFamily="34" charset="0"/>
                </a:rPr>
                <a:t>Configure a gateway</a:t>
              </a:r>
              <a:endParaRPr lang="en-US" altLang="zh-CN" sz="1200" dirty="0">
                <a:solidFill>
                  <a:schemeClr val="tx1"/>
                </a:solidFill>
                <a:latin typeface="Huawei Sans" panose="020C0503030203020204" pitchFamily="34" charset="0"/>
              </a:endParaRPr>
            </a:p>
          </p:txBody>
        </p:sp>
        <p:cxnSp>
          <p:nvCxnSpPr>
            <p:cNvPr id="48" name="直接箭头连接符 47">
              <a:extLst>
                <a:ext uri="{FF2B5EF4-FFF2-40B4-BE49-F238E27FC236}">
                  <a16:creationId xmlns:a16="http://schemas.microsoft.com/office/drawing/2014/main" xmlns="" id="{75D570F3-F017-4AE0-8853-2EB384525B55}"/>
                </a:ext>
              </a:extLst>
            </p:cNvPr>
            <p:cNvCxnSpPr>
              <a:cxnSpLocks/>
              <a:stCxn id="42" idx="3"/>
              <a:endCxn id="47" idx="1"/>
            </p:cNvCxnSpPr>
            <p:nvPr/>
          </p:nvCxnSpPr>
          <p:spPr bwMode="gray">
            <a:xfrm>
              <a:off x="4073871" y="1609401"/>
              <a:ext cx="339338" cy="0"/>
            </a:xfrm>
            <a:prstGeom prst="straightConnector1">
              <a:avLst/>
            </a:prstGeom>
            <a:noFill/>
            <a:ln w="19050" cap="flat" cmpd="sng" algn="ctr">
              <a:solidFill>
                <a:schemeClr val="tx1"/>
              </a:solidFill>
              <a:prstDash val="solid"/>
              <a:round/>
              <a:headEnd type="none" w="med" len="med"/>
              <a:tailEnd type="triangle"/>
            </a:ln>
            <a:effectLst/>
          </p:spPr>
        </p:cxnSp>
      </p:grpSp>
      <p:sp>
        <p:nvSpPr>
          <p:cNvPr id="49" name="文本框 48">
            <a:extLst>
              <a:ext uri="{FF2B5EF4-FFF2-40B4-BE49-F238E27FC236}">
                <a16:creationId xmlns:a16="http://schemas.microsoft.com/office/drawing/2014/main" xmlns="" id="{D5191619-510F-4EA4-AFF7-59194DD4B8B0}"/>
              </a:ext>
            </a:extLst>
          </p:cNvPr>
          <p:cNvSpPr txBox="1"/>
          <p:nvPr/>
        </p:nvSpPr>
        <p:spPr bwMode="gray">
          <a:xfrm>
            <a:off x="595474" y="5220702"/>
            <a:ext cx="5781675" cy="997196"/>
          </a:xfrm>
          <a:prstGeom prst="rect">
            <a:avLst/>
          </a:prstGeom>
          <a:noFill/>
        </p:spPr>
        <p:txBody>
          <a:bodyPr wrap="square" rtlCol="0">
            <a:spAutoFit/>
          </a:bodyPr>
          <a:lstStyle/>
          <a:p>
            <a:pPr marL="185738" indent="-185738" fontAlgn="ctr">
              <a:lnSpc>
                <a:spcPct val="14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VXLAN tunnels are configured between the three switches to implement mutual access between two PCs on different network segments. The centralized VXLAN gateway is deployed on SW3.</a:t>
            </a:r>
            <a:endParaRPr lang="en-US" altLang="zh-CN" sz="1400" dirty="0">
              <a:solidFill>
                <a:prstClr val="black"/>
              </a:solidFill>
              <a:latin typeface="Huawei Sans" panose="020C0503030203020204" pitchFamily="34" charset="0"/>
              <a:ea typeface="微软雅黑"/>
            </a:endParaRPr>
          </a:p>
        </p:txBody>
      </p:sp>
    </p:spTree>
    <p:extLst>
      <p:ext uri="{BB962C8B-B14F-4D97-AF65-F5344CB8AC3E}">
        <p14:creationId xmlns:p14="http://schemas.microsoft.com/office/powerpoint/2010/main" val="36986053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26A80087-DAEA-4C4D-8F6D-507CCC107586}"/>
              </a:ext>
            </a:extLst>
          </p:cNvPr>
          <p:cNvSpPr>
            <a:spLocks noGrp="1"/>
          </p:cNvSpPr>
          <p:nvPr>
            <p:ph type="body" sz="quarter" idx="10"/>
          </p:nvPr>
        </p:nvSpPr>
        <p:spPr/>
        <p:txBody>
          <a:bodyPr/>
          <a:lstStyle/>
          <a:p>
            <a:r>
              <a:rPr lang="en-US" smtClean="0"/>
              <a:t>Upon completion of this course, you will be able to:</a:t>
            </a:r>
            <a:endParaRPr lang="en-US" altLang="zh-CN" smtClean="0">
              <a:sym typeface="Huawei Sans" panose="020C0503030203020204" pitchFamily="34" charset="0"/>
            </a:endParaRPr>
          </a:p>
          <a:p>
            <a:pPr lvl="1"/>
            <a:r>
              <a:rPr lang="en-US" smtClean="0"/>
              <a:t>Describe the network requirements of VM live migration in the data center (DC) scenario and how VXLAN meets these requirements.</a:t>
            </a:r>
            <a:endParaRPr lang="en-US" altLang="zh-CN" smtClean="0">
              <a:sym typeface="Huawei Sans" panose="020C0503030203020204" pitchFamily="34" charset="0"/>
            </a:endParaRPr>
          </a:p>
          <a:p>
            <a:pPr lvl="1"/>
            <a:r>
              <a:rPr lang="en-US" smtClean="0"/>
              <a:t>Describe basic concepts of VXLAN.</a:t>
            </a:r>
            <a:endParaRPr lang="en-US" altLang="zh-CN" smtClean="0">
              <a:sym typeface="Huawei Sans" panose="020C0503030203020204" pitchFamily="34" charset="0"/>
            </a:endParaRPr>
          </a:p>
          <a:p>
            <a:pPr lvl="1"/>
            <a:r>
              <a:rPr lang="en-US" smtClean="0"/>
              <a:t>Describe fundamentals of VXLAN.</a:t>
            </a:r>
            <a:endParaRPr lang="en-US" altLang="zh-CN" smtClean="0">
              <a:sym typeface="Huawei Sans" panose="020C0503030203020204" pitchFamily="34" charset="0"/>
            </a:endParaRPr>
          </a:p>
          <a:p>
            <a:pPr lvl="1"/>
            <a:r>
              <a:rPr lang="en-US" smtClean="0"/>
              <a:t>Describe the application of VXLAN in campus network virtualization scenarios.</a:t>
            </a:r>
            <a:endParaRPr lang="en-US" altLang="zh-CN" smtClean="0">
              <a:sym typeface="Huawei Sans" panose="020C0503030203020204" pitchFamily="34" charset="0"/>
            </a:endParaRPr>
          </a:p>
          <a:p>
            <a:pPr lvl="1"/>
            <a:r>
              <a:rPr lang="en-US" smtClean="0"/>
              <a:t>Describe the application of BGP EVPN in campus network virtualization scenarios and how BGP EVPN works with VXLAN.</a:t>
            </a:r>
            <a:endParaRPr lang="en-US" altLang="zh-CN" dirty="0">
              <a:sym typeface="Huawei Sans" panose="020C0503030203020204" pitchFamily="34" charset="0"/>
            </a:endParaRPr>
          </a:p>
        </p:txBody>
      </p:sp>
    </p:spTree>
    <p:extLst>
      <p:ext uri="{BB962C8B-B14F-4D97-AF65-F5344CB8AC3E}">
        <p14:creationId xmlns:p14="http://schemas.microsoft.com/office/powerpoint/2010/main" val="7377384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5CE355C1-7171-434E-9B5B-0BD87FD7E892}"/>
              </a:ext>
            </a:extLst>
          </p:cNvPr>
          <p:cNvSpPr>
            <a:spLocks noGrp="1"/>
          </p:cNvSpPr>
          <p:nvPr>
            <p:ph type="title"/>
          </p:nvPr>
        </p:nvSpPr>
        <p:spPr bwMode="gray"/>
        <p:txBody>
          <a:bodyPr>
            <a:normAutofit/>
          </a:bodyPr>
          <a:lstStyle/>
          <a:p>
            <a:r>
              <a:rPr lang="en-US" dirty="0" smtClean="0"/>
              <a:t>Configuration Example: Inter-subnet Communication (Centralized Gateway) (3)</a:t>
            </a:r>
            <a:endParaRPr lang="en-US" altLang="zh-CN" dirty="0">
              <a:sym typeface="Huawei Sans" panose="020C0503030203020204" pitchFamily="34" charset="0"/>
            </a:endParaRPr>
          </a:p>
        </p:txBody>
      </p:sp>
      <p:grpSp>
        <p:nvGrpSpPr>
          <p:cNvPr id="43" name="组合 42">
            <a:extLst>
              <a:ext uri="{FF2B5EF4-FFF2-40B4-BE49-F238E27FC236}">
                <a16:creationId xmlns:a16="http://schemas.microsoft.com/office/drawing/2014/main" xmlns="" id="{BB9F8CFA-6EF2-45FC-A9DE-A8699569A0CF}"/>
              </a:ext>
            </a:extLst>
          </p:cNvPr>
          <p:cNvGrpSpPr/>
          <p:nvPr/>
        </p:nvGrpSpPr>
        <p:grpSpPr bwMode="gray">
          <a:xfrm>
            <a:off x="1145228" y="2122440"/>
            <a:ext cx="4542144" cy="3147453"/>
            <a:chOff x="895489" y="1566018"/>
            <a:chExt cx="4542144" cy="3147453"/>
          </a:xfrm>
        </p:grpSpPr>
        <p:sp>
          <p:nvSpPr>
            <p:cNvPr id="44" name="矩形: 圆角 43">
              <a:extLst>
                <a:ext uri="{FF2B5EF4-FFF2-40B4-BE49-F238E27FC236}">
                  <a16:creationId xmlns:a16="http://schemas.microsoft.com/office/drawing/2014/main" xmlns="" id="{5DA26DC5-CD5F-47E2-9F6C-CAA86D2C239B}"/>
                </a:ext>
              </a:extLst>
            </p:cNvPr>
            <p:cNvSpPr/>
            <p:nvPr/>
          </p:nvSpPr>
          <p:spPr bwMode="gray">
            <a:xfrm>
              <a:off x="895489" y="1566018"/>
              <a:ext cx="4542144" cy="3147453"/>
            </a:xfrm>
            <a:prstGeom prst="roundRect">
              <a:avLst/>
            </a:prstGeom>
            <a:solidFill>
              <a:srgbClr val="FFFFCC"/>
            </a:solid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a:extLst>
                <a:ext uri="{FF2B5EF4-FFF2-40B4-BE49-F238E27FC236}">
                  <a16:creationId xmlns:a16="http://schemas.microsoft.com/office/drawing/2014/main" xmlns="" id="{F43FB89D-A78F-424B-B2C5-54EF09493983}"/>
                </a:ext>
              </a:extLst>
            </p:cNvPr>
            <p:cNvCxnSpPr>
              <a:cxnSpLocks/>
            </p:cNvCxnSpPr>
            <p:nvPr/>
          </p:nvCxnSpPr>
          <p:spPr bwMode="gray">
            <a:xfrm flipH="1" flipV="1">
              <a:off x="3011614" y="2209273"/>
              <a:ext cx="1334237" cy="903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0F0190DB-DFDB-4216-AF39-1F2724F08840}"/>
                </a:ext>
              </a:extLst>
            </p:cNvPr>
            <p:cNvCxnSpPr>
              <a:cxnSpLocks/>
              <a:stCxn id="68" idx="1"/>
            </p:cNvCxnSpPr>
            <p:nvPr/>
          </p:nvCxnSpPr>
          <p:spPr bwMode="gray">
            <a:xfrm flipV="1">
              <a:off x="1729430" y="2209273"/>
              <a:ext cx="1282184" cy="903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67">
              <a:extLst>
                <a:ext uri="{FF2B5EF4-FFF2-40B4-BE49-F238E27FC236}">
                  <a16:creationId xmlns:a16="http://schemas.microsoft.com/office/drawing/2014/main" xmlns="" id="{32690E3B-01DE-4CB7-BB9F-C276B5C611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29430" y="2891510"/>
              <a:ext cx="540000" cy="442800"/>
            </a:xfrm>
            <a:prstGeom prst="rect">
              <a:avLst/>
            </a:prstGeom>
          </p:spPr>
        </p:pic>
        <p:pic>
          <p:nvPicPr>
            <p:cNvPr id="69" name="图片 68" descr="PC.png">
              <a:extLst>
                <a:ext uri="{FF2B5EF4-FFF2-40B4-BE49-F238E27FC236}">
                  <a16:creationId xmlns:a16="http://schemas.microsoft.com/office/drawing/2014/main" xmlns="" id="{A0FE9DA8-B85B-4C08-BFDB-050C66A10A9C}"/>
                </a:ext>
              </a:extLst>
            </p:cNvPr>
            <p:cNvPicPr>
              <a:picLocks noChangeAspect="1"/>
            </p:cNvPicPr>
            <p:nvPr/>
          </p:nvPicPr>
          <p:blipFill>
            <a:blip r:embed="rId4" cstate="print"/>
            <a:stretch>
              <a:fillRect/>
            </a:stretch>
          </p:blipFill>
          <p:spPr bwMode="gray">
            <a:xfrm>
              <a:off x="1729899" y="3819879"/>
              <a:ext cx="539063" cy="414000"/>
            </a:xfrm>
            <a:prstGeom prst="rect">
              <a:avLst/>
            </a:prstGeom>
          </p:spPr>
        </p:pic>
        <p:pic>
          <p:nvPicPr>
            <p:cNvPr id="70" name="图片 69" descr="PC.png">
              <a:extLst>
                <a:ext uri="{FF2B5EF4-FFF2-40B4-BE49-F238E27FC236}">
                  <a16:creationId xmlns:a16="http://schemas.microsoft.com/office/drawing/2014/main" xmlns="" id="{0DA4A2D5-B3D7-4438-ADFD-64ED23794DE4}"/>
                </a:ext>
              </a:extLst>
            </p:cNvPr>
            <p:cNvPicPr>
              <a:picLocks noChangeAspect="1"/>
            </p:cNvPicPr>
            <p:nvPr/>
          </p:nvPicPr>
          <p:blipFill>
            <a:blip r:embed="rId4" cstate="print"/>
            <a:stretch>
              <a:fillRect/>
            </a:stretch>
          </p:blipFill>
          <p:spPr bwMode="gray">
            <a:xfrm>
              <a:off x="3805851" y="3828860"/>
              <a:ext cx="539063" cy="414000"/>
            </a:xfrm>
            <a:prstGeom prst="rect">
              <a:avLst/>
            </a:prstGeom>
          </p:spPr>
        </p:pic>
        <p:cxnSp>
          <p:nvCxnSpPr>
            <p:cNvPr id="71" name="直接连接符 70">
              <a:extLst>
                <a:ext uri="{FF2B5EF4-FFF2-40B4-BE49-F238E27FC236}">
                  <a16:creationId xmlns:a16="http://schemas.microsoft.com/office/drawing/2014/main" xmlns="" id="{FD859FDF-0D9C-4BF3-BEAD-5825D70CF122}"/>
                </a:ext>
              </a:extLst>
            </p:cNvPr>
            <p:cNvCxnSpPr>
              <a:cxnSpLocks/>
              <a:stCxn id="69" idx="0"/>
              <a:endCxn id="68" idx="2"/>
            </p:cNvCxnSpPr>
            <p:nvPr/>
          </p:nvCxnSpPr>
          <p:spPr bwMode="gray">
            <a:xfrm flipH="1" flipV="1">
              <a:off x="1999430" y="3334310"/>
              <a:ext cx="1" cy="4855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6BFFFCD9-79BD-4F5A-B4AA-8AD7CCD27994}"/>
                </a:ext>
              </a:extLst>
            </p:cNvPr>
            <p:cNvCxnSpPr>
              <a:cxnSpLocks/>
              <a:stCxn id="70" idx="0"/>
            </p:cNvCxnSpPr>
            <p:nvPr/>
          </p:nvCxnSpPr>
          <p:spPr bwMode="gray">
            <a:xfrm flipV="1">
              <a:off x="4075383" y="3334310"/>
              <a:ext cx="468" cy="4945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xmlns="" id="{95D78739-3D07-4516-A4D0-0F0A46D38804}"/>
                </a:ext>
              </a:extLst>
            </p:cNvPr>
            <p:cNvSpPr txBox="1"/>
            <p:nvPr/>
          </p:nvSpPr>
          <p:spPr bwMode="gray">
            <a:xfrm>
              <a:off x="1302598" y="4290999"/>
              <a:ext cx="1301959" cy="276999"/>
            </a:xfrm>
            <a:prstGeom prst="rect">
              <a:avLst/>
            </a:prstGeom>
          </p:spPr>
          <p:txBody>
            <a:bodyPr wrap="none" rtlCol="0">
              <a:spAutoFit/>
            </a:bodyPr>
            <a:lstStyle/>
            <a:p>
              <a:pPr algn="l" fontAlgn="ctr"/>
              <a:r>
                <a:rPr lang="en-US" sz="1200" dirty="0" smtClean="0">
                  <a:latin typeface="Huawei Sans" panose="020C0503030203020204" pitchFamily="34" charset="0"/>
                </a:rPr>
                <a:t>192.168.1.10/24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a:extLst>
                <a:ext uri="{FF2B5EF4-FFF2-40B4-BE49-F238E27FC236}">
                  <a16:creationId xmlns:a16="http://schemas.microsoft.com/office/drawing/2014/main" xmlns="" id="{86F078FF-261D-4679-9BE1-33764B5F0054}"/>
                </a:ext>
              </a:extLst>
            </p:cNvPr>
            <p:cNvSpPr txBox="1"/>
            <p:nvPr/>
          </p:nvSpPr>
          <p:spPr bwMode="gray">
            <a:xfrm>
              <a:off x="3330627" y="4299980"/>
              <a:ext cx="1301959" cy="276999"/>
            </a:xfrm>
            <a:prstGeom prst="rect">
              <a:avLst/>
            </a:prstGeom>
          </p:spPr>
          <p:txBody>
            <a:bodyPr wrap="none" rtlCol="0">
              <a:spAutoFit/>
            </a:bodyPr>
            <a:lstStyle/>
            <a:p>
              <a:pPr algn="l" fontAlgn="ctr"/>
              <a:r>
                <a:rPr lang="en-US" sz="1200" dirty="0" smtClean="0">
                  <a:latin typeface="Huawei Sans" panose="020C0503030203020204" pitchFamily="34" charset="0"/>
                </a:rPr>
                <a:t>192.168.2.10/24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a:extLst>
                <a:ext uri="{FF2B5EF4-FFF2-40B4-BE49-F238E27FC236}">
                  <a16:creationId xmlns:a16="http://schemas.microsoft.com/office/drawing/2014/main" xmlns="" id="{6BCA076D-5D9D-4CF1-82B1-009FD9090E37}"/>
                </a:ext>
              </a:extLst>
            </p:cNvPr>
            <p:cNvSpPr txBox="1"/>
            <p:nvPr/>
          </p:nvSpPr>
          <p:spPr bwMode="gray">
            <a:xfrm>
              <a:off x="2209142" y="2822696"/>
              <a:ext cx="869149" cy="461665"/>
            </a:xfrm>
            <a:prstGeom prst="rect">
              <a:avLst/>
            </a:prstGeom>
          </p:spPr>
          <p:txBody>
            <a:bodyPr wrap="none" rtlCol="0">
              <a:spAutoFit/>
            </a:bodyPr>
            <a:lstStyle/>
            <a:p>
              <a:pPr fontAlgn="ctr"/>
              <a:r>
                <a:rPr lang="en-US" sz="1200" dirty="0" smtClean="0">
                  <a:latin typeface="Huawei Sans" panose="020C0503030203020204" pitchFamily="34" charset="0"/>
                </a:rPr>
                <a:t>VTEP</a:t>
              </a:r>
            </a:p>
            <a:p>
              <a:pPr fontAlgn="ctr"/>
              <a:r>
                <a:rPr lang="en-US" sz="1200" dirty="0" smtClean="0">
                  <a:latin typeface="Huawei Sans" panose="020C0503030203020204" pitchFamily="34" charset="0"/>
                </a:rPr>
                <a:t>1.1.1.1/32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a:extLst>
                <a:ext uri="{FF2B5EF4-FFF2-40B4-BE49-F238E27FC236}">
                  <a16:creationId xmlns:a16="http://schemas.microsoft.com/office/drawing/2014/main" xmlns="" id="{9FB7B429-0D09-4142-B15C-A9CAB7C8CBE8}"/>
                </a:ext>
              </a:extLst>
            </p:cNvPr>
            <p:cNvSpPr txBox="1"/>
            <p:nvPr/>
          </p:nvSpPr>
          <p:spPr bwMode="gray">
            <a:xfrm>
              <a:off x="4320372" y="2851300"/>
              <a:ext cx="869149" cy="461665"/>
            </a:xfrm>
            <a:prstGeom prst="rect">
              <a:avLst/>
            </a:prstGeom>
          </p:spPr>
          <p:txBody>
            <a:bodyPr wrap="none" rtlCol="0">
              <a:spAutoFit/>
            </a:bodyPr>
            <a:lstStyle/>
            <a:p>
              <a:pPr fontAlgn="ctr"/>
              <a:r>
                <a:rPr lang="en-US" sz="1200" dirty="0" smtClean="0">
                  <a:latin typeface="Huawei Sans" panose="020C0503030203020204" pitchFamily="34" charset="0"/>
                </a:rPr>
                <a:t>VTEP</a:t>
              </a:r>
            </a:p>
            <a:p>
              <a:pPr fontAlgn="ctr"/>
              <a:r>
                <a:rPr lang="en-US" sz="1200" dirty="0" smtClean="0">
                  <a:latin typeface="Huawei Sans" panose="020C0503030203020204" pitchFamily="34" charset="0"/>
                </a:rPr>
                <a:t>2.2.2.2/32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a:extLst>
                <a:ext uri="{FF2B5EF4-FFF2-40B4-BE49-F238E27FC236}">
                  <a16:creationId xmlns:a16="http://schemas.microsoft.com/office/drawing/2014/main" xmlns="" id="{D2BD44E1-FB68-4802-9F49-EC424DB1E423}"/>
                </a:ext>
              </a:extLst>
            </p:cNvPr>
            <p:cNvSpPr txBox="1"/>
            <p:nvPr/>
          </p:nvSpPr>
          <p:spPr bwMode="gray">
            <a:xfrm>
              <a:off x="3271624" y="3345895"/>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a:extLst>
                <a:ext uri="{FF2B5EF4-FFF2-40B4-BE49-F238E27FC236}">
                  <a16:creationId xmlns:a16="http://schemas.microsoft.com/office/drawing/2014/main" xmlns="" id="{62781243-ABF1-460F-A012-8AF96AA0BAD0}"/>
                </a:ext>
              </a:extLst>
            </p:cNvPr>
            <p:cNvSpPr txBox="1"/>
            <p:nvPr/>
          </p:nvSpPr>
          <p:spPr bwMode="gray">
            <a:xfrm>
              <a:off x="1211356" y="2973649"/>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a16="http://schemas.microsoft.com/office/drawing/2014/main" xmlns="" id="{BAA8CDB6-8216-4251-9312-C9068CCF4FC5}"/>
                </a:ext>
              </a:extLst>
            </p:cNvPr>
            <p:cNvSpPr txBox="1"/>
            <p:nvPr/>
          </p:nvSpPr>
          <p:spPr bwMode="gray">
            <a:xfrm>
              <a:off x="3313102" y="2959021"/>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a:extLst>
                <a:ext uri="{FF2B5EF4-FFF2-40B4-BE49-F238E27FC236}">
                  <a16:creationId xmlns:a16="http://schemas.microsoft.com/office/drawing/2014/main" xmlns="" id="{A1C35BF1-BE03-47FF-8058-463FE90D5089}"/>
                </a:ext>
              </a:extLst>
            </p:cNvPr>
            <p:cNvSpPr txBox="1"/>
            <p:nvPr/>
          </p:nvSpPr>
          <p:spPr bwMode="gray">
            <a:xfrm>
              <a:off x="1199388" y="3318433"/>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a:extLst>
                <a:ext uri="{FF2B5EF4-FFF2-40B4-BE49-F238E27FC236}">
                  <a16:creationId xmlns:a16="http://schemas.microsoft.com/office/drawing/2014/main" xmlns="" id="{81830523-41BD-40D3-9BC3-A90070EFB8E8}"/>
                </a:ext>
              </a:extLst>
            </p:cNvPr>
            <p:cNvSpPr txBox="1"/>
            <p:nvPr/>
          </p:nvSpPr>
          <p:spPr bwMode="gray">
            <a:xfrm>
              <a:off x="2203157" y="1854071"/>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a16="http://schemas.microsoft.com/office/drawing/2014/main" xmlns="" id="{AD3F7AE1-4466-4031-B53A-209E2AEAE977}"/>
                </a:ext>
              </a:extLst>
            </p:cNvPr>
            <p:cNvSpPr txBox="1"/>
            <p:nvPr/>
          </p:nvSpPr>
          <p:spPr bwMode="gray">
            <a:xfrm>
              <a:off x="3231443" y="1751233"/>
              <a:ext cx="869149" cy="461665"/>
            </a:xfrm>
            <a:prstGeom prst="rect">
              <a:avLst/>
            </a:prstGeom>
          </p:spPr>
          <p:txBody>
            <a:bodyPr wrap="none" rtlCol="0">
              <a:spAutoFit/>
            </a:bodyPr>
            <a:lstStyle/>
            <a:p>
              <a:pPr fontAlgn="ctr"/>
              <a:r>
                <a:rPr lang="en-US" sz="1200" dirty="0" smtClean="0">
                  <a:latin typeface="Huawei Sans" panose="020C0503030203020204" pitchFamily="34" charset="0"/>
                </a:rPr>
                <a:t>VTEP</a:t>
              </a:r>
            </a:p>
            <a:p>
              <a:pPr fontAlgn="ctr"/>
              <a:r>
                <a:rPr lang="en-US" sz="1200" dirty="0" smtClean="0">
                  <a:latin typeface="Huawei Sans" panose="020C0503030203020204" pitchFamily="34" charset="0"/>
                </a:rPr>
                <a:t>3.3.3.3/32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a:extLst>
                <a:ext uri="{FF2B5EF4-FFF2-40B4-BE49-F238E27FC236}">
                  <a16:creationId xmlns:a16="http://schemas.microsoft.com/office/drawing/2014/main" xmlns="" id="{C4A2D38F-4E24-4EA8-AB7F-17FA36292155}"/>
                </a:ext>
              </a:extLst>
            </p:cNvPr>
            <p:cNvSpPr txBox="1"/>
            <p:nvPr/>
          </p:nvSpPr>
          <p:spPr bwMode="gray">
            <a:xfrm>
              <a:off x="1132455" y="1821438"/>
              <a:ext cx="949299" cy="600164"/>
            </a:xfrm>
            <a:prstGeom prst="rect">
              <a:avLst/>
            </a:prstGeom>
          </p:spPr>
          <p:txBody>
            <a:bodyPr wrap="none" rtlCol="0">
              <a:spAutoFit/>
            </a:bodyPr>
            <a:lstStyle>
              <a:defPPr>
                <a:defRPr lang="en-US"/>
              </a:defPPr>
              <a:lvl1pPr algn="r" fontAlgn="ctr">
                <a:defRPr sz="1100" b="1">
                  <a:solidFill>
                    <a:srgbClr val="C7000B"/>
                  </a:solidFill>
                  <a:latin typeface="Huawei Sans" panose="020C0503030203020204" pitchFamily="34" charset="0"/>
                </a:defRPr>
              </a:lvl1pPr>
            </a:lstStyle>
            <a:p>
              <a:r>
                <a:rPr lang="en-US" dirty="0"/>
                <a:t>BD 100</a:t>
              </a:r>
            </a:p>
            <a:p>
              <a:r>
                <a:rPr lang="en-US" dirty="0"/>
                <a:t>VNI 10000</a:t>
              </a:r>
              <a:endParaRPr lang="en-US" altLang="zh-CN" dirty="0">
                <a:sym typeface="Huawei Sans" panose="020C0503030203020204" pitchFamily="34" charset="0"/>
              </a:endParaRPr>
            </a:p>
            <a:p>
              <a:r>
                <a:rPr lang="en-US" dirty="0"/>
                <a:t>192.168.1.1</a:t>
              </a:r>
            </a:p>
          </p:txBody>
        </p:sp>
        <p:sp>
          <p:nvSpPr>
            <p:cNvPr id="84" name="文本框 83">
              <a:extLst>
                <a:ext uri="{FF2B5EF4-FFF2-40B4-BE49-F238E27FC236}">
                  <a16:creationId xmlns:a16="http://schemas.microsoft.com/office/drawing/2014/main" xmlns="" id="{5A04347F-26A7-4FF2-9A78-D9C9D7CD1981}"/>
                </a:ext>
              </a:extLst>
            </p:cNvPr>
            <p:cNvSpPr txBox="1"/>
            <p:nvPr/>
          </p:nvSpPr>
          <p:spPr bwMode="gray">
            <a:xfrm>
              <a:off x="4193051" y="1789482"/>
              <a:ext cx="949299" cy="600164"/>
            </a:xfrm>
            <a:prstGeom prst="rect">
              <a:avLst/>
            </a:prstGeom>
          </p:spPr>
          <p:txBody>
            <a:bodyPr wrap="none" rtlCol="0">
              <a:spAutoFit/>
            </a:bodyPr>
            <a:lstStyle>
              <a:defPPr>
                <a:defRPr lang="en-US"/>
              </a:defPPr>
              <a:lvl1pPr fontAlgn="ctr">
                <a:defRPr sz="1100" b="1">
                  <a:solidFill>
                    <a:srgbClr val="C7000B"/>
                  </a:solidFill>
                  <a:latin typeface="Huawei Sans" panose="020C0503030203020204" pitchFamily="34" charset="0"/>
                </a:defRPr>
              </a:lvl1pPr>
            </a:lstStyle>
            <a:p>
              <a:r>
                <a:rPr lang="en-US" dirty="0"/>
                <a:t>BD 200</a:t>
              </a:r>
            </a:p>
            <a:p>
              <a:r>
                <a:rPr lang="en-US" dirty="0"/>
                <a:t>VNI 20000</a:t>
              </a:r>
              <a:endParaRPr lang="en-US" altLang="zh-CN" dirty="0">
                <a:sym typeface="Huawei Sans" panose="020C0503030203020204" pitchFamily="34" charset="0"/>
              </a:endParaRPr>
            </a:p>
            <a:p>
              <a:r>
                <a:rPr lang="en-US" dirty="0"/>
                <a:t>192.168.2.1</a:t>
              </a:r>
              <a:endParaRPr lang="en-US" altLang="zh-CN" dirty="0">
                <a:sym typeface="Huawei Sans" panose="020C0503030203020204" pitchFamily="34" charset="0"/>
              </a:endParaRPr>
            </a:p>
          </p:txBody>
        </p:sp>
        <p:pic>
          <p:nvPicPr>
            <p:cNvPr id="85" name="图片 84">
              <a:extLst>
                <a:ext uri="{FF2B5EF4-FFF2-40B4-BE49-F238E27FC236}">
                  <a16:creationId xmlns:a16="http://schemas.microsoft.com/office/drawing/2014/main" xmlns="" id="{C1FC24D9-D02E-4127-8386-9B6CA38D69C8}"/>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793651" y="2885718"/>
              <a:ext cx="540000" cy="442800"/>
            </a:xfrm>
            <a:prstGeom prst="rect">
              <a:avLst/>
            </a:prstGeom>
          </p:spPr>
        </p:pic>
        <p:grpSp>
          <p:nvGrpSpPr>
            <p:cNvPr id="86" name="组合 85">
              <a:extLst>
                <a:ext uri="{FF2B5EF4-FFF2-40B4-BE49-F238E27FC236}">
                  <a16:creationId xmlns:a16="http://schemas.microsoft.com/office/drawing/2014/main" xmlns="" id="{8CF45B71-A59D-487E-8D05-1CDD3E195F70}"/>
                </a:ext>
              </a:extLst>
            </p:cNvPr>
            <p:cNvGrpSpPr/>
            <p:nvPr/>
          </p:nvGrpSpPr>
          <p:grpSpPr bwMode="gray">
            <a:xfrm>
              <a:off x="2753067" y="1781239"/>
              <a:ext cx="540247" cy="451523"/>
              <a:chOff x="3665233" y="5134405"/>
              <a:chExt cx="540247" cy="451523"/>
            </a:xfrm>
          </p:grpSpPr>
          <p:pic>
            <p:nvPicPr>
              <p:cNvPr id="87" name="图片 86">
                <a:extLst>
                  <a:ext uri="{FF2B5EF4-FFF2-40B4-BE49-F238E27FC236}">
                    <a16:creationId xmlns:a16="http://schemas.microsoft.com/office/drawing/2014/main" xmlns="" id="{AEC08F11-3609-41C5-A2B1-9176F2B53869}"/>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665480" y="5134405"/>
                <a:ext cx="540000" cy="442800"/>
              </a:xfrm>
              <a:prstGeom prst="rect">
                <a:avLst/>
              </a:prstGeom>
            </p:spPr>
          </p:pic>
          <p:pic>
            <p:nvPicPr>
              <p:cNvPr id="88" name="图片 87">
                <a:extLst>
                  <a:ext uri="{FF2B5EF4-FFF2-40B4-BE49-F238E27FC236}">
                    <a16:creationId xmlns:a16="http://schemas.microsoft.com/office/drawing/2014/main" xmlns="" id="{1D1C513E-24A1-4150-B7DD-86891DF2D3DD}"/>
                  </a:ext>
                </a:extLst>
              </p:cNvPr>
              <p:cNvPicPr>
                <a:picLocks/>
              </p:cNvPicPr>
              <p:nvPr/>
            </p:nvPicPr>
            <p:blipFill rotWithShape="1">
              <a:blip r:embed="rId3" cstate="print">
                <a:extLst>
                  <a:ext uri="{28A0092B-C50C-407E-A947-70E740481C1C}">
                    <a14:useLocalDpi xmlns:a14="http://schemas.microsoft.com/office/drawing/2010/main" val="0"/>
                  </a:ext>
                </a:extLst>
              </a:blip>
              <a:srcRect r="47919"/>
              <a:stretch/>
            </p:blipFill>
            <p:spPr bwMode="gray">
              <a:xfrm>
                <a:off x="3665233" y="5143128"/>
                <a:ext cx="281235" cy="442800"/>
              </a:xfrm>
              <a:prstGeom prst="rect">
                <a:avLst/>
              </a:prstGeom>
            </p:spPr>
          </p:pic>
        </p:grpSp>
      </p:grpSp>
      <p:sp>
        <p:nvSpPr>
          <p:cNvPr id="95" name="文本框 94">
            <a:extLst>
              <a:ext uri="{FF2B5EF4-FFF2-40B4-BE49-F238E27FC236}">
                <a16:creationId xmlns:a16="http://schemas.microsoft.com/office/drawing/2014/main" xmlns="" id="{38D0DCBB-B45B-4A83-8F36-85A970743396}"/>
              </a:ext>
            </a:extLst>
          </p:cNvPr>
          <p:cNvSpPr txBox="1"/>
          <p:nvPr/>
        </p:nvSpPr>
        <p:spPr bwMode="gray">
          <a:xfrm>
            <a:off x="6493915" y="1336673"/>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SW3 configuration:</a:t>
            </a:r>
            <a:endParaRPr lang="en-US" sz="1600" b="1" dirty="0">
              <a:solidFill>
                <a:prstClr val="black"/>
              </a:solidFill>
              <a:latin typeface="Huawei Sans" panose="020C0503030203020204" pitchFamily="34" charset="0"/>
            </a:endParaRPr>
          </a:p>
        </p:txBody>
      </p:sp>
      <p:sp>
        <p:nvSpPr>
          <p:cNvPr id="37" name="Can 225">
            <a:extLst>
              <a:ext uri="{FF2B5EF4-FFF2-40B4-BE49-F238E27FC236}">
                <a16:creationId xmlns:a16="http://schemas.microsoft.com/office/drawing/2014/main" xmlns="" id="{125A83D8-B282-4E8F-AA1F-255F985B55DE}"/>
              </a:ext>
            </a:extLst>
          </p:cNvPr>
          <p:cNvSpPr/>
          <p:nvPr/>
        </p:nvSpPr>
        <p:spPr bwMode="gray">
          <a:xfrm rot="3266122">
            <a:off x="2523787" y="2580786"/>
            <a:ext cx="164776" cy="960379"/>
          </a:xfrm>
          <a:prstGeom prst="can">
            <a:avLst/>
          </a:prstGeom>
          <a:solidFill>
            <a:srgbClr val="30B5C5"/>
          </a:solidFill>
          <a:ln w="9525">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100" dirty="0" smtClean="0">
                <a:latin typeface="Huawei Sans" panose="020C0503030203020204" pitchFamily="34" charset="0"/>
              </a:rPr>
              <a:t>VXLAN</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Can 225">
            <a:extLst>
              <a:ext uri="{FF2B5EF4-FFF2-40B4-BE49-F238E27FC236}">
                <a16:creationId xmlns:a16="http://schemas.microsoft.com/office/drawing/2014/main" xmlns="" id="{125A83D8-B282-4E8F-AA1F-255F985B55DE}"/>
              </a:ext>
            </a:extLst>
          </p:cNvPr>
          <p:cNvSpPr/>
          <p:nvPr/>
        </p:nvSpPr>
        <p:spPr bwMode="gray">
          <a:xfrm rot="7449245">
            <a:off x="3855470" y="2595624"/>
            <a:ext cx="164776" cy="960379"/>
          </a:xfrm>
          <a:prstGeom prst="can">
            <a:avLst/>
          </a:prstGeom>
          <a:solidFill>
            <a:srgbClr val="EDAA4A"/>
          </a:solidFill>
          <a:ln w="9525">
            <a:solidFill>
              <a:srgbClr val="EDAA4A"/>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100" dirty="0" smtClean="0">
                <a:latin typeface="Huawei Sans" panose="020C0503030203020204" pitchFamily="34" charset="0"/>
              </a:rPr>
              <a:t>VXLAN</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组合 39"/>
          <p:cNvGrpSpPr/>
          <p:nvPr/>
        </p:nvGrpSpPr>
        <p:grpSpPr bwMode="gray">
          <a:xfrm>
            <a:off x="1187059" y="1495001"/>
            <a:ext cx="4500313" cy="432000"/>
            <a:chOff x="998831" y="1393401"/>
            <a:chExt cx="4500313" cy="432000"/>
          </a:xfrm>
        </p:grpSpPr>
        <p:sp>
          <p:nvSpPr>
            <p:cNvPr id="41" name="圆角矩形 11">
              <a:extLst>
                <a:ext uri="{FF2B5EF4-FFF2-40B4-BE49-F238E27FC236}">
                  <a16:creationId xmlns:a16="http://schemas.microsoft.com/office/drawing/2014/main" xmlns="" id="{A530A80B-5459-430F-A92E-36DDC5CBF36E}"/>
                </a:ext>
              </a:extLst>
            </p:cNvPr>
            <p:cNvSpPr/>
            <p:nvPr/>
          </p:nvSpPr>
          <p:spPr bwMode="gray">
            <a:xfrm>
              <a:off x="998831" y="1393401"/>
              <a:ext cx="1458000" cy="432000"/>
            </a:xfrm>
            <a:prstGeom prst="roundRect">
              <a:avLst>
                <a:gd name="adj" fmla="val 4298"/>
              </a:avLst>
            </a:prstGeom>
            <a:solidFill>
              <a:srgbClr val="F2F2F2"/>
            </a:solidFill>
            <a:ln w="19050">
              <a:solidFill>
                <a:schemeClr val="bg1">
                  <a:lumMod val="65000"/>
                </a:schemeClr>
              </a:solidFill>
            </a:ln>
          </p:spPr>
          <p:txBody>
            <a:bodyPr wrap="square" rtlCol="0" anchor="ctr" anchorCtr="0">
              <a:noAutofit/>
            </a:bodyPr>
            <a:lstStyle/>
            <a:p>
              <a:pPr algn="ctr" fontAlgn="ctr"/>
              <a:r>
                <a:rPr lang="en-US" sz="1200" dirty="0">
                  <a:latin typeface="Huawei Sans" panose="020C0503030203020204" pitchFamily="34" charset="0"/>
                  <a:cs typeface="Huawei Sans" panose="020C0503030203020204" pitchFamily="34" charset="0"/>
                </a:rPr>
                <a:t>Configure a VXLAN tunnel</a:t>
              </a:r>
              <a:endParaRPr lang="en-US" altLang="zh-CN" sz="1200" dirty="0">
                <a:latin typeface="Huawei Sans" panose="020C0503030203020204" pitchFamily="34" charset="0"/>
                <a:cs typeface="Huawei Sans" panose="020C0503030203020204" pitchFamily="34" charset="0"/>
              </a:endParaRPr>
            </a:p>
          </p:txBody>
        </p:sp>
        <p:sp>
          <p:nvSpPr>
            <p:cNvPr id="42" name="圆角矩形 12">
              <a:extLst>
                <a:ext uri="{FF2B5EF4-FFF2-40B4-BE49-F238E27FC236}">
                  <a16:creationId xmlns:a16="http://schemas.microsoft.com/office/drawing/2014/main" xmlns="" id="{BF66EED3-14C7-47F2-BE4B-668C44EA9E42}"/>
                </a:ext>
              </a:extLst>
            </p:cNvPr>
            <p:cNvSpPr/>
            <p:nvPr/>
          </p:nvSpPr>
          <p:spPr bwMode="gray">
            <a:xfrm>
              <a:off x="2796169" y="1393401"/>
              <a:ext cx="1277702" cy="432000"/>
            </a:xfrm>
            <a:prstGeom prst="roundRect">
              <a:avLst>
                <a:gd name="adj" fmla="val 4298"/>
              </a:avLst>
            </a:prstGeom>
            <a:solidFill>
              <a:srgbClr val="F2F2F2"/>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algn="ctr" fontAlgn="ctr">
                <a:spcBef>
                  <a:spcPts val="0"/>
                </a:spcBef>
                <a:spcAft>
                  <a:spcPts val="0"/>
                </a:spcAft>
              </a:pPr>
              <a:r>
                <a:rPr lang="en-US" sz="1200" dirty="0" smtClean="0">
                  <a:solidFill>
                    <a:schemeClr val="tx1"/>
                  </a:solidFill>
                  <a:latin typeface="Huawei Sans" panose="020C0503030203020204" pitchFamily="34" charset="0"/>
                </a:rPr>
                <a:t>Configure service access</a:t>
              </a:r>
              <a:endParaRPr lang="en-US" altLang="zh-CN" sz="1200" dirty="0">
                <a:solidFill>
                  <a:schemeClr val="tx1"/>
                </a:solidFill>
                <a:latin typeface="Huawei Sans" panose="020C0503030203020204" pitchFamily="34" charset="0"/>
              </a:endParaRPr>
            </a:p>
          </p:txBody>
        </p:sp>
        <p:cxnSp>
          <p:nvCxnSpPr>
            <p:cNvPr id="46" name="直接箭头连接符 45">
              <a:extLst>
                <a:ext uri="{FF2B5EF4-FFF2-40B4-BE49-F238E27FC236}">
                  <a16:creationId xmlns:a16="http://schemas.microsoft.com/office/drawing/2014/main" xmlns="" id="{03926C8B-E8A1-47EC-85CE-802A0447CA81}"/>
                </a:ext>
              </a:extLst>
            </p:cNvPr>
            <p:cNvCxnSpPr>
              <a:cxnSpLocks/>
              <a:stCxn id="41" idx="3"/>
              <a:endCxn id="42" idx="1"/>
            </p:cNvCxnSpPr>
            <p:nvPr/>
          </p:nvCxnSpPr>
          <p:spPr bwMode="gray">
            <a:xfrm>
              <a:off x="2456831" y="1609401"/>
              <a:ext cx="339338" cy="0"/>
            </a:xfrm>
            <a:prstGeom prst="straightConnector1">
              <a:avLst/>
            </a:prstGeom>
            <a:noFill/>
            <a:ln w="19050" cap="flat" cmpd="sng" algn="ctr">
              <a:solidFill>
                <a:schemeClr val="tx1"/>
              </a:solidFill>
              <a:prstDash val="solid"/>
              <a:round/>
              <a:headEnd type="none" w="med" len="med"/>
              <a:tailEnd type="triangle"/>
            </a:ln>
            <a:effectLst/>
          </p:spPr>
        </p:cxnSp>
        <p:sp>
          <p:nvSpPr>
            <p:cNvPr id="47" name="圆角矩形 12">
              <a:extLst>
                <a:ext uri="{FF2B5EF4-FFF2-40B4-BE49-F238E27FC236}">
                  <a16:creationId xmlns:a16="http://schemas.microsoft.com/office/drawing/2014/main" xmlns="" id="{D5F80431-3FD2-47CD-B3AE-5ADA9457C0F4}"/>
                </a:ext>
              </a:extLst>
            </p:cNvPr>
            <p:cNvSpPr/>
            <p:nvPr/>
          </p:nvSpPr>
          <p:spPr bwMode="gray">
            <a:xfrm>
              <a:off x="4413209" y="1393401"/>
              <a:ext cx="1085935" cy="432000"/>
            </a:xfrm>
            <a:prstGeom prst="roundRect">
              <a:avLst>
                <a:gd name="adj" fmla="val 4298"/>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algn="ctr" fontAlgn="ctr">
                <a:spcBef>
                  <a:spcPts val="0"/>
                </a:spcBef>
                <a:spcAft>
                  <a:spcPts val="0"/>
                </a:spcAft>
              </a:pPr>
              <a:r>
                <a:rPr lang="en-US" sz="1200" b="1" dirty="0" smtClean="0">
                  <a:solidFill>
                    <a:schemeClr val="bg1"/>
                  </a:solidFill>
                  <a:latin typeface="Huawei Sans" panose="020C0503030203020204" pitchFamily="34" charset="0"/>
                </a:rPr>
                <a:t>Configure a gateway</a:t>
              </a:r>
              <a:endParaRPr lang="en-US" altLang="zh-CN" sz="1200" b="1" dirty="0">
                <a:solidFill>
                  <a:schemeClr val="bg1"/>
                </a:solidFill>
                <a:latin typeface="Huawei Sans" panose="020C0503030203020204" pitchFamily="34" charset="0"/>
              </a:endParaRPr>
            </a:p>
          </p:txBody>
        </p:sp>
        <p:cxnSp>
          <p:nvCxnSpPr>
            <p:cNvPr id="48" name="直接箭头连接符 47">
              <a:extLst>
                <a:ext uri="{FF2B5EF4-FFF2-40B4-BE49-F238E27FC236}">
                  <a16:creationId xmlns:a16="http://schemas.microsoft.com/office/drawing/2014/main" xmlns="" id="{75D570F3-F017-4AE0-8853-2EB384525B55}"/>
                </a:ext>
              </a:extLst>
            </p:cNvPr>
            <p:cNvCxnSpPr>
              <a:cxnSpLocks/>
              <a:stCxn id="42" idx="3"/>
              <a:endCxn id="47" idx="1"/>
            </p:cNvCxnSpPr>
            <p:nvPr/>
          </p:nvCxnSpPr>
          <p:spPr bwMode="gray">
            <a:xfrm>
              <a:off x="4073871" y="1609401"/>
              <a:ext cx="339338" cy="0"/>
            </a:xfrm>
            <a:prstGeom prst="straightConnector1">
              <a:avLst/>
            </a:prstGeom>
            <a:noFill/>
            <a:ln w="19050" cap="flat" cmpd="sng" algn="ctr">
              <a:solidFill>
                <a:schemeClr val="tx1"/>
              </a:solidFill>
              <a:prstDash val="solid"/>
              <a:round/>
              <a:headEnd type="none" w="med" len="med"/>
              <a:tailEnd type="triangle"/>
            </a:ln>
            <a:effectLst/>
          </p:spPr>
        </p:cxnSp>
      </p:grpSp>
      <p:sp>
        <p:nvSpPr>
          <p:cNvPr id="54" name="文本框 53">
            <a:extLst>
              <a:ext uri="{FF2B5EF4-FFF2-40B4-BE49-F238E27FC236}">
                <a16:creationId xmlns:a16="http://schemas.microsoft.com/office/drawing/2014/main" xmlns="" id="{760BD3C3-5D79-4F85-9D4A-286641834145}"/>
              </a:ext>
            </a:extLst>
          </p:cNvPr>
          <p:cNvSpPr txBox="1"/>
          <p:nvPr/>
        </p:nvSpPr>
        <p:spPr bwMode="gray">
          <a:xfrm>
            <a:off x="6476611" y="4665465"/>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altLang="zh-CN" dirty="0">
                <a:sym typeface="Huawei Sans" panose="020C0503030203020204" pitchFamily="34" charset="0"/>
              </a:rPr>
              <a:t>[SW3] interface Vbdif100</a:t>
            </a:r>
          </a:p>
          <a:p>
            <a:r>
              <a:rPr lang="en-US" altLang="zh-CN" dirty="0">
                <a:sym typeface="Huawei Sans" panose="020C0503030203020204" pitchFamily="34" charset="0"/>
              </a:rPr>
              <a:t>[SW3-Vbdif100] </a:t>
            </a:r>
            <a:r>
              <a:rPr lang="en-US" altLang="zh-CN" dirty="0" err="1">
                <a:sym typeface="Huawei Sans" panose="020C0503030203020204" pitchFamily="34" charset="0"/>
              </a:rPr>
              <a:t>ip</a:t>
            </a:r>
            <a:r>
              <a:rPr lang="en-US" altLang="zh-CN" dirty="0">
                <a:sym typeface="Huawei Sans" panose="020C0503030203020204" pitchFamily="34" charset="0"/>
              </a:rPr>
              <a:t> address 192.168.1.1 24</a:t>
            </a:r>
          </a:p>
        </p:txBody>
      </p:sp>
      <p:sp>
        <p:nvSpPr>
          <p:cNvPr id="55" name="文本框 54">
            <a:extLst>
              <a:ext uri="{FF2B5EF4-FFF2-40B4-BE49-F238E27FC236}">
                <a16:creationId xmlns:a16="http://schemas.microsoft.com/office/drawing/2014/main" xmlns="" id="{31207071-BFD2-4E66-AC26-06EC826361A3}"/>
              </a:ext>
            </a:extLst>
          </p:cNvPr>
          <p:cNvSpPr txBox="1"/>
          <p:nvPr/>
        </p:nvSpPr>
        <p:spPr bwMode="gray">
          <a:xfrm>
            <a:off x="6476611" y="5405748"/>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altLang="zh-CN" dirty="0">
                <a:sym typeface="Huawei Sans" panose="020C0503030203020204" pitchFamily="34" charset="0"/>
              </a:rPr>
              <a:t>[SW3] interface Vbdif200</a:t>
            </a:r>
          </a:p>
          <a:p>
            <a:r>
              <a:rPr lang="en-US" altLang="zh-CN" dirty="0">
                <a:sym typeface="Huawei Sans" panose="020C0503030203020204" pitchFamily="34" charset="0"/>
              </a:rPr>
              <a:t>[SW3-Vbdif200] </a:t>
            </a:r>
            <a:r>
              <a:rPr lang="en-US" altLang="zh-CN" dirty="0" err="1">
                <a:sym typeface="Huawei Sans" panose="020C0503030203020204" pitchFamily="34" charset="0"/>
              </a:rPr>
              <a:t>ip</a:t>
            </a:r>
            <a:r>
              <a:rPr lang="en-US" altLang="zh-CN" dirty="0">
                <a:sym typeface="Huawei Sans" panose="020C0503030203020204" pitchFamily="34" charset="0"/>
              </a:rPr>
              <a:t> address 192.168.2.1 24</a:t>
            </a:r>
          </a:p>
        </p:txBody>
      </p:sp>
      <p:sp>
        <p:nvSpPr>
          <p:cNvPr id="56" name="文本框 55">
            <a:extLst>
              <a:ext uri="{FF2B5EF4-FFF2-40B4-BE49-F238E27FC236}">
                <a16:creationId xmlns="" xmlns:a16="http://schemas.microsoft.com/office/drawing/2014/main" id="{325C47B2-091F-4040-AA35-B300E1689F83}"/>
              </a:ext>
            </a:extLst>
          </p:cNvPr>
          <p:cNvSpPr txBox="1"/>
          <p:nvPr/>
        </p:nvSpPr>
        <p:spPr bwMode="gray">
          <a:xfrm>
            <a:off x="6472728" y="1731150"/>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altLang="zh-CN" dirty="0"/>
              <a:t>[SW3] bridge-domain 100</a:t>
            </a:r>
          </a:p>
          <a:p>
            <a:r>
              <a:rPr lang="en-US" altLang="zh-CN" dirty="0"/>
              <a:t>[SW3-bd100] </a:t>
            </a:r>
            <a:r>
              <a:rPr lang="en-US" altLang="zh-CN" dirty="0" err="1"/>
              <a:t>vxlan</a:t>
            </a:r>
            <a:r>
              <a:rPr lang="en-US" altLang="zh-CN" dirty="0"/>
              <a:t> </a:t>
            </a:r>
            <a:r>
              <a:rPr lang="en-US" altLang="zh-CN" dirty="0" err="1"/>
              <a:t>vni</a:t>
            </a:r>
            <a:r>
              <a:rPr lang="en-US" altLang="zh-CN" dirty="0"/>
              <a:t> 10000</a:t>
            </a:r>
          </a:p>
        </p:txBody>
      </p:sp>
      <p:sp>
        <p:nvSpPr>
          <p:cNvPr id="57" name="文本框 56">
            <a:extLst>
              <a:ext uri="{FF2B5EF4-FFF2-40B4-BE49-F238E27FC236}">
                <a16:creationId xmlns="" xmlns:a16="http://schemas.microsoft.com/office/drawing/2014/main" id="{65487F79-6EAD-4C28-A8F2-F2E54887A697}"/>
              </a:ext>
            </a:extLst>
          </p:cNvPr>
          <p:cNvSpPr txBox="1"/>
          <p:nvPr/>
        </p:nvSpPr>
        <p:spPr bwMode="gray">
          <a:xfrm>
            <a:off x="6476611" y="3276992"/>
            <a:ext cx="4314412" cy="954107"/>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altLang="zh-CN" dirty="0"/>
              <a:t>[SW3] interface </a:t>
            </a:r>
            <a:r>
              <a:rPr lang="en-US" altLang="zh-CN" dirty="0" err="1"/>
              <a:t>Nve</a:t>
            </a:r>
            <a:r>
              <a:rPr lang="en-US" altLang="zh-CN" dirty="0"/>
              <a:t> 1</a:t>
            </a:r>
          </a:p>
          <a:p>
            <a:r>
              <a:rPr lang="en-US" altLang="zh-CN" dirty="0"/>
              <a:t>[SW3-Nve1] source 3.3.3.3</a:t>
            </a:r>
          </a:p>
          <a:p>
            <a:r>
              <a:rPr lang="en-US" altLang="zh-CN" dirty="0"/>
              <a:t>[SW3-Nve1]</a:t>
            </a:r>
            <a:r>
              <a:rPr lang="en-US" altLang="zh-CN" dirty="0" err="1"/>
              <a:t>vni</a:t>
            </a:r>
            <a:r>
              <a:rPr lang="en-US" altLang="zh-CN" dirty="0"/>
              <a:t> 10000 head-end peer-list 1.1.1.1</a:t>
            </a:r>
          </a:p>
          <a:p>
            <a:r>
              <a:rPr lang="en-US" altLang="zh-CN" dirty="0"/>
              <a:t>[SW3-Nve1]</a:t>
            </a:r>
            <a:r>
              <a:rPr lang="en-US" altLang="zh-CN" dirty="0" err="1"/>
              <a:t>vni</a:t>
            </a:r>
            <a:r>
              <a:rPr lang="en-US" altLang="zh-CN" dirty="0"/>
              <a:t> 20000 head-end peer-list 2.2.2.2</a:t>
            </a:r>
          </a:p>
        </p:txBody>
      </p:sp>
      <p:sp>
        <p:nvSpPr>
          <p:cNvPr id="58" name="文本框 57">
            <a:extLst>
              <a:ext uri="{FF2B5EF4-FFF2-40B4-BE49-F238E27FC236}">
                <a16:creationId xmlns="" xmlns:a16="http://schemas.microsoft.com/office/drawing/2014/main" id="{325C47B2-091F-4040-AA35-B300E1689F83}"/>
              </a:ext>
            </a:extLst>
          </p:cNvPr>
          <p:cNvSpPr txBox="1"/>
          <p:nvPr/>
        </p:nvSpPr>
        <p:spPr bwMode="gray">
          <a:xfrm>
            <a:off x="6472728" y="2504071"/>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altLang="zh-CN" dirty="0"/>
              <a:t>[SW3] bridge-domain 200</a:t>
            </a:r>
          </a:p>
          <a:p>
            <a:r>
              <a:rPr lang="en-US" altLang="zh-CN" dirty="0"/>
              <a:t>[SW3-bd200] </a:t>
            </a:r>
            <a:r>
              <a:rPr lang="en-US" altLang="zh-CN" dirty="0" err="1"/>
              <a:t>vxlan</a:t>
            </a:r>
            <a:r>
              <a:rPr lang="en-US" altLang="zh-CN" dirty="0"/>
              <a:t> </a:t>
            </a:r>
            <a:r>
              <a:rPr lang="en-US" altLang="zh-CN" dirty="0" err="1"/>
              <a:t>vni</a:t>
            </a:r>
            <a:r>
              <a:rPr lang="en-US" altLang="zh-CN" dirty="0"/>
              <a:t> 20000</a:t>
            </a:r>
          </a:p>
        </p:txBody>
      </p:sp>
      <p:sp>
        <p:nvSpPr>
          <p:cNvPr id="49" name="文本框 48">
            <a:extLst>
              <a:ext uri="{FF2B5EF4-FFF2-40B4-BE49-F238E27FC236}">
                <a16:creationId xmlns:a16="http://schemas.microsoft.com/office/drawing/2014/main" xmlns="" id="{D5191619-510F-4EA4-AFF7-59194DD4B8B0}"/>
              </a:ext>
            </a:extLst>
          </p:cNvPr>
          <p:cNvSpPr txBox="1"/>
          <p:nvPr/>
        </p:nvSpPr>
        <p:spPr bwMode="gray">
          <a:xfrm>
            <a:off x="595474" y="5220702"/>
            <a:ext cx="5781675" cy="997196"/>
          </a:xfrm>
          <a:prstGeom prst="rect">
            <a:avLst/>
          </a:prstGeom>
          <a:noFill/>
        </p:spPr>
        <p:txBody>
          <a:bodyPr wrap="square" rtlCol="0">
            <a:spAutoFit/>
          </a:bodyPr>
          <a:lstStyle/>
          <a:p>
            <a:pPr marL="185738" indent="-185738" fontAlgn="ctr">
              <a:lnSpc>
                <a:spcPct val="14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VXLAN tunnels are configured between the three switches to implement mutual access between two PCs on different network segments. The centralized VXLAN gateway is deployed on SW3.</a:t>
            </a:r>
            <a:endParaRPr lang="en-US" altLang="zh-CN" sz="1400" dirty="0">
              <a:solidFill>
                <a:prstClr val="black"/>
              </a:solidFill>
              <a:latin typeface="Huawei Sans" panose="020C0503030203020204" pitchFamily="34" charset="0"/>
              <a:ea typeface="微软雅黑"/>
            </a:endParaRPr>
          </a:p>
        </p:txBody>
      </p:sp>
    </p:spTree>
    <p:extLst>
      <p:ext uri="{BB962C8B-B14F-4D97-AF65-F5344CB8AC3E}">
        <p14:creationId xmlns:p14="http://schemas.microsoft.com/office/powerpoint/2010/main" val="16404009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Overview of VXLAN and Campus Network Virtualization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Basic Concepts and Fundamentals of VXLAN</a:t>
            </a:r>
            <a:endParaRPr lang="en-US" altLang="zh-CN" dirty="0" smtClean="0">
              <a:solidFill>
                <a:schemeClr val="bg1">
                  <a:lumMod val="50000"/>
                </a:schemeClr>
              </a:solidFill>
              <a:sym typeface="Huawei Sans" panose="020C0503030203020204" pitchFamily="34" charset="0"/>
            </a:endParaRPr>
          </a:p>
          <a:p>
            <a:r>
              <a:rPr lang="en-US" b="1" dirty="0" smtClean="0"/>
              <a:t>BGP EVPN</a:t>
            </a:r>
          </a:p>
          <a:p>
            <a:pPr lvl="1">
              <a:buSzPct val="60000"/>
              <a:buFont typeface="Wingdings" panose="05000000000000000000" pitchFamily="2" charset="2"/>
              <a:buChar char="n"/>
            </a:pPr>
            <a:r>
              <a:rPr lang="en-US" dirty="0"/>
              <a:t>Basic Concepts</a:t>
            </a:r>
            <a:endParaRPr lang="en-US" altLang="zh-CN" dirty="0">
              <a:sym typeface="Huawei Sans" panose="020C0503030203020204" pitchFamily="34" charset="0"/>
            </a:endParaRPr>
          </a:p>
          <a:p>
            <a:pPr lvl="1"/>
            <a:r>
              <a:rPr lang="en-US" dirty="0" smtClean="0">
                <a:solidFill>
                  <a:schemeClr val="bg1">
                    <a:lumMod val="50000"/>
                  </a:schemeClr>
                </a:solidFill>
              </a:rPr>
              <a:t>BGP EVPN Routes</a:t>
            </a:r>
            <a:endParaRPr lang="en-US" altLang="zh-CN" dirty="0" smtClean="0">
              <a:solidFill>
                <a:schemeClr val="bg1">
                  <a:lumMod val="50000"/>
                </a:schemeClr>
              </a:solidFill>
              <a:sym typeface="Huawei Sans" panose="020C0503030203020204" pitchFamily="34" charset="0"/>
            </a:endParaRPr>
          </a:p>
          <a:p>
            <a:pPr lvl="1"/>
            <a:r>
              <a:rPr lang="en-US" dirty="0" smtClean="0">
                <a:solidFill>
                  <a:schemeClr val="bg1">
                    <a:lumMod val="50000"/>
                  </a:schemeClr>
                </a:solidFill>
              </a:rPr>
              <a:t>BGP EVPN Features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Campus Network Virtualization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12025442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Using BGP EVPN as the Control Plane Protocol</a:t>
            </a:r>
            <a:endParaRPr lang="en-US" altLang="zh-CN" dirty="0">
              <a:sym typeface="Huawei Sans" panose="020C0503030203020204" pitchFamily="34" charset="0"/>
            </a:endParaRPr>
          </a:p>
        </p:txBody>
      </p:sp>
      <p:sp>
        <p:nvSpPr>
          <p:cNvPr id="3" name="圆角矩形 2"/>
          <p:cNvSpPr/>
          <p:nvPr/>
        </p:nvSpPr>
        <p:spPr bwMode="gray">
          <a:xfrm>
            <a:off x="731838" y="1054100"/>
            <a:ext cx="5364162"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BGP EVPN not used</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6123938" y="1054100"/>
            <a:ext cx="5336225"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BGP EVPN used as the control plane protocol</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731838" y="1512375"/>
            <a:ext cx="5342404" cy="4688400"/>
          </a:xfrm>
          <a:prstGeom prst="roundRect">
            <a:avLst>
              <a:gd name="adj" fmla="val 718"/>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endParaRPr lang="en-US" altLang="zh-CN" sz="14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6123938" y="1529525"/>
            <a:ext cx="5336225" cy="4671250"/>
          </a:xfrm>
          <a:prstGeom prst="roundRect">
            <a:avLst>
              <a:gd name="adj" fmla="val 919"/>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endParaRPr lang="en-US" altLang="zh-CN" sz="14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766374" y="3452559"/>
            <a:ext cx="5287990" cy="461665"/>
          </a:xfrm>
          <a:prstGeom prst="rect">
            <a:avLst/>
          </a:prstGeom>
          <a:solidFill>
            <a:schemeClr val="bg1">
              <a:lumMod val="85000"/>
            </a:schemeClr>
          </a:solidFill>
        </p:spPr>
        <p:txBody>
          <a:bodyPr wrap="square">
            <a:spAutoFit/>
          </a:bodyPr>
          <a:lstStyle/>
          <a:p>
            <a:pPr algn="ctr" fontAlgn="ctr"/>
            <a:r>
              <a:rPr lang="en-US" sz="1200" dirty="0" smtClean="0">
                <a:latin typeface="Huawei Sans" panose="020C0503030203020204" pitchFamily="34" charset="0"/>
              </a:rPr>
              <a:t>Problem 1: A total of </a:t>
            </a:r>
            <a:r>
              <a:rPr lang="en-US" sz="1200" i="1" dirty="0" smtClean="0">
                <a:latin typeface="Huawei Sans" panose="020C0503030203020204" pitchFamily="34" charset="0"/>
              </a:rPr>
              <a:t>N</a:t>
            </a:r>
            <a:r>
              <a:rPr lang="en-US" sz="1200" dirty="0" smtClean="0">
                <a:latin typeface="Huawei Sans" panose="020C0503030203020204" pitchFamily="34" charset="0"/>
              </a:rPr>
              <a:t> x (</a:t>
            </a:r>
            <a:r>
              <a:rPr lang="en-US" sz="1200" i="1" dirty="0" smtClean="0">
                <a:latin typeface="Huawei Sans" panose="020C0503030203020204" pitchFamily="34" charset="0"/>
              </a:rPr>
              <a:t>N</a:t>
            </a:r>
            <a:r>
              <a:rPr lang="en-US" sz="1200" dirty="0" smtClean="0">
                <a:latin typeface="Huawei Sans" panose="020C0503030203020204" pitchFamily="34" charset="0"/>
              </a:rPr>
              <a:t>-1)/2 tunnels need to be created for N nodes, causing heavy configuration workload.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766374" y="5709375"/>
            <a:ext cx="5287990" cy="461665"/>
          </a:xfrm>
          <a:prstGeom prst="rect">
            <a:avLst/>
          </a:prstGeom>
          <a:solidFill>
            <a:schemeClr val="bg1">
              <a:lumMod val="85000"/>
            </a:schemeClr>
          </a:solidFill>
        </p:spPr>
        <p:txBody>
          <a:bodyPr wrap="square">
            <a:spAutoFit/>
          </a:bodyPr>
          <a:lstStyle/>
          <a:p>
            <a:pPr algn="ctr" fontAlgn="ctr"/>
            <a:r>
              <a:rPr lang="en-US" sz="1200" dirty="0" smtClean="0">
                <a:latin typeface="Huawei Sans" panose="020C0503030203020204" pitchFamily="34" charset="0"/>
              </a:rPr>
              <a:t>Problem 2: The flood and learn mechanism is used to learn MAC addresses. As a result, a large amount of traffic is flooded.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 name="组合 9"/>
          <p:cNvGrpSpPr/>
          <p:nvPr/>
        </p:nvGrpSpPr>
        <p:grpSpPr bwMode="gray">
          <a:xfrm>
            <a:off x="1127967" y="1934259"/>
            <a:ext cx="4799940" cy="1402908"/>
            <a:chOff x="1346414" y="2203540"/>
            <a:chExt cx="4799940" cy="1402908"/>
          </a:xfrm>
        </p:grpSpPr>
        <p:pic>
          <p:nvPicPr>
            <p:cNvPr id="8" name="图片 87" descr="汇聚交换机.png"/>
            <p:cNvPicPr>
              <a:picLocks noChangeAspect="1"/>
            </p:cNvPicPr>
            <p:nvPr/>
          </p:nvPicPr>
          <p:blipFill>
            <a:blip r:embed="rId3"/>
            <a:stretch>
              <a:fillRect/>
            </a:stretch>
          </p:blipFill>
          <p:spPr bwMode="gray">
            <a:xfrm>
              <a:off x="1346414" y="3331633"/>
              <a:ext cx="335885" cy="274815"/>
            </a:xfrm>
            <a:prstGeom prst="rect">
              <a:avLst/>
            </a:prstGeom>
          </p:spPr>
        </p:pic>
        <p:pic>
          <p:nvPicPr>
            <p:cNvPr id="11" name="图片 86" descr="核心交换机.png"/>
            <p:cNvPicPr>
              <a:picLocks noChangeAspect="1"/>
            </p:cNvPicPr>
            <p:nvPr/>
          </p:nvPicPr>
          <p:blipFill>
            <a:blip r:embed="rId4"/>
            <a:stretch>
              <a:fillRect/>
            </a:stretch>
          </p:blipFill>
          <p:spPr bwMode="gray">
            <a:xfrm>
              <a:off x="3254008" y="2203540"/>
              <a:ext cx="369474" cy="302297"/>
            </a:xfrm>
            <a:prstGeom prst="rect">
              <a:avLst/>
            </a:prstGeom>
          </p:spPr>
        </p:pic>
        <p:pic>
          <p:nvPicPr>
            <p:cNvPr id="15" name="图片 87" descr="汇聚交换机.png"/>
            <p:cNvPicPr>
              <a:picLocks noChangeAspect="1"/>
            </p:cNvPicPr>
            <p:nvPr/>
          </p:nvPicPr>
          <p:blipFill>
            <a:blip r:embed="rId3"/>
            <a:stretch>
              <a:fillRect/>
            </a:stretch>
          </p:blipFill>
          <p:spPr bwMode="gray">
            <a:xfrm>
              <a:off x="2629340" y="3331633"/>
              <a:ext cx="335885" cy="274815"/>
            </a:xfrm>
            <a:prstGeom prst="rect">
              <a:avLst/>
            </a:prstGeom>
          </p:spPr>
        </p:pic>
        <p:pic>
          <p:nvPicPr>
            <p:cNvPr id="16" name="图片 87" descr="汇聚交换机.png"/>
            <p:cNvPicPr>
              <a:picLocks noChangeAspect="1"/>
            </p:cNvPicPr>
            <p:nvPr/>
          </p:nvPicPr>
          <p:blipFill>
            <a:blip r:embed="rId3"/>
            <a:stretch>
              <a:fillRect/>
            </a:stretch>
          </p:blipFill>
          <p:spPr bwMode="gray">
            <a:xfrm>
              <a:off x="3912266" y="3331633"/>
              <a:ext cx="335885" cy="274815"/>
            </a:xfrm>
            <a:prstGeom prst="rect">
              <a:avLst/>
            </a:prstGeom>
          </p:spPr>
        </p:pic>
        <p:pic>
          <p:nvPicPr>
            <p:cNvPr id="17" name="图片 87" descr="汇聚交换机.png"/>
            <p:cNvPicPr>
              <a:picLocks noChangeAspect="1"/>
            </p:cNvPicPr>
            <p:nvPr/>
          </p:nvPicPr>
          <p:blipFill>
            <a:blip r:embed="rId3"/>
            <a:stretch>
              <a:fillRect/>
            </a:stretch>
          </p:blipFill>
          <p:spPr bwMode="gray">
            <a:xfrm>
              <a:off x="5195192" y="3331633"/>
              <a:ext cx="335885" cy="274815"/>
            </a:xfrm>
            <a:prstGeom prst="rect">
              <a:avLst/>
            </a:prstGeom>
          </p:spPr>
        </p:pic>
        <p:sp>
          <p:nvSpPr>
            <p:cNvPr id="18" name="任意多边形 17"/>
            <p:cNvSpPr/>
            <p:nvPr/>
          </p:nvSpPr>
          <p:spPr bwMode="gray">
            <a:xfrm>
              <a:off x="1700155" y="3230306"/>
              <a:ext cx="922776" cy="11810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Lst>
              <a:ahLst/>
              <a:cxnLst>
                <a:cxn ang="0">
                  <a:pos x="connsiteX0" y="connsiteY0"/>
                </a:cxn>
                <a:cxn ang="0">
                  <a:pos x="connsiteX1" y="connsiteY1"/>
                </a:cxn>
              </a:cxnLst>
              <a:rect l="l" t="t" r="r" b="b"/>
              <a:pathLst>
                <a:path w="10083" h="275627">
                  <a:moveTo>
                    <a:pt x="0" y="275627"/>
                  </a:moveTo>
                  <a:cubicBezTo>
                    <a:pt x="2438" y="-103867"/>
                    <a:pt x="7270" y="-73005"/>
                    <a:pt x="10083" y="255105"/>
                  </a:cubicBezTo>
                </a:path>
              </a:pathLst>
            </a:custGeom>
            <a:noFill/>
            <a:ln w="19050">
              <a:solidFill>
                <a:srgbClr val="EC7061"/>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任意多边形 18"/>
            <p:cNvSpPr/>
            <p:nvPr/>
          </p:nvSpPr>
          <p:spPr bwMode="gray">
            <a:xfrm>
              <a:off x="2971634" y="3230306"/>
              <a:ext cx="922776" cy="11810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Lst>
              <a:ahLst/>
              <a:cxnLst>
                <a:cxn ang="0">
                  <a:pos x="connsiteX0" y="connsiteY0"/>
                </a:cxn>
                <a:cxn ang="0">
                  <a:pos x="connsiteX1" y="connsiteY1"/>
                </a:cxn>
              </a:cxnLst>
              <a:rect l="l" t="t" r="r" b="b"/>
              <a:pathLst>
                <a:path w="10083" h="275627">
                  <a:moveTo>
                    <a:pt x="0" y="275627"/>
                  </a:moveTo>
                  <a:cubicBezTo>
                    <a:pt x="2438" y="-103867"/>
                    <a:pt x="7270" y="-73005"/>
                    <a:pt x="10083" y="255105"/>
                  </a:cubicBezTo>
                </a:path>
              </a:pathLst>
            </a:custGeom>
            <a:noFill/>
            <a:ln w="19050">
              <a:solidFill>
                <a:srgbClr val="EC7061"/>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任意多边形 19"/>
            <p:cNvSpPr/>
            <p:nvPr/>
          </p:nvSpPr>
          <p:spPr bwMode="gray">
            <a:xfrm>
              <a:off x="4260283" y="3230306"/>
              <a:ext cx="922776" cy="11810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Lst>
              <a:ahLst/>
              <a:cxnLst>
                <a:cxn ang="0">
                  <a:pos x="connsiteX0" y="connsiteY0"/>
                </a:cxn>
                <a:cxn ang="0">
                  <a:pos x="connsiteX1" y="connsiteY1"/>
                </a:cxn>
              </a:cxnLst>
              <a:rect l="l" t="t" r="r" b="b"/>
              <a:pathLst>
                <a:path w="10083" h="275627">
                  <a:moveTo>
                    <a:pt x="0" y="275627"/>
                  </a:moveTo>
                  <a:cubicBezTo>
                    <a:pt x="2438" y="-103867"/>
                    <a:pt x="7270" y="-73005"/>
                    <a:pt x="10083" y="255105"/>
                  </a:cubicBezTo>
                </a:path>
              </a:pathLst>
            </a:custGeom>
            <a:noFill/>
            <a:ln w="19050">
              <a:solidFill>
                <a:srgbClr val="EC7061"/>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20"/>
            <p:cNvSpPr/>
            <p:nvPr/>
          </p:nvSpPr>
          <p:spPr bwMode="gray">
            <a:xfrm>
              <a:off x="1682299" y="2878275"/>
              <a:ext cx="2248988" cy="453357"/>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169"/>
                <a:gd name="connsiteY0" fmla="*/ 267963 h 267963"/>
                <a:gd name="connsiteX1" fmla="*/ 10169 w 10169"/>
                <a:gd name="connsiteY1" fmla="*/ 263205 h 267963"/>
              </a:gdLst>
              <a:ahLst/>
              <a:cxnLst>
                <a:cxn ang="0">
                  <a:pos x="connsiteX0" y="connsiteY0"/>
                </a:cxn>
                <a:cxn ang="0">
                  <a:pos x="connsiteX1" y="connsiteY1"/>
                </a:cxn>
              </a:cxnLst>
              <a:rect l="l" t="t" r="r" b="b"/>
              <a:pathLst>
                <a:path w="10169" h="267963">
                  <a:moveTo>
                    <a:pt x="0" y="267963"/>
                  </a:moveTo>
                  <a:cubicBezTo>
                    <a:pt x="2438" y="-111531"/>
                    <a:pt x="7356" y="-64905"/>
                    <a:pt x="10169" y="263205"/>
                  </a:cubicBezTo>
                </a:path>
              </a:pathLst>
            </a:custGeom>
            <a:noFill/>
            <a:ln w="19050">
              <a:solidFill>
                <a:srgbClr val="EC7061"/>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22"/>
            <p:cNvSpPr/>
            <p:nvPr/>
          </p:nvSpPr>
          <p:spPr bwMode="gray">
            <a:xfrm>
              <a:off x="1647795" y="2576923"/>
              <a:ext cx="3585934" cy="758518"/>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812"/>
                <a:gd name="connsiteY0" fmla="*/ 276419 h 276419"/>
                <a:gd name="connsiteX1" fmla="*/ 9812 w 9812"/>
                <a:gd name="connsiteY1" fmla="*/ 254298 h 276419"/>
                <a:gd name="connsiteX0" fmla="*/ 0 w 10000"/>
                <a:gd name="connsiteY0" fmla="*/ 10619 h 10619"/>
                <a:gd name="connsiteX1" fmla="*/ 10000 w 10000"/>
                <a:gd name="connsiteY1" fmla="*/ 9819 h 10619"/>
                <a:gd name="connsiteX0" fmla="*/ 0 w 9641"/>
                <a:gd name="connsiteY0" fmla="*/ 10403 h 10403"/>
                <a:gd name="connsiteX1" fmla="*/ 9641 w 9641"/>
                <a:gd name="connsiteY1" fmla="*/ 10066 h 10403"/>
                <a:gd name="connsiteX0" fmla="*/ 0 w 10000"/>
                <a:gd name="connsiteY0" fmla="*/ 10684 h 10684"/>
                <a:gd name="connsiteX1" fmla="*/ 10000 w 10000"/>
                <a:gd name="connsiteY1" fmla="*/ 10360 h 10684"/>
                <a:gd name="connsiteX0" fmla="*/ 0 w 10000"/>
                <a:gd name="connsiteY0" fmla="*/ 10912 h 10912"/>
                <a:gd name="connsiteX1" fmla="*/ 10000 w 10000"/>
                <a:gd name="connsiteY1" fmla="*/ 10588 h 10912"/>
                <a:gd name="connsiteX0" fmla="*/ 0 w 10000"/>
                <a:gd name="connsiteY0" fmla="*/ 10788 h 10788"/>
                <a:gd name="connsiteX1" fmla="*/ 10000 w 10000"/>
                <a:gd name="connsiteY1" fmla="*/ 10464 h 10788"/>
                <a:gd name="connsiteX0" fmla="*/ 0 w 10000"/>
                <a:gd name="connsiteY0" fmla="*/ 10558 h 10558"/>
                <a:gd name="connsiteX1" fmla="*/ 10000 w 10000"/>
                <a:gd name="connsiteY1" fmla="*/ 10234 h 10558"/>
                <a:gd name="connsiteX0" fmla="*/ 0 w 10000"/>
                <a:gd name="connsiteY0" fmla="*/ 10766 h 10766"/>
                <a:gd name="connsiteX1" fmla="*/ 10000 w 10000"/>
                <a:gd name="connsiteY1" fmla="*/ 10442 h 10766"/>
                <a:gd name="connsiteX0" fmla="*/ 0 w 10000"/>
                <a:gd name="connsiteY0" fmla="*/ 11071 h 11071"/>
                <a:gd name="connsiteX1" fmla="*/ 10000 w 10000"/>
                <a:gd name="connsiteY1" fmla="*/ 10747 h 11071"/>
              </a:gdLst>
              <a:ahLst/>
              <a:cxnLst>
                <a:cxn ang="0">
                  <a:pos x="connsiteX0" y="connsiteY0"/>
                </a:cxn>
                <a:cxn ang="0">
                  <a:pos x="connsiteX1" y="connsiteY1"/>
                </a:cxn>
              </a:cxnLst>
              <a:rect l="l" t="t" r="r" b="b"/>
              <a:pathLst>
                <a:path w="10000" h="11071">
                  <a:moveTo>
                    <a:pt x="0" y="11071"/>
                  </a:moveTo>
                  <a:cubicBezTo>
                    <a:pt x="1914" y="-4428"/>
                    <a:pt x="7918" y="-2832"/>
                    <a:pt x="10000" y="10747"/>
                  </a:cubicBezTo>
                </a:path>
              </a:pathLst>
            </a:custGeom>
            <a:noFill/>
            <a:ln w="19050">
              <a:solidFill>
                <a:srgbClr val="EC7061"/>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23"/>
            <p:cNvSpPr/>
            <p:nvPr/>
          </p:nvSpPr>
          <p:spPr bwMode="gray">
            <a:xfrm>
              <a:off x="2963363" y="2883683"/>
              <a:ext cx="2247005" cy="451308"/>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750"/>
                <a:gd name="connsiteY0" fmla="*/ 275627 h 275627"/>
                <a:gd name="connsiteX1" fmla="*/ 9750 w 9750"/>
                <a:gd name="connsiteY1" fmla="*/ 255105 h 275627"/>
                <a:gd name="connsiteX0" fmla="*/ 0 w 10068"/>
                <a:gd name="connsiteY0" fmla="*/ 9606 h 9678"/>
                <a:gd name="connsiteX1" fmla="*/ 10068 w 10068"/>
                <a:gd name="connsiteY1" fmla="*/ 9678 h 9678"/>
              </a:gdLst>
              <a:ahLst/>
              <a:cxnLst>
                <a:cxn ang="0">
                  <a:pos x="connsiteX0" y="connsiteY0"/>
                </a:cxn>
                <a:cxn ang="0">
                  <a:pos x="connsiteX1" y="connsiteY1"/>
                </a:cxn>
              </a:cxnLst>
              <a:rect l="l" t="t" r="r" b="b"/>
              <a:pathLst>
                <a:path w="10068" h="9678">
                  <a:moveTo>
                    <a:pt x="0" y="9606"/>
                  </a:moveTo>
                  <a:cubicBezTo>
                    <a:pt x="2501" y="-4162"/>
                    <a:pt x="7183" y="-2226"/>
                    <a:pt x="10068" y="9678"/>
                  </a:cubicBezTo>
                </a:path>
              </a:pathLst>
            </a:custGeom>
            <a:noFill/>
            <a:ln w="19050">
              <a:solidFill>
                <a:srgbClr val="EC7061"/>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24"/>
            <p:cNvSpPr/>
            <p:nvPr/>
          </p:nvSpPr>
          <p:spPr bwMode="gray">
            <a:xfrm>
              <a:off x="1630423" y="2327033"/>
              <a:ext cx="1608795" cy="100277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10000"/>
                <a:gd name="connsiteY0" fmla="*/ 10000 h 10000"/>
                <a:gd name="connsiteX1" fmla="*/ 10000 w 10000"/>
                <a:gd name="connsiteY1" fmla="*/ 0 h 10000"/>
                <a:gd name="connsiteX0" fmla="*/ 0 w 9292"/>
                <a:gd name="connsiteY0" fmla="*/ 10159 h 10159"/>
                <a:gd name="connsiteX1" fmla="*/ 9292 w 9292"/>
                <a:gd name="connsiteY1" fmla="*/ 0 h 10159"/>
                <a:gd name="connsiteX0" fmla="*/ 0 w 10000"/>
                <a:gd name="connsiteY0" fmla="*/ 10000 h 10000"/>
                <a:gd name="connsiteX1" fmla="*/ 10000 w 10000"/>
                <a:gd name="connsiteY1" fmla="*/ 0 h 10000"/>
                <a:gd name="connsiteX0" fmla="*/ 0 w 10048"/>
                <a:gd name="connsiteY0" fmla="*/ 10313 h 10313"/>
                <a:gd name="connsiteX1" fmla="*/ 10048 w 10048"/>
                <a:gd name="connsiteY1" fmla="*/ 0 h 10313"/>
                <a:gd name="connsiteX0" fmla="*/ 0 w 10048"/>
                <a:gd name="connsiteY0" fmla="*/ 10313 h 10313"/>
                <a:gd name="connsiteX1" fmla="*/ 10048 w 10048"/>
                <a:gd name="connsiteY1" fmla="*/ 0 h 10313"/>
              </a:gdLst>
              <a:ahLst/>
              <a:cxnLst>
                <a:cxn ang="0">
                  <a:pos x="connsiteX0" y="connsiteY0"/>
                </a:cxn>
                <a:cxn ang="0">
                  <a:pos x="connsiteX1" y="connsiteY1"/>
                </a:cxn>
              </a:cxnLst>
              <a:rect l="l" t="t" r="r" b="b"/>
              <a:pathLst>
                <a:path w="10048" h="10313">
                  <a:moveTo>
                    <a:pt x="0" y="10313"/>
                  </a:moveTo>
                  <a:cubicBezTo>
                    <a:pt x="1847" y="3899"/>
                    <a:pt x="4854" y="204"/>
                    <a:pt x="10048" y="0"/>
                  </a:cubicBezTo>
                </a:path>
              </a:pathLst>
            </a:custGeom>
            <a:noFill/>
            <a:ln w="19050">
              <a:solidFill>
                <a:srgbClr val="EC7061"/>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25"/>
            <p:cNvSpPr/>
            <p:nvPr/>
          </p:nvSpPr>
          <p:spPr bwMode="gray">
            <a:xfrm>
              <a:off x="2801821" y="2365437"/>
              <a:ext cx="443421" cy="95322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8846"/>
                <a:gd name="connsiteY0" fmla="*/ 9728 h 9728"/>
                <a:gd name="connsiteX1" fmla="*/ 8846 w 8846"/>
                <a:gd name="connsiteY1" fmla="*/ 25 h 9728"/>
                <a:gd name="connsiteX0" fmla="*/ 0 w 10000"/>
                <a:gd name="connsiteY0" fmla="*/ 9974 h 9974"/>
                <a:gd name="connsiteX1" fmla="*/ 10000 w 10000"/>
                <a:gd name="connsiteY1" fmla="*/ 0 h 9974"/>
                <a:gd name="connsiteX0" fmla="*/ 56 w 10056"/>
                <a:gd name="connsiteY0" fmla="*/ 10000 h 10000"/>
                <a:gd name="connsiteX1" fmla="*/ 10056 w 10056"/>
                <a:gd name="connsiteY1" fmla="*/ 0 h 10000"/>
                <a:gd name="connsiteX0" fmla="*/ 71 w 9478"/>
                <a:gd name="connsiteY0" fmla="*/ 9770 h 9770"/>
                <a:gd name="connsiteX1" fmla="*/ 9478 w 9478"/>
                <a:gd name="connsiteY1" fmla="*/ 0 h 9770"/>
              </a:gdLst>
              <a:ahLst/>
              <a:cxnLst>
                <a:cxn ang="0">
                  <a:pos x="connsiteX0" y="connsiteY0"/>
                </a:cxn>
                <a:cxn ang="0">
                  <a:pos x="connsiteX1" y="connsiteY1"/>
                </a:cxn>
              </a:cxnLst>
              <a:rect l="l" t="t" r="r" b="b"/>
              <a:pathLst>
                <a:path w="9478" h="9770">
                  <a:moveTo>
                    <a:pt x="71" y="9770"/>
                  </a:moveTo>
                  <a:cubicBezTo>
                    <a:pt x="-385" y="4092"/>
                    <a:pt x="1220" y="1635"/>
                    <a:pt x="9478" y="0"/>
                  </a:cubicBezTo>
                </a:path>
              </a:pathLst>
            </a:custGeom>
            <a:noFill/>
            <a:ln w="19050">
              <a:solidFill>
                <a:srgbClr val="EC7061"/>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2" name="组合 31"/>
            <p:cNvGrpSpPr/>
            <p:nvPr/>
          </p:nvGrpSpPr>
          <p:grpSpPr bwMode="gray">
            <a:xfrm flipH="1">
              <a:off x="3637348" y="2327033"/>
              <a:ext cx="1614819" cy="1002779"/>
              <a:chOff x="2433132" y="2613356"/>
              <a:chExt cx="1614819" cy="1002779"/>
            </a:xfrm>
          </p:grpSpPr>
          <p:sp>
            <p:nvSpPr>
              <p:cNvPr id="30" name="任意多边形 29"/>
              <p:cNvSpPr/>
              <p:nvPr/>
            </p:nvSpPr>
            <p:spPr bwMode="gray">
              <a:xfrm>
                <a:off x="2433132" y="2613356"/>
                <a:ext cx="1608795" cy="100277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10000"/>
                  <a:gd name="connsiteY0" fmla="*/ 10000 h 10000"/>
                  <a:gd name="connsiteX1" fmla="*/ 10000 w 10000"/>
                  <a:gd name="connsiteY1" fmla="*/ 0 h 10000"/>
                  <a:gd name="connsiteX0" fmla="*/ 0 w 9292"/>
                  <a:gd name="connsiteY0" fmla="*/ 10159 h 10159"/>
                  <a:gd name="connsiteX1" fmla="*/ 9292 w 9292"/>
                  <a:gd name="connsiteY1" fmla="*/ 0 h 10159"/>
                  <a:gd name="connsiteX0" fmla="*/ 0 w 10000"/>
                  <a:gd name="connsiteY0" fmla="*/ 10000 h 10000"/>
                  <a:gd name="connsiteX1" fmla="*/ 10000 w 10000"/>
                  <a:gd name="connsiteY1" fmla="*/ 0 h 10000"/>
                  <a:gd name="connsiteX0" fmla="*/ 0 w 10048"/>
                  <a:gd name="connsiteY0" fmla="*/ 10313 h 10313"/>
                  <a:gd name="connsiteX1" fmla="*/ 10048 w 10048"/>
                  <a:gd name="connsiteY1" fmla="*/ 0 h 10313"/>
                  <a:gd name="connsiteX0" fmla="*/ 0 w 10048"/>
                  <a:gd name="connsiteY0" fmla="*/ 10313 h 10313"/>
                  <a:gd name="connsiteX1" fmla="*/ 10048 w 10048"/>
                  <a:gd name="connsiteY1" fmla="*/ 0 h 10313"/>
                </a:gdLst>
                <a:ahLst/>
                <a:cxnLst>
                  <a:cxn ang="0">
                    <a:pos x="connsiteX0" y="connsiteY0"/>
                  </a:cxn>
                  <a:cxn ang="0">
                    <a:pos x="connsiteX1" y="connsiteY1"/>
                  </a:cxn>
                </a:cxnLst>
                <a:rect l="l" t="t" r="r" b="b"/>
                <a:pathLst>
                  <a:path w="10048" h="10313">
                    <a:moveTo>
                      <a:pt x="0" y="10313"/>
                    </a:moveTo>
                    <a:cubicBezTo>
                      <a:pt x="1847" y="3899"/>
                      <a:pt x="4854" y="204"/>
                      <a:pt x="10048" y="0"/>
                    </a:cubicBezTo>
                  </a:path>
                </a:pathLst>
              </a:custGeom>
              <a:noFill/>
              <a:ln w="19050">
                <a:solidFill>
                  <a:srgbClr val="EC7061"/>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任意多边形 30"/>
              <p:cNvSpPr/>
              <p:nvPr/>
            </p:nvSpPr>
            <p:spPr bwMode="gray">
              <a:xfrm>
                <a:off x="3604530" y="2651760"/>
                <a:ext cx="443421" cy="95322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8846"/>
                  <a:gd name="connsiteY0" fmla="*/ 9728 h 9728"/>
                  <a:gd name="connsiteX1" fmla="*/ 8846 w 8846"/>
                  <a:gd name="connsiteY1" fmla="*/ 25 h 9728"/>
                  <a:gd name="connsiteX0" fmla="*/ 0 w 10000"/>
                  <a:gd name="connsiteY0" fmla="*/ 9974 h 9974"/>
                  <a:gd name="connsiteX1" fmla="*/ 10000 w 10000"/>
                  <a:gd name="connsiteY1" fmla="*/ 0 h 9974"/>
                  <a:gd name="connsiteX0" fmla="*/ 56 w 10056"/>
                  <a:gd name="connsiteY0" fmla="*/ 10000 h 10000"/>
                  <a:gd name="connsiteX1" fmla="*/ 10056 w 10056"/>
                  <a:gd name="connsiteY1" fmla="*/ 0 h 10000"/>
                  <a:gd name="connsiteX0" fmla="*/ 71 w 9478"/>
                  <a:gd name="connsiteY0" fmla="*/ 9770 h 9770"/>
                  <a:gd name="connsiteX1" fmla="*/ 9478 w 9478"/>
                  <a:gd name="connsiteY1" fmla="*/ 0 h 9770"/>
                </a:gdLst>
                <a:ahLst/>
                <a:cxnLst>
                  <a:cxn ang="0">
                    <a:pos x="connsiteX0" y="connsiteY0"/>
                  </a:cxn>
                  <a:cxn ang="0">
                    <a:pos x="connsiteX1" y="connsiteY1"/>
                  </a:cxn>
                </a:cxnLst>
                <a:rect l="l" t="t" r="r" b="b"/>
                <a:pathLst>
                  <a:path w="9478" h="9770">
                    <a:moveTo>
                      <a:pt x="71" y="9770"/>
                    </a:moveTo>
                    <a:cubicBezTo>
                      <a:pt x="-385" y="4092"/>
                      <a:pt x="1220" y="1635"/>
                      <a:pt x="9478" y="0"/>
                    </a:cubicBezTo>
                  </a:path>
                </a:pathLst>
              </a:custGeom>
              <a:noFill/>
              <a:ln w="19050">
                <a:solidFill>
                  <a:srgbClr val="EC7061"/>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1" name="文本框 80"/>
            <p:cNvSpPr txBox="1"/>
            <p:nvPr/>
          </p:nvSpPr>
          <p:spPr bwMode="gray">
            <a:xfrm>
              <a:off x="4817144" y="2500792"/>
              <a:ext cx="1329210" cy="307777"/>
            </a:xfrm>
            <a:prstGeom prst="rect">
              <a:avLst/>
            </a:prstGeom>
            <a:noFill/>
          </p:spPr>
          <p:txBody>
            <a:bodyPr wrap="none" rtlCol="0">
              <a:spAutoFit/>
            </a:bodyPr>
            <a:lstStyle/>
            <a:p>
              <a:pPr fontAlgn="ctr"/>
              <a:r>
                <a:rPr lang="en-US" sz="1400" dirty="0" smtClean="0">
                  <a:solidFill>
                    <a:srgbClr val="C7000B"/>
                  </a:solidFill>
                  <a:latin typeface="Huawei Sans" panose="020C0503030203020204" pitchFamily="34" charset="0"/>
                </a:rPr>
                <a:t>VXLAN tunnel</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 name="组合 11"/>
          <p:cNvGrpSpPr/>
          <p:nvPr/>
        </p:nvGrpSpPr>
        <p:grpSpPr bwMode="gray">
          <a:xfrm>
            <a:off x="821380" y="4114997"/>
            <a:ext cx="5191901" cy="1389167"/>
            <a:chOff x="728031" y="4210247"/>
            <a:chExt cx="5191901" cy="1389167"/>
          </a:xfrm>
        </p:grpSpPr>
        <p:cxnSp>
          <p:nvCxnSpPr>
            <p:cNvPr id="57" name="直接连接符 56"/>
            <p:cNvCxnSpPr/>
            <p:nvPr/>
          </p:nvCxnSpPr>
          <p:spPr bwMode="gray">
            <a:xfrm>
              <a:off x="5087510" y="5462006"/>
              <a:ext cx="52523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bwMode="gray">
            <a:xfrm>
              <a:off x="1011787" y="5462006"/>
              <a:ext cx="52523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5" name="图片 87" descr="汇聚交换机.png"/>
            <p:cNvPicPr>
              <a:picLocks noChangeAspect="1"/>
            </p:cNvPicPr>
            <p:nvPr/>
          </p:nvPicPr>
          <p:blipFill>
            <a:blip r:embed="rId3"/>
            <a:stretch>
              <a:fillRect/>
            </a:stretch>
          </p:blipFill>
          <p:spPr bwMode="gray">
            <a:xfrm>
              <a:off x="1369078" y="5324599"/>
              <a:ext cx="335885" cy="274815"/>
            </a:xfrm>
            <a:prstGeom prst="rect">
              <a:avLst/>
            </a:prstGeom>
          </p:spPr>
        </p:pic>
        <p:pic>
          <p:nvPicPr>
            <p:cNvPr id="36" name="图片 86" descr="核心交换机.png"/>
            <p:cNvPicPr>
              <a:picLocks noChangeAspect="1"/>
            </p:cNvPicPr>
            <p:nvPr/>
          </p:nvPicPr>
          <p:blipFill>
            <a:blip r:embed="rId4"/>
            <a:stretch>
              <a:fillRect/>
            </a:stretch>
          </p:blipFill>
          <p:spPr bwMode="gray">
            <a:xfrm>
              <a:off x="3293467" y="4210247"/>
              <a:ext cx="335885" cy="274815"/>
            </a:xfrm>
            <a:prstGeom prst="rect">
              <a:avLst/>
            </a:prstGeom>
          </p:spPr>
        </p:pic>
        <p:pic>
          <p:nvPicPr>
            <p:cNvPr id="37" name="图片 87" descr="汇聚交换机.png"/>
            <p:cNvPicPr>
              <a:picLocks noChangeAspect="1"/>
            </p:cNvPicPr>
            <p:nvPr/>
          </p:nvPicPr>
          <p:blipFill>
            <a:blip r:embed="rId3"/>
            <a:stretch>
              <a:fillRect/>
            </a:stretch>
          </p:blipFill>
          <p:spPr bwMode="gray">
            <a:xfrm>
              <a:off x="2484061" y="5324599"/>
              <a:ext cx="335885" cy="274815"/>
            </a:xfrm>
            <a:prstGeom prst="rect">
              <a:avLst/>
            </a:prstGeom>
          </p:spPr>
        </p:pic>
        <p:pic>
          <p:nvPicPr>
            <p:cNvPr id="38" name="图片 87" descr="汇聚交换机.png"/>
            <p:cNvPicPr>
              <a:picLocks noChangeAspect="1"/>
            </p:cNvPicPr>
            <p:nvPr/>
          </p:nvPicPr>
          <p:blipFill>
            <a:blip r:embed="rId3"/>
            <a:stretch>
              <a:fillRect/>
            </a:stretch>
          </p:blipFill>
          <p:spPr bwMode="gray">
            <a:xfrm>
              <a:off x="3790147" y="5324599"/>
              <a:ext cx="335885" cy="274815"/>
            </a:xfrm>
            <a:prstGeom prst="rect">
              <a:avLst/>
            </a:prstGeom>
          </p:spPr>
        </p:pic>
        <p:pic>
          <p:nvPicPr>
            <p:cNvPr id="39" name="图片 87" descr="汇聚交换机.png"/>
            <p:cNvPicPr>
              <a:picLocks noChangeAspect="1"/>
            </p:cNvPicPr>
            <p:nvPr/>
          </p:nvPicPr>
          <p:blipFill>
            <a:blip r:embed="rId3"/>
            <a:stretch>
              <a:fillRect/>
            </a:stretch>
          </p:blipFill>
          <p:spPr bwMode="gray">
            <a:xfrm>
              <a:off x="5014242" y="5324599"/>
              <a:ext cx="335885" cy="274815"/>
            </a:xfrm>
            <a:prstGeom prst="rect">
              <a:avLst/>
            </a:prstGeom>
          </p:spPr>
        </p:pic>
        <p:pic>
          <p:nvPicPr>
            <p:cNvPr id="52" name="图片 11" descr="开放网络-蓝.png"/>
            <p:cNvPicPr>
              <a:picLocks noChangeAspect="1"/>
            </p:cNvPicPr>
            <p:nvPr/>
          </p:nvPicPr>
          <p:blipFill>
            <a:blip r:embed="rId5" cstate="print"/>
            <a:stretch>
              <a:fillRect/>
            </a:stretch>
          </p:blipFill>
          <p:spPr bwMode="gray">
            <a:xfrm>
              <a:off x="728031" y="5333047"/>
              <a:ext cx="335054" cy="257919"/>
            </a:xfrm>
            <a:prstGeom prst="rect">
              <a:avLst/>
            </a:prstGeom>
          </p:spPr>
        </p:pic>
        <p:pic>
          <p:nvPicPr>
            <p:cNvPr id="53" name="图片 11" descr="开放网络-蓝.png"/>
            <p:cNvPicPr>
              <a:picLocks noChangeAspect="1"/>
            </p:cNvPicPr>
            <p:nvPr/>
          </p:nvPicPr>
          <p:blipFill>
            <a:blip r:embed="rId5" cstate="print"/>
            <a:stretch>
              <a:fillRect/>
            </a:stretch>
          </p:blipFill>
          <p:spPr bwMode="gray">
            <a:xfrm>
              <a:off x="5584878" y="5333047"/>
              <a:ext cx="335054" cy="257919"/>
            </a:xfrm>
            <a:prstGeom prst="rect">
              <a:avLst/>
            </a:prstGeom>
          </p:spPr>
        </p:pic>
        <p:cxnSp>
          <p:nvCxnSpPr>
            <p:cNvPr id="58" name="直接连接符 57"/>
            <p:cNvCxnSpPr/>
            <p:nvPr/>
          </p:nvCxnSpPr>
          <p:spPr bwMode="gray">
            <a:xfrm>
              <a:off x="1109254" y="5396215"/>
              <a:ext cx="238743" cy="0"/>
            </a:xfrm>
            <a:prstGeom prst="line">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1" name="任意多边形 60"/>
            <p:cNvSpPr/>
            <p:nvPr/>
          </p:nvSpPr>
          <p:spPr bwMode="gray">
            <a:xfrm>
              <a:off x="1702501" y="5131374"/>
              <a:ext cx="943093" cy="204213"/>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任意多边形 61"/>
            <p:cNvSpPr/>
            <p:nvPr/>
          </p:nvSpPr>
          <p:spPr bwMode="gray">
            <a:xfrm>
              <a:off x="1678501" y="4908572"/>
              <a:ext cx="2256428" cy="413684"/>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250"/>
                <a:gd name="connsiteY0" fmla="*/ 272284 h 272284"/>
                <a:gd name="connsiteX1" fmla="*/ 10250 w 10250"/>
                <a:gd name="connsiteY1" fmla="*/ 258569 h 272284"/>
                <a:gd name="connsiteX0" fmla="*/ 0 w 10285"/>
                <a:gd name="connsiteY0" fmla="*/ 279778 h 279778"/>
                <a:gd name="connsiteX1" fmla="*/ 10285 w 10285"/>
                <a:gd name="connsiteY1" fmla="*/ 250936 h 279778"/>
                <a:gd name="connsiteX0" fmla="*/ 0 w 10285"/>
                <a:gd name="connsiteY0" fmla="*/ 307969 h 307969"/>
                <a:gd name="connsiteX1" fmla="*/ 10285 w 10285"/>
                <a:gd name="connsiteY1" fmla="*/ 279127 h 307969"/>
              </a:gdLst>
              <a:ahLst/>
              <a:cxnLst>
                <a:cxn ang="0">
                  <a:pos x="connsiteX0" y="connsiteY0"/>
                </a:cxn>
                <a:cxn ang="0">
                  <a:pos x="connsiteX1" y="connsiteY1"/>
                </a:cxn>
              </a:cxnLst>
              <a:rect l="l" t="t" r="r" b="b"/>
              <a:pathLst>
                <a:path w="10285" h="307969">
                  <a:moveTo>
                    <a:pt x="0" y="307969"/>
                  </a:moveTo>
                  <a:cubicBezTo>
                    <a:pt x="2091" y="-145271"/>
                    <a:pt x="7472" y="-48983"/>
                    <a:pt x="10285" y="279127"/>
                  </a:cubicBezTo>
                </a:path>
              </a:pathLst>
            </a:cu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任意多边形 62"/>
            <p:cNvSpPr/>
            <p:nvPr/>
          </p:nvSpPr>
          <p:spPr bwMode="gray">
            <a:xfrm>
              <a:off x="1631738" y="4688407"/>
              <a:ext cx="3586117" cy="63619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250"/>
                <a:gd name="connsiteY0" fmla="*/ 272284 h 272284"/>
                <a:gd name="connsiteX1" fmla="*/ 10250 w 10250"/>
                <a:gd name="connsiteY1" fmla="*/ 258569 h 272284"/>
                <a:gd name="connsiteX0" fmla="*/ 0 w 10250"/>
                <a:gd name="connsiteY0" fmla="*/ 305543 h 305543"/>
                <a:gd name="connsiteX1" fmla="*/ 10250 w 10250"/>
                <a:gd name="connsiteY1" fmla="*/ 291828 h 305543"/>
                <a:gd name="connsiteX0" fmla="*/ 0 w 10250"/>
                <a:gd name="connsiteY0" fmla="*/ 300392 h 300392"/>
                <a:gd name="connsiteX1" fmla="*/ 10250 w 10250"/>
                <a:gd name="connsiteY1" fmla="*/ 286677 h 300392"/>
                <a:gd name="connsiteX0" fmla="*/ 0 w 10250"/>
                <a:gd name="connsiteY0" fmla="*/ 303332 h 303332"/>
                <a:gd name="connsiteX1" fmla="*/ 10250 w 10250"/>
                <a:gd name="connsiteY1" fmla="*/ 289617 h 303332"/>
                <a:gd name="connsiteX0" fmla="*/ 0 w 10250"/>
                <a:gd name="connsiteY0" fmla="*/ 309191 h 309191"/>
                <a:gd name="connsiteX1" fmla="*/ 10250 w 10250"/>
                <a:gd name="connsiteY1" fmla="*/ 295476 h 309191"/>
              </a:gdLst>
              <a:ahLst/>
              <a:cxnLst>
                <a:cxn ang="0">
                  <a:pos x="connsiteX0" y="connsiteY0"/>
                </a:cxn>
                <a:cxn ang="0">
                  <a:pos x="connsiteX1" y="connsiteY1"/>
                </a:cxn>
              </a:cxnLst>
              <a:rect l="l" t="t" r="r" b="b"/>
              <a:pathLst>
                <a:path w="10250" h="309191">
                  <a:moveTo>
                    <a:pt x="0" y="309191"/>
                  </a:moveTo>
                  <a:cubicBezTo>
                    <a:pt x="1751" y="-149925"/>
                    <a:pt x="7470" y="-49299"/>
                    <a:pt x="10250" y="295476"/>
                  </a:cubicBezTo>
                </a:path>
              </a:pathLst>
            </a:cu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任意多边形 63"/>
            <p:cNvSpPr/>
            <p:nvPr/>
          </p:nvSpPr>
          <p:spPr bwMode="gray">
            <a:xfrm>
              <a:off x="1585258" y="4359096"/>
              <a:ext cx="1676668" cy="965503"/>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250"/>
                <a:gd name="connsiteY0" fmla="*/ 272284 h 272284"/>
                <a:gd name="connsiteX1" fmla="*/ 10250 w 10250"/>
                <a:gd name="connsiteY1" fmla="*/ 258569 h 272284"/>
                <a:gd name="connsiteX0" fmla="*/ 0 w 10250"/>
                <a:gd name="connsiteY0" fmla="*/ 305543 h 305543"/>
                <a:gd name="connsiteX1" fmla="*/ 10250 w 10250"/>
                <a:gd name="connsiteY1" fmla="*/ 291828 h 305543"/>
                <a:gd name="connsiteX0" fmla="*/ 0 w 10250"/>
                <a:gd name="connsiteY0" fmla="*/ 300392 h 300392"/>
                <a:gd name="connsiteX1" fmla="*/ 10250 w 10250"/>
                <a:gd name="connsiteY1" fmla="*/ 286677 h 300392"/>
                <a:gd name="connsiteX0" fmla="*/ 0 w 10250"/>
                <a:gd name="connsiteY0" fmla="*/ 303332 h 303332"/>
                <a:gd name="connsiteX1" fmla="*/ 10250 w 10250"/>
                <a:gd name="connsiteY1" fmla="*/ 289617 h 303332"/>
                <a:gd name="connsiteX0" fmla="*/ 0 w 10250"/>
                <a:gd name="connsiteY0" fmla="*/ 309191 h 309191"/>
                <a:gd name="connsiteX1" fmla="*/ 10250 w 10250"/>
                <a:gd name="connsiteY1" fmla="*/ 295476 h 309191"/>
                <a:gd name="connsiteX0" fmla="*/ 0 w 8126"/>
                <a:gd name="connsiteY0" fmla="*/ 607348 h 607348"/>
                <a:gd name="connsiteX1" fmla="*/ 8126 w 8126"/>
                <a:gd name="connsiteY1" fmla="*/ 138122 h 607348"/>
                <a:gd name="connsiteX0" fmla="*/ 0 w 10000"/>
                <a:gd name="connsiteY0" fmla="*/ 7726 h 7726"/>
                <a:gd name="connsiteX1" fmla="*/ 10000 w 10000"/>
                <a:gd name="connsiteY1" fmla="*/ 0 h 7726"/>
                <a:gd name="connsiteX0" fmla="*/ 0 w 10000"/>
                <a:gd name="connsiteY0" fmla="*/ 10000 h 10000"/>
                <a:gd name="connsiteX1" fmla="*/ 10000 w 10000"/>
                <a:gd name="connsiteY1" fmla="*/ 0 h 10000"/>
              </a:gdLst>
              <a:ahLst/>
              <a:cxnLst>
                <a:cxn ang="0">
                  <a:pos x="connsiteX0" y="connsiteY0"/>
                </a:cxn>
                <a:cxn ang="0">
                  <a:pos x="connsiteX1" y="connsiteY1"/>
                </a:cxn>
              </a:cxnLst>
              <a:rect l="l" t="t" r="r" b="b"/>
              <a:pathLst>
                <a:path w="10000" h="10000">
                  <a:moveTo>
                    <a:pt x="0" y="10000"/>
                  </a:moveTo>
                  <a:cubicBezTo>
                    <a:pt x="2155" y="1952"/>
                    <a:pt x="6715" y="189"/>
                    <a:pt x="10000" y="0"/>
                  </a:cubicBezTo>
                </a:path>
              </a:pathLst>
            </a:cu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4171438" y="4549907"/>
              <a:ext cx="1438214" cy="307777"/>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rPr>
                <a:t>Traffic flooding</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 name="组合 12"/>
          <p:cNvGrpSpPr/>
          <p:nvPr/>
        </p:nvGrpSpPr>
        <p:grpSpPr bwMode="gray">
          <a:xfrm>
            <a:off x="6683369" y="3876312"/>
            <a:ext cx="4184663" cy="1710976"/>
            <a:chOff x="6941496" y="3971562"/>
            <a:chExt cx="4184663" cy="1710976"/>
          </a:xfrm>
        </p:grpSpPr>
        <p:pic>
          <p:nvPicPr>
            <p:cNvPr id="65" name="图片 87" descr="汇聚交换机.png"/>
            <p:cNvPicPr>
              <a:picLocks noChangeAspect="1"/>
            </p:cNvPicPr>
            <p:nvPr/>
          </p:nvPicPr>
          <p:blipFill>
            <a:blip r:embed="rId3"/>
            <a:stretch>
              <a:fillRect/>
            </a:stretch>
          </p:blipFill>
          <p:spPr bwMode="gray">
            <a:xfrm>
              <a:off x="6941496" y="5407723"/>
              <a:ext cx="335885" cy="274815"/>
            </a:xfrm>
            <a:prstGeom prst="rect">
              <a:avLst/>
            </a:prstGeom>
          </p:spPr>
        </p:pic>
        <p:pic>
          <p:nvPicPr>
            <p:cNvPr id="66" name="图片 86" descr="核心交换机.png"/>
            <p:cNvPicPr>
              <a:picLocks noChangeAspect="1"/>
            </p:cNvPicPr>
            <p:nvPr/>
          </p:nvPicPr>
          <p:blipFill>
            <a:blip r:embed="rId4"/>
            <a:stretch>
              <a:fillRect/>
            </a:stretch>
          </p:blipFill>
          <p:spPr bwMode="gray">
            <a:xfrm>
              <a:off x="8865885" y="4293371"/>
              <a:ext cx="335885" cy="274815"/>
            </a:xfrm>
            <a:prstGeom prst="rect">
              <a:avLst/>
            </a:prstGeom>
          </p:spPr>
        </p:pic>
        <p:pic>
          <p:nvPicPr>
            <p:cNvPr id="67" name="图片 87" descr="汇聚交换机.png"/>
            <p:cNvPicPr>
              <a:picLocks noChangeAspect="1"/>
            </p:cNvPicPr>
            <p:nvPr/>
          </p:nvPicPr>
          <p:blipFill>
            <a:blip r:embed="rId3"/>
            <a:stretch>
              <a:fillRect/>
            </a:stretch>
          </p:blipFill>
          <p:spPr bwMode="gray">
            <a:xfrm>
              <a:off x="8224422" y="5407723"/>
              <a:ext cx="335885" cy="274815"/>
            </a:xfrm>
            <a:prstGeom prst="rect">
              <a:avLst/>
            </a:prstGeom>
          </p:spPr>
        </p:pic>
        <p:pic>
          <p:nvPicPr>
            <p:cNvPr id="68" name="图片 87" descr="汇聚交换机.png"/>
            <p:cNvPicPr>
              <a:picLocks noChangeAspect="1"/>
            </p:cNvPicPr>
            <p:nvPr/>
          </p:nvPicPr>
          <p:blipFill>
            <a:blip r:embed="rId3"/>
            <a:stretch>
              <a:fillRect/>
            </a:stretch>
          </p:blipFill>
          <p:spPr bwMode="gray">
            <a:xfrm>
              <a:off x="9507348" y="5407723"/>
              <a:ext cx="335885" cy="274815"/>
            </a:xfrm>
            <a:prstGeom prst="rect">
              <a:avLst/>
            </a:prstGeom>
          </p:spPr>
        </p:pic>
        <p:pic>
          <p:nvPicPr>
            <p:cNvPr id="69" name="图片 87" descr="汇聚交换机.png"/>
            <p:cNvPicPr>
              <a:picLocks noChangeAspect="1"/>
            </p:cNvPicPr>
            <p:nvPr/>
          </p:nvPicPr>
          <p:blipFill>
            <a:blip r:embed="rId3"/>
            <a:stretch>
              <a:fillRect/>
            </a:stretch>
          </p:blipFill>
          <p:spPr bwMode="gray">
            <a:xfrm>
              <a:off x="10790274" y="5407723"/>
              <a:ext cx="335885" cy="274815"/>
            </a:xfrm>
            <a:prstGeom prst="rect">
              <a:avLst/>
            </a:prstGeom>
          </p:spPr>
        </p:pic>
        <p:sp>
          <p:nvSpPr>
            <p:cNvPr id="76" name="任意多边形 75"/>
            <p:cNvSpPr/>
            <p:nvPr/>
          </p:nvSpPr>
          <p:spPr bwMode="gray">
            <a:xfrm>
              <a:off x="7225505" y="4403123"/>
              <a:ext cx="1608795" cy="100277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10000"/>
                <a:gd name="connsiteY0" fmla="*/ 10000 h 10000"/>
                <a:gd name="connsiteX1" fmla="*/ 10000 w 10000"/>
                <a:gd name="connsiteY1" fmla="*/ 0 h 10000"/>
                <a:gd name="connsiteX0" fmla="*/ 0 w 9292"/>
                <a:gd name="connsiteY0" fmla="*/ 10159 h 10159"/>
                <a:gd name="connsiteX1" fmla="*/ 9292 w 9292"/>
                <a:gd name="connsiteY1" fmla="*/ 0 h 10159"/>
                <a:gd name="connsiteX0" fmla="*/ 0 w 10000"/>
                <a:gd name="connsiteY0" fmla="*/ 10000 h 10000"/>
                <a:gd name="connsiteX1" fmla="*/ 10000 w 10000"/>
                <a:gd name="connsiteY1" fmla="*/ 0 h 10000"/>
                <a:gd name="connsiteX0" fmla="*/ 0 w 10048"/>
                <a:gd name="connsiteY0" fmla="*/ 10313 h 10313"/>
                <a:gd name="connsiteX1" fmla="*/ 10048 w 10048"/>
                <a:gd name="connsiteY1" fmla="*/ 0 h 10313"/>
                <a:gd name="connsiteX0" fmla="*/ 0 w 10048"/>
                <a:gd name="connsiteY0" fmla="*/ 10313 h 10313"/>
                <a:gd name="connsiteX1" fmla="*/ 10048 w 10048"/>
                <a:gd name="connsiteY1" fmla="*/ 0 h 10313"/>
              </a:gdLst>
              <a:ahLst/>
              <a:cxnLst>
                <a:cxn ang="0">
                  <a:pos x="connsiteX0" y="connsiteY0"/>
                </a:cxn>
                <a:cxn ang="0">
                  <a:pos x="connsiteX1" y="connsiteY1"/>
                </a:cxn>
              </a:cxnLst>
              <a:rect l="l" t="t" r="r" b="b"/>
              <a:pathLst>
                <a:path w="10048" h="10313">
                  <a:moveTo>
                    <a:pt x="0" y="10313"/>
                  </a:moveTo>
                  <a:cubicBezTo>
                    <a:pt x="1847" y="3899"/>
                    <a:pt x="4854" y="204"/>
                    <a:pt x="10048" y="0"/>
                  </a:cubicBezTo>
                </a:path>
              </a:pathLst>
            </a:custGeom>
            <a:noFill/>
            <a:ln w="19050">
              <a:solidFill>
                <a:srgbClr val="EC7061"/>
              </a:solidFill>
              <a:prstDash val="sysDot"/>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任意多边形 76"/>
            <p:cNvSpPr/>
            <p:nvPr/>
          </p:nvSpPr>
          <p:spPr bwMode="gray">
            <a:xfrm>
              <a:off x="8396903" y="4441527"/>
              <a:ext cx="443421" cy="95322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8846"/>
                <a:gd name="connsiteY0" fmla="*/ 9728 h 9728"/>
                <a:gd name="connsiteX1" fmla="*/ 8846 w 8846"/>
                <a:gd name="connsiteY1" fmla="*/ 25 h 9728"/>
                <a:gd name="connsiteX0" fmla="*/ 0 w 10000"/>
                <a:gd name="connsiteY0" fmla="*/ 9974 h 9974"/>
                <a:gd name="connsiteX1" fmla="*/ 10000 w 10000"/>
                <a:gd name="connsiteY1" fmla="*/ 0 h 9974"/>
                <a:gd name="connsiteX0" fmla="*/ 56 w 10056"/>
                <a:gd name="connsiteY0" fmla="*/ 10000 h 10000"/>
                <a:gd name="connsiteX1" fmla="*/ 10056 w 10056"/>
                <a:gd name="connsiteY1" fmla="*/ 0 h 10000"/>
                <a:gd name="connsiteX0" fmla="*/ 71 w 9478"/>
                <a:gd name="connsiteY0" fmla="*/ 9770 h 9770"/>
                <a:gd name="connsiteX1" fmla="*/ 9478 w 9478"/>
                <a:gd name="connsiteY1" fmla="*/ 0 h 9770"/>
              </a:gdLst>
              <a:ahLst/>
              <a:cxnLst>
                <a:cxn ang="0">
                  <a:pos x="connsiteX0" y="connsiteY0"/>
                </a:cxn>
                <a:cxn ang="0">
                  <a:pos x="connsiteX1" y="connsiteY1"/>
                </a:cxn>
              </a:cxnLst>
              <a:rect l="l" t="t" r="r" b="b"/>
              <a:pathLst>
                <a:path w="9478" h="9770">
                  <a:moveTo>
                    <a:pt x="71" y="9770"/>
                  </a:moveTo>
                  <a:cubicBezTo>
                    <a:pt x="-385" y="4092"/>
                    <a:pt x="1220" y="1635"/>
                    <a:pt x="9478" y="0"/>
                  </a:cubicBezTo>
                </a:path>
              </a:pathLst>
            </a:custGeom>
            <a:noFill/>
            <a:ln w="19050">
              <a:solidFill>
                <a:srgbClr val="EC7061"/>
              </a:solidFill>
              <a:prstDash val="sysDot"/>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77"/>
            <p:cNvGrpSpPr/>
            <p:nvPr/>
          </p:nvGrpSpPr>
          <p:grpSpPr bwMode="gray">
            <a:xfrm flipH="1">
              <a:off x="9232430" y="4403123"/>
              <a:ext cx="1614819" cy="1002779"/>
              <a:chOff x="2433132" y="2613356"/>
              <a:chExt cx="1614819" cy="1002779"/>
            </a:xfrm>
          </p:grpSpPr>
          <p:sp>
            <p:nvSpPr>
              <p:cNvPr id="79" name="任意多边形 78"/>
              <p:cNvSpPr/>
              <p:nvPr/>
            </p:nvSpPr>
            <p:spPr bwMode="gray">
              <a:xfrm>
                <a:off x="2433132" y="2613356"/>
                <a:ext cx="1608795" cy="100277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10000"/>
                  <a:gd name="connsiteY0" fmla="*/ 10000 h 10000"/>
                  <a:gd name="connsiteX1" fmla="*/ 10000 w 10000"/>
                  <a:gd name="connsiteY1" fmla="*/ 0 h 10000"/>
                  <a:gd name="connsiteX0" fmla="*/ 0 w 9292"/>
                  <a:gd name="connsiteY0" fmla="*/ 10159 h 10159"/>
                  <a:gd name="connsiteX1" fmla="*/ 9292 w 9292"/>
                  <a:gd name="connsiteY1" fmla="*/ 0 h 10159"/>
                  <a:gd name="connsiteX0" fmla="*/ 0 w 10000"/>
                  <a:gd name="connsiteY0" fmla="*/ 10000 h 10000"/>
                  <a:gd name="connsiteX1" fmla="*/ 10000 w 10000"/>
                  <a:gd name="connsiteY1" fmla="*/ 0 h 10000"/>
                  <a:gd name="connsiteX0" fmla="*/ 0 w 10048"/>
                  <a:gd name="connsiteY0" fmla="*/ 10313 h 10313"/>
                  <a:gd name="connsiteX1" fmla="*/ 10048 w 10048"/>
                  <a:gd name="connsiteY1" fmla="*/ 0 h 10313"/>
                  <a:gd name="connsiteX0" fmla="*/ 0 w 10048"/>
                  <a:gd name="connsiteY0" fmla="*/ 10313 h 10313"/>
                  <a:gd name="connsiteX1" fmla="*/ 10048 w 10048"/>
                  <a:gd name="connsiteY1" fmla="*/ 0 h 10313"/>
                </a:gdLst>
                <a:ahLst/>
                <a:cxnLst>
                  <a:cxn ang="0">
                    <a:pos x="connsiteX0" y="connsiteY0"/>
                  </a:cxn>
                  <a:cxn ang="0">
                    <a:pos x="connsiteX1" y="connsiteY1"/>
                  </a:cxn>
                </a:cxnLst>
                <a:rect l="l" t="t" r="r" b="b"/>
                <a:pathLst>
                  <a:path w="10048" h="10313">
                    <a:moveTo>
                      <a:pt x="0" y="10313"/>
                    </a:moveTo>
                    <a:cubicBezTo>
                      <a:pt x="1847" y="3899"/>
                      <a:pt x="4854" y="204"/>
                      <a:pt x="10048" y="0"/>
                    </a:cubicBezTo>
                  </a:path>
                </a:pathLst>
              </a:custGeom>
              <a:noFill/>
              <a:ln w="19050">
                <a:solidFill>
                  <a:srgbClr val="EC7061"/>
                </a:solidFill>
                <a:prstDash val="sysDot"/>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任意多边形 79"/>
              <p:cNvSpPr/>
              <p:nvPr/>
            </p:nvSpPr>
            <p:spPr bwMode="gray">
              <a:xfrm>
                <a:off x="3604530" y="2651760"/>
                <a:ext cx="443421" cy="95322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8846"/>
                  <a:gd name="connsiteY0" fmla="*/ 9728 h 9728"/>
                  <a:gd name="connsiteX1" fmla="*/ 8846 w 8846"/>
                  <a:gd name="connsiteY1" fmla="*/ 25 h 9728"/>
                  <a:gd name="connsiteX0" fmla="*/ 0 w 10000"/>
                  <a:gd name="connsiteY0" fmla="*/ 9974 h 9974"/>
                  <a:gd name="connsiteX1" fmla="*/ 10000 w 10000"/>
                  <a:gd name="connsiteY1" fmla="*/ 0 h 9974"/>
                  <a:gd name="connsiteX0" fmla="*/ 56 w 10056"/>
                  <a:gd name="connsiteY0" fmla="*/ 10000 h 10000"/>
                  <a:gd name="connsiteX1" fmla="*/ 10056 w 10056"/>
                  <a:gd name="connsiteY1" fmla="*/ 0 h 10000"/>
                  <a:gd name="connsiteX0" fmla="*/ 71 w 9478"/>
                  <a:gd name="connsiteY0" fmla="*/ 9770 h 9770"/>
                  <a:gd name="connsiteX1" fmla="*/ 9478 w 9478"/>
                  <a:gd name="connsiteY1" fmla="*/ 0 h 9770"/>
                </a:gdLst>
                <a:ahLst/>
                <a:cxnLst>
                  <a:cxn ang="0">
                    <a:pos x="connsiteX0" y="connsiteY0"/>
                  </a:cxn>
                  <a:cxn ang="0">
                    <a:pos x="connsiteX1" y="connsiteY1"/>
                  </a:cxn>
                </a:cxnLst>
                <a:rect l="l" t="t" r="r" b="b"/>
                <a:pathLst>
                  <a:path w="9478" h="9770">
                    <a:moveTo>
                      <a:pt x="71" y="9770"/>
                    </a:moveTo>
                    <a:cubicBezTo>
                      <a:pt x="-385" y="4092"/>
                      <a:pt x="1220" y="1635"/>
                      <a:pt x="9478" y="0"/>
                    </a:cubicBezTo>
                  </a:path>
                </a:pathLst>
              </a:custGeom>
              <a:noFill/>
              <a:ln w="19050">
                <a:solidFill>
                  <a:srgbClr val="EC7061"/>
                </a:solidFill>
                <a:prstDash val="sysDot"/>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4" name="文本框 83"/>
            <p:cNvSpPr txBox="1"/>
            <p:nvPr/>
          </p:nvSpPr>
          <p:spPr bwMode="gray">
            <a:xfrm>
              <a:off x="8436844" y="4613580"/>
              <a:ext cx="1162872" cy="738664"/>
            </a:xfrm>
            <a:prstGeom prst="rect">
              <a:avLst/>
            </a:prstGeom>
            <a:noFill/>
          </p:spPr>
          <p:txBody>
            <a:bodyPr wrap="square" rtlCol="0">
              <a:spAutoFit/>
            </a:bodyPr>
            <a:lstStyle/>
            <a:p>
              <a:pPr algn="ctr" fontAlgn="ctr"/>
              <a:r>
                <a:rPr lang="en-US" sz="1400" dirty="0" smtClean="0">
                  <a:solidFill>
                    <a:srgbClr val="C7000B"/>
                  </a:solidFill>
                  <a:latin typeface="Huawei Sans" panose="020C0503030203020204" pitchFamily="34" charset="0"/>
                </a:rPr>
                <a:t>BGP EVPN</a:t>
              </a:r>
            </a:p>
            <a:p>
              <a:pPr algn="ctr" fontAlgn="ctr"/>
              <a:r>
                <a:rPr lang="en-US" sz="1400" dirty="0" smtClean="0">
                  <a:solidFill>
                    <a:srgbClr val="C7000B"/>
                  </a:solidFill>
                  <a:latin typeface="Huawei Sans" panose="020C0503030203020204" pitchFamily="34" charset="0"/>
                </a:rPr>
                <a:t>peer relationship</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8103607" y="3971562"/>
              <a:ext cx="1829347" cy="307777"/>
            </a:xfrm>
            <a:prstGeom prst="rect">
              <a:avLst/>
            </a:prstGeom>
            <a:noFill/>
          </p:spPr>
          <p:txBody>
            <a:bodyPr wrap="none" rtlCol="0">
              <a:spAutoFit/>
            </a:bodyPr>
            <a:lstStyle/>
            <a:p>
              <a:pPr fontAlgn="ctr"/>
              <a:r>
                <a:rPr lang="en-US" sz="1400" dirty="0" smtClean="0">
                  <a:solidFill>
                    <a:srgbClr val="C7000B"/>
                  </a:solidFill>
                  <a:latin typeface="Huawei Sans" panose="020C0503030203020204" pitchFamily="34" charset="0"/>
                </a:rPr>
                <a:t>Route reflector (RR)</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6" name="矩形 85"/>
          <p:cNvSpPr/>
          <p:nvPr/>
        </p:nvSpPr>
        <p:spPr bwMode="gray">
          <a:xfrm>
            <a:off x="6123939" y="1572869"/>
            <a:ext cx="5336224" cy="2246769"/>
          </a:xfrm>
          <a:prstGeom prst="rect">
            <a:avLst/>
          </a:prstGeom>
        </p:spPr>
        <p:txBody>
          <a:bodyPr wrap="square">
            <a:spAutoFit/>
          </a:bodyPr>
          <a:lstStyle/>
          <a:p>
            <a:pPr marL="176213" indent="-176213" fontAlgn="ctr">
              <a:lnSpc>
                <a:spcPts val="2400"/>
              </a:lnSpc>
              <a:buFont typeface="Arial" panose="020B0604020202020204" pitchFamily="34" charset="0"/>
              <a:buChar char="•"/>
            </a:pPr>
            <a:r>
              <a:rPr lang="en-US" sz="1400" dirty="0" smtClean="0">
                <a:latin typeface="Huawei Sans" panose="020C0503030203020204" pitchFamily="34" charset="0"/>
              </a:rPr>
              <a:t>BGP EVPN is enabled on devices. BGP EVPN peer relationships are established between devices.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400"/>
              </a:lnSpc>
              <a:buFont typeface="Arial" panose="020B0604020202020204" pitchFamily="34" charset="0"/>
              <a:buChar char="•"/>
            </a:pPr>
            <a:r>
              <a:rPr lang="en-US" sz="1400" dirty="0" smtClean="0">
                <a:latin typeface="Huawei Sans" panose="020C0503030203020204" pitchFamily="34" charset="0"/>
              </a:rPr>
              <a:t>Devices exchange BGP EVPN routes to complete VXLAN control plane operations.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400"/>
              </a:lnSpc>
              <a:buFont typeface="Arial" panose="020B0604020202020204" pitchFamily="34" charset="0"/>
              <a:buChar char="•"/>
            </a:pPr>
            <a:r>
              <a:rPr lang="en-US" sz="1400" dirty="0" smtClean="0">
                <a:latin typeface="Huawei Sans" panose="020C0503030203020204" pitchFamily="34" charset="0"/>
              </a:rPr>
              <a:t>VXLAN tunnels are automatically established through BGP EVPN, and forwarding entries are dynamically updated through BGP EVPN.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6161782" y="5709375"/>
            <a:ext cx="5287990" cy="461665"/>
          </a:xfrm>
          <a:prstGeom prst="rect">
            <a:avLst/>
          </a:prstGeom>
          <a:solidFill>
            <a:schemeClr val="bg1">
              <a:lumMod val="85000"/>
            </a:schemeClr>
          </a:solidFill>
        </p:spPr>
        <p:txBody>
          <a:bodyPr wrap="square">
            <a:spAutoFit/>
          </a:bodyPr>
          <a:lstStyle/>
          <a:p>
            <a:pPr algn="ctr" fontAlgn="ctr"/>
            <a:r>
              <a:rPr lang="en-US" sz="1200" dirty="0" smtClean="0">
                <a:latin typeface="Huawei Sans" panose="020C0503030203020204" pitchFamily="34" charset="0"/>
              </a:rPr>
              <a:t>In practice, RRs can be used to further reduce the number of BGP EVPN peer relationships.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7776299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A85C531B-A61B-4CE2-87A7-639C7C7B5C89}"/>
              </a:ext>
            </a:extLst>
          </p:cNvPr>
          <p:cNvSpPr>
            <a:spLocks noGrp="1"/>
          </p:cNvSpPr>
          <p:nvPr>
            <p:ph type="title"/>
          </p:nvPr>
        </p:nvSpPr>
        <p:spPr bwMode="gray"/>
        <p:txBody>
          <a:bodyPr/>
          <a:lstStyle/>
          <a:p>
            <a:r>
              <a:rPr lang="en-US" smtClean="0"/>
              <a:t>Overview of BGP EVPN</a:t>
            </a:r>
            <a:endParaRPr lang="en-US" altLang="zh-CN" dirty="0">
              <a:sym typeface="Huawei Sans" panose="020C0503030203020204" pitchFamily="34" charset="0"/>
            </a:endParaRPr>
          </a:p>
        </p:txBody>
      </p:sp>
      <p:sp>
        <p:nvSpPr>
          <p:cNvPr id="44" name="文本占位符 43"/>
          <p:cNvSpPr>
            <a:spLocks noGrp="1"/>
          </p:cNvSpPr>
          <p:nvPr>
            <p:ph type="body" sz="quarter" idx="10"/>
          </p:nvPr>
        </p:nvSpPr>
        <p:spPr bwMode="gray">
          <a:xfrm>
            <a:off x="455612" y="1052514"/>
            <a:ext cx="11293476" cy="2333751"/>
          </a:xfrm>
        </p:spPr>
        <p:txBody>
          <a:bodyPr/>
          <a:lstStyle/>
          <a:p>
            <a:r>
              <a:rPr lang="en-US" sz="1800" smtClean="0"/>
              <a:t>EVPN extends BGP to define several types of BGP EVPN routes (the MP_REACH_NLRI attribute defines several new NLRIs, which are called EVPN NLRIs).</a:t>
            </a:r>
            <a:endParaRPr lang="en-US" altLang="zh-CN" sz="1800" smtClean="0">
              <a:sym typeface="Huawei Sans" panose="020C0503030203020204" pitchFamily="34" charset="0"/>
            </a:endParaRPr>
          </a:p>
          <a:p>
            <a:r>
              <a:rPr lang="en-US" sz="1800" smtClean="0"/>
              <a:t>The BGP EVPN routes can be used to transmit VTEP addresses and host information. EVPN is applied to VXLAN networks to move VTEP discovery and host information learning from the data plane to the control plane.</a:t>
            </a:r>
            <a:endParaRPr lang="en-US" altLang="zh-CN" sz="1800" dirty="0">
              <a:sym typeface="Huawei Sans" panose="020C0503030203020204" pitchFamily="34" charset="0"/>
            </a:endParaRPr>
          </a:p>
        </p:txBody>
      </p:sp>
      <p:sp>
        <p:nvSpPr>
          <p:cNvPr id="25" name="Freeform 159"/>
          <p:cNvSpPr/>
          <p:nvPr/>
        </p:nvSpPr>
        <p:spPr bwMode="gray">
          <a:xfrm flipH="1">
            <a:off x="4331554" y="2734218"/>
            <a:ext cx="3457500" cy="18702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87" descr="汇聚交换机.png"/>
          <p:cNvPicPr>
            <a:picLocks noChangeAspect="1"/>
          </p:cNvPicPr>
          <p:nvPr/>
        </p:nvPicPr>
        <p:blipFill>
          <a:blip r:embed="rId3"/>
          <a:stretch>
            <a:fillRect/>
          </a:stretch>
        </p:blipFill>
        <p:spPr bwMode="gray">
          <a:xfrm>
            <a:off x="4080144" y="3654645"/>
            <a:ext cx="502820" cy="411400"/>
          </a:xfrm>
          <a:prstGeom prst="rect">
            <a:avLst/>
          </a:prstGeom>
        </p:spPr>
      </p:pic>
      <p:pic>
        <p:nvPicPr>
          <p:cNvPr id="35" name="图片 87" descr="汇聚交换机.png"/>
          <p:cNvPicPr>
            <a:picLocks noChangeAspect="1"/>
          </p:cNvPicPr>
          <p:nvPr/>
        </p:nvPicPr>
        <p:blipFill>
          <a:blip r:embed="rId3"/>
          <a:stretch>
            <a:fillRect/>
          </a:stretch>
        </p:blipFill>
        <p:spPr bwMode="gray">
          <a:xfrm>
            <a:off x="7537644" y="3654645"/>
            <a:ext cx="502820" cy="411400"/>
          </a:xfrm>
          <a:prstGeom prst="rect">
            <a:avLst/>
          </a:prstGeom>
        </p:spPr>
      </p:pic>
      <p:sp>
        <p:nvSpPr>
          <p:cNvPr id="38" name="文本框 37"/>
          <p:cNvSpPr txBox="1"/>
          <p:nvPr/>
        </p:nvSpPr>
        <p:spPr bwMode="gray">
          <a:xfrm>
            <a:off x="3545540" y="3711681"/>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8029097" y="3711681"/>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任意多边形 39"/>
          <p:cNvSpPr/>
          <p:nvPr/>
        </p:nvSpPr>
        <p:spPr bwMode="gray">
          <a:xfrm flipH="1" flipV="1">
            <a:off x="4638852" y="3348579"/>
            <a:ext cx="2827666" cy="474713"/>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9869"/>
              <a:gd name="connsiteY0" fmla="*/ 283816 h 334869"/>
              <a:gd name="connsiteX1" fmla="*/ 9869 w 9869"/>
              <a:gd name="connsiteY1" fmla="*/ 334869 h 334869"/>
              <a:gd name="connsiteX0" fmla="*/ 0 w 15423"/>
              <a:gd name="connsiteY0" fmla="*/ 4447 h 20683"/>
              <a:gd name="connsiteX1" fmla="*/ 15423 w 15423"/>
              <a:gd name="connsiteY1" fmla="*/ 20683 h 20683"/>
              <a:gd name="connsiteX0" fmla="*/ 0 w 15423"/>
              <a:gd name="connsiteY0" fmla="*/ 219 h 16455"/>
              <a:gd name="connsiteX1" fmla="*/ 15423 w 15423"/>
              <a:gd name="connsiteY1" fmla="*/ 16455 h 16455"/>
              <a:gd name="connsiteX0" fmla="*/ 0 w 15423"/>
              <a:gd name="connsiteY0" fmla="*/ 0 h 16236"/>
              <a:gd name="connsiteX1" fmla="*/ 15423 w 15423"/>
              <a:gd name="connsiteY1" fmla="*/ 16236 h 16236"/>
              <a:gd name="connsiteX0" fmla="*/ 0 w 16084"/>
              <a:gd name="connsiteY0" fmla="*/ 0 h 16542"/>
              <a:gd name="connsiteX1" fmla="*/ 16084 w 16084"/>
              <a:gd name="connsiteY1" fmla="*/ 16542 h 16542"/>
              <a:gd name="connsiteX0" fmla="*/ 0 w 16084"/>
              <a:gd name="connsiteY0" fmla="*/ 0 h 16542"/>
              <a:gd name="connsiteX1" fmla="*/ 16084 w 16084"/>
              <a:gd name="connsiteY1" fmla="*/ 16542 h 16542"/>
              <a:gd name="connsiteX0" fmla="*/ 0 w 16005"/>
              <a:gd name="connsiteY0" fmla="*/ 0 h 30325"/>
              <a:gd name="connsiteX1" fmla="*/ 16005 w 16005"/>
              <a:gd name="connsiteY1" fmla="*/ 30325 h 30325"/>
              <a:gd name="connsiteX0" fmla="*/ 2950 w 18955"/>
              <a:gd name="connsiteY0" fmla="*/ 0 h 30325"/>
              <a:gd name="connsiteX1" fmla="*/ 18955 w 18955"/>
              <a:gd name="connsiteY1" fmla="*/ 30325 h 30325"/>
              <a:gd name="connsiteX0" fmla="*/ 45031 w 45031"/>
              <a:gd name="connsiteY0" fmla="*/ 0 h 13462"/>
              <a:gd name="connsiteX1" fmla="*/ 88 w 45031"/>
              <a:gd name="connsiteY1" fmla="*/ 13462 h 13462"/>
              <a:gd name="connsiteX0" fmla="*/ 44943 w 44943"/>
              <a:gd name="connsiteY0" fmla="*/ 0 h 15281"/>
              <a:gd name="connsiteX1" fmla="*/ 0 w 44943"/>
              <a:gd name="connsiteY1" fmla="*/ 13462 h 15281"/>
              <a:gd name="connsiteX0" fmla="*/ 43872 w 43872"/>
              <a:gd name="connsiteY0" fmla="*/ 639 h 5533"/>
              <a:gd name="connsiteX1" fmla="*/ 0 w 43872"/>
              <a:gd name="connsiteY1" fmla="*/ 0 h 5533"/>
              <a:gd name="connsiteX0" fmla="*/ 10000 w 10000"/>
              <a:gd name="connsiteY0" fmla="*/ 1155 h 16005"/>
              <a:gd name="connsiteX1" fmla="*/ 0 w 10000"/>
              <a:gd name="connsiteY1" fmla="*/ 0 h 16005"/>
              <a:gd name="connsiteX0" fmla="*/ 10027 w 10027"/>
              <a:gd name="connsiteY0" fmla="*/ 466 h 15734"/>
              <a:gd name="connsiteX1" fmla="*/ 0 w 10027"/>
              <a:gd name="connsiteY1" fmla="*/ 0 h 15734"/>
              <a:gd name="connsiteX0" fmla="*/ 10027 w 10027"/>
              <a:gd name="connsiteY0" fmla="*/ 466 h 18683"/>
              <a:gd name="connsiteX1" fmla="*/ 0 w 10027"/>
              <a:gd name="connsiteY1" fmla="*/ 0 h 18683"/>
              <a:gd name="connsiteX0" fmla="*/ 9918 w 9918"/>
              <a:gd name="connsiteY0" fmla="*/ 466 h 18683"/>
              <a:gd name="connsiteX1" fmla="*/ 0 w 9918"/>
              <a:gd name="connsiteY1" fmla="*/ 0 h 18683"/>
              <a:gd name="connsiteX0" fmla="*/ 10000 w 10000"/>
              <a:gd name="connsiteY0" fmla="*/ 249 h 9714"/>
              <a:gd name="connsiteX1" fmla="*/ 0 w 10000"/>
              <a:gd name="connsiteY1" fmla="*/ 0 h 9714"/>
              <a:gd name="connsiteX0" fmla="*/ 10030 w 10030"/>
              <a:gd name="connsiteY0" fmla="*/ 0 h 12302"/>
              <a:gd name="connsiteX1" fmla="*/ 0 w 10030"/>
              <a:gd name="connsiteY1" fmla="*/ 4134 h 12302"/>
              <a:gd name="connsiteX0" fmla="*/ 10030 w 10030"/>
              <a:gd name="connsiteY0" fmla="*/ 0 h 16644"/>
              <a:gd name="connsiteX1" fmla="*/ 0 w 10030"/>
              <a:gd name="connsiteY1" fmla="*/ 4134 h 16644"/>
              <a:gd name="connsiteX0" fmla="*/ 10152 w 10152"/>
              <a:gd name="connsiteY0" fmla="*/ 0 h 14970"/>
              <a:gd name="connsiteX1" fmla="*/ 0 w 10152"/>
              <a:gd name="connsiteY1" fmla="*/ 371 h 14970"/>
              <a:gd name="connsiteX0" fmla="*/ 10152 w 10152"/>
              <a:gd name="connsiteY0" fmla="*/ 0 h 17015"/>
              <a:gd name="connsiteX1" fmla="*/ 0 w 10152"/>
              <a:gd name="connsiteY1" fmla="*/ 371 h 17015"/>
              <a:gd name="connsiteX0" fmla="*/ 10152 w 10152"/>
              <a:gd name="connsiteY0" fmla="*/ 0 h 17583"/>
              <a:gd name="connsiteX1" fmla="*/ 0 w 10152"/>
              <a:gd name="connsiteY1" fmla="*/ 371 h 17583"/>
            </a:gdLst>
            <a:ahLst/>
            <a:cxnLst>
              <a:cxn ang="0">
                <a:pos x="connsiteX0" y="connsiteY0"/>
              </a:cxn>
              <a:cxn ang="0">
                <a:pos x="connsiteX1" y="connsiteY1"/>
              </a:cxn>
            </a:cxnLst>
            <a:rect l="l" t="t" r="r" b="b"/>
            <a:pathLst>
              <a:path w="10152" h="17583">
                <a:moveTo>
                  <a:pt x="10152" y="0"/>
                </a:moveTo>
                <a:cubicBezTo>
                  <a:pt x="8055" y="24624"/>
                  <a:pt x="2520" y="22118"/>
                  <a:pt x="0" y="371"/>
                </a:cubicBezTo>
              </a:path>
            </a:pathLst>
          </a:custGeom>
          <a:ln w="28575">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920133" y="3038002"/>
            <a:ext cx="2248764" cy="276999"/>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BGP EVPN peer relationship</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a:extLst>
              <a:ext uri="{FF2B5EF4-FFF2-40B4-BE49-F238E27FC236}">
                <a16:creationId xmlns:a16="http://schemas.microsoft.com/office/drawing/2014/main" xmlns="" id="{062F7182-EB4F-47B5-A947-7E338CCA1217}"/>
              </a:ext>
            </a:extLst>
          </p:cNvPr>
          <p:cNvCxnSpPr>
            <a:cxnSpLocks/>
          </p:cNvCxnSpPr>
          <p:nvPr/>
        </p:nvCxnSpPr>
        <p:spPr bwMode="gray">
          <a:xfrm flipH="1">
            <a:off x="4638852" y="3995369"/>
            <a:ext cx="2827666"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15" name="矩形 14"/>
          <p:cNvSpPr/>
          <p:nvPr/>
        </p:nvSpPr>
        <p:spPr bwMode="gray">
          <a:xfrm>
            <a:off x="455612" y="4703408"/>
            <a:ext cx="11605324" cy="1477328"/>
          </a:xfrm>
          <a:prstGeom prst="rect">
            <a:avLst/>
          </a:prstGeom>
        </p:spPr>
        <p:txBody>
          <a:bodyPr wrap="square">
            <a:spAutoFit/>
          </a:bodyPr>
          <a:lstStyle/>
          <a:p>
            <a:pPr marL="285750" indent="-285750" fontAlgn="ctr">
              <a:lnSpc>
                <a:spcPts val="2400"/>
              </a:lnSpc>
              <a:spcAft>
                <a:spcPts val="600"/>
              </a:spcAft>
              <a:buFont typeface="Arial" panose="020B0604020202020204" pitchFamily="34" charset="0"/>
              <a:buChar char="•"/>
            </a:pPr>
            <a:r>
              <a:rPr lang="en-US" sz="1400" b="1" dirty="0" smtClean="0">
                <a:latin typeface="Huawei Sans" panose="020C0503030203020204" pitchFamily="34" charset="0"/>
              </a:rPr>
              <a:t>Type 2 routes (MAC/IP routes):</a:t>
            </a:r>
            <a:r>
              <a:rPr lang="en-US" sz="1400" dirty="0" smtClean="0">
                <a:latin typeface="Huawei Sans" panose="020C0503030203020204" pitchFamily="34" charset="0"/>
              </a:rPr>
              <a:t> are used to advertise host MAC addresses, ARP entries, and IP routes.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400" b="1" dirty="0" smtClean="0">
                <a:latin typeface="Huawei Sans" panose="020C0503030203020204" pitchFamily="34" charset="0"/>
              </a:rPr>
              <a:t>Type 3 routes (inclusive multicast routes):</a:t>
            </a:r>
            <a:r>
              <a:rPr lang="en-US" sz="1400" dirty="0" smtClean="0">
                <a:latin typeface="Huawei Sans" panose="020C0503030203020204" pitchFamily="34" charset="0"/>
              </a:rPr>
              <a:t> are used to transmit Layer 2 VNI (L2VNI) and VTEP IP address information, implement automatic VTEP discovery, dynamic VXLAN tunnel establishment, and BUM packet forwarding.</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400" b="1" dirty="0" smtClean="0">
                <a:latin typeface="Huawei Sans" panose="020C0503030203020204" pitchFamily="34" charset="0"/>
              </a:rPr>
              <a:t>Type 5 routes (IP prefix routes):</a:t>
            </a:r>
            <a:r>
              <a:rPr lang="en-US" sz="1400" dirty="0" smtClean="0">
                <a:latin typeface="Huawei Sans" panose="020C0503030203020204" pitchFamily="34" charset="0"/>
              </a:rPr>
              <a:t> are used to advertise host MAC addresses, ARP entries, IP routes, and external network routes.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203232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EVPN NLRI</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993009"/>
          </a:xfrm>
        </p:spPr>
        <p:txBody>
          <a:bodyPr/>
          <a:lstStyle/>
          <a:p>
            <a:r>
              <a:rPr lang="en-US" sz="1800" smtClean="0"/>
              <a:t>EVPN NLRI is carried in the path attribute MP_REACH_NLRI. The address family identifier (AFI) is 25, indicating L2VPN; the sub-address family identifier (SAFI) is 70.</a:t>
            </a:r>
            <a:endParaRPr lang="en-US" altLang="zh-CN" sz="1800" dirty="0" smtClean="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2249379450"/>
              </p:ext>
            </p:extLst>
          </p:nvPr>
        </p:nvGraphicFramePr>
        <p:xfrm>
          <a:off x="3253121" y="2088880"/>
          <a:ext cx="5685759" cy="3675888"/>
        </p:xfrm>
        <a:graphic>
          <a:graphicData uri="http://schemas.openxmlformats.org/drawingml/2006/table">
            <a:tbl>
              <a:tblPr firstRow="1" bandRow="1">
                <a:tableStyleId>{72833802-FEF1-4C79-8D5D-14CF1EAF98D9}</a:tableStyleId>
              </a:tblPr>
              <a:tblGrid>
                <a:gridCol w="5685759"/>
              </a:tblGrid>
              <a:tr h="288000">
                <a:tc>
                  <a:txBody>
                    <a:bodyPr/>
                    <a:lstStyle/>
                    <a:p>
                      <a:pPr algn="ctr" fontAlgn="ctr"/>
                      <a:r>
                        <a:rPr lang="en-US" sz="1800" dirty="0" smtClean="0">
                          <a:solidFill>
                            <a:srgbClr val="C7000B"/>
                          </a:solidFill>
                          <a:latin typeface="Huawei Sans" panose="020C0503030203020204" pitchFamily="34" charset="0"/>
                        </a:rPr>
                        <a:t>Path Attribute - MP_REACH_NLRI</a:t>
                      </a:r>
                      <a:endParaRPr lang="en-US" sz="1800" dirty="0">
                        <a:solidFill>
                          <a:srgbClr val="C7000B"/>
                        </a:solidFill>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288000">
                <a:tc>
                  <a:txBody>
                    <a:bodyPr/>
                    <a:lstStyle/>
                    <a:p>
                      <a:pPr algn="ctr" fontAlgn="ctr">
                        <a:lnSpc>
                          <a:spcPct val="120000"/>
                        </a:lnSpc>
                      </a:pPr>
                      <a:r>
                        <a:rPr lang="en-US" sz="1600" dirty="0" smtClean="0">
                          <a:latin typeface="Huawei Sans" panose="020C0503030203020204" pitchFamily="34" charset="0"/>
                        </a:rPr>
                        <a:t>Flags: Optional, Non-transitive</a:t>
                      </a:r>
                      <a:endParaRPr lang="en-US" sz="16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288000">
                <a:tc>
                  <a:txBody>
                    <a:bodyPr/>
                    <a:lstStyle/>
                    <a:p>
                      <a:pPr algn="ctr" fontAlgn="ctr">
                        <a:lnSpc>
                          <a:spcPct val="120000"/>
                        </a:lnSpc>
                      </a:pPr>
                      <a:r>
                        <a:rPr lang="en-US" sz="1600" dirty="0" smtClean="0">
                          <a:latin typeface="Huawei Sans" panose="020C0503030203020204" pitchFamily="34" charset="0"/>
                        </a:rPr>
                        <a:t> Type Code: MP_REACH_NLRI (14)</a:t>
                      </a:r>
                      <a:endParaRPr lang="en-US" sz="16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288000">
                <a:tc>
                  <a:txBody>
                    <a:bodyPr/>
                    <a:lstStyle/>
                    <a:p>
                      <a:pPr algn="ctr" fontAlgn="ctr">
                        <a:lnSpc>
                          <a:spcPct val="120000"/>
                        </a:lnSpc>
                      </a:pPr>
                      <a:r>
                        <a:rPr lang="en-US" sz="1600" dirty="0" smtClean="0">
                          <a:latin typeface="Huawei Sans" panose="020C0503030203020204" pitchFamily="34" charset="0"/>
                        </a:rPr>
                        <a:t> Length</a:t>
                      </a:r>
                      <a:endParaRPr lang="en-US" sz="16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288000">
                <a:tc>
                  <a:txBody>
                    <a:bodyPr/>
                    <a:lstStyle/>
                    <a:p>
                      <a:pPr algn="ctr" fontAlgn="ctr">
                        <a:lnSpc>
                          <a:spcPct val="120000"/>
                        </a:lnSpc>
                      </a:pPr>
                      <a:r>
                        <a:rPr lang="en-US" sz="1600" dirty="0" smtClean="0">
                          <a:latin typeface="Huawei Sans" panose="020C0503030203020204" pitchFamily="34" charset="0"/>
                        </a:rPr>
                        <a:t> Address family identifier (AFI): </a:t>
                      </a:r>
                      <a:r>
                        <a:rPr lang="en-US" sz="1600" b="1" dirty="0" smtClean="0">
                          <a:solidFill>
                            <a:srgbClr val="C7000B"/>
                          </a:solidFill>
                          <a:latin typeface="Huawei Sans" panose="020C0503030203020204" pitchFamily="34" charset="0"/>
                        </a:rPr>
                        <a:t>Layer-2 VPN (25)</a:t>
                      </a:r>
                      <a:endParaRPr lang="en-US" sz="1600" b="1" dirty="0">
                        <a:solidFill>
                          <a:srgbClr val="C7000B"/>
                        </a:solidFill>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288000">
                <a:tc>
                  <a:txBody>
                    <a:bodyPr/>
                    <a:lstStyle/>
                    <a:p>
                      <a:pPr algn="ctr" fontAlgn="ctr">
                        <a:lnSpc>
                          <a:spcPct val="120000"/>
                        </a:lnSpc>
                      </a:pPr>
                      <a:r>
                        <a:rPr lang="en-US" sz="1600" dirty="0" smtClean="0">
                          <a:latin typeface="Huawei Sans" panose="020C0503030203020204" pitchFamily="34" charset="0"/>
                        </a:rPr>
                        <a:t> Subsequent address family identifier (SAFI): </a:t>
                      </a:r>
                      <a:r>
                        <a:rPr lang="en-US" sz="1600" b="1" dirty="0" smtClean="0">
                          <a:solidFill>
                            <a:srgbClr val="C7000B"/>
                          </a:solidFill>
                          <a:latin typeface="Huawei Sans" panose="020C0503030203020204" pitchFamily="34" charset="0"/>
                        </a:rPr>
                        <a:t>EVPN (70)</a:t>
                      </a:r>
                      <a:endParaRPr lang="en-US" sz="1600" b="1" dirty="0">
                        <a:solidFill>
                          <a:srgbClr val="C7000B"/>
                        </a:solidFill>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288000">
                <a:tc>
                  <a:txBody>
                    <a:bodyPr/>
                    <a:lstStyle/>
                    <a:p>
                      <a:pPr algn="ctr" fontAlgn="ctr">
                        <a:lnSpc>
                          <a:spcPct val="120000"/>
                        </a:lnSpc>
                      </a:pPr>
                      <a:r>
                        <a:rPr lang="en-US" sz="1600" dirty="0" smtClean="0">
                          <a:latin typeface="Huawei Sans" panose="020C0503030203020204" pitchFamily="34" charset="0"/>
                        </a:rPr>
                        <a:t> Next hop network address (4 Bytes)</a:t>
                      </a:r>
                      <a:endParaRPr lang="en-US" sz="16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288000">
                <a:tc>
                  <a:txBody>
                    <a:bodyPr/>
                    <a:lstStyle/>
                    <a:p>
                      <a:pPr algn="ctr" fontAlgn="ctr"/>
                      <a:r>
                        <a:rPr lang="en-US" sz="1600" dirty="0" smtClean="0">
                          <a:solidFill>
                            <a:srgbClr val="C7000B"/>
                          </a:solidFill>
                          <a:latin typeface="Huawei Sans" panose="020C0503030203020204" pitchFamily="34" charset="0"/>
                        </a:rPr>
                        <a:t>Route Type (1 octet)</a:t>
                      </a:r>
                      <a:endParaRPr lang="en-US" altLang="zh-CN" sz="16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chemeClr val="bg1">
                        <a:lumMod val="95000"/>
                      </a:schemeClr>
                    </a:solidFill>
                  </a:tcPr>
                </a:tc>
              </a:tr>
              <a:tr h="288000">
                <a:tc>
                  <a:txBody>
                    <a:bodyPr/>
                    <a:lstStyle/>
                    <a:p>
                      <a:pPr algn="ctr" fontAlgn="ctr"/>
                      <a:r>
                        <a:rPr lang="en-US" sz="1600" dirty="0" smtClean="0">
                          <a:solidFill>
                            <a:srgbClr val="C7000B"/>
                          </a:solidFill>
                          <a:latin typeface="Huawei Sans" panose="020C0503030203020204" pitchFamily="34" charset="0"/>
                        </a:rPr>
                        <a:t>Length (1 octet) </a:t>
                      </a:r>
                      <a:endParaRPr lang="en-US" altLang="zh-CN" sz="16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chemeClr val="bg1">
                        <a:lumMod val="95000"/>
                      </a:schemeClr>
                    </a:solidFill>
                  </a:tcPr>
                </a:tc>
              </a:tr>
              <a:tr h="288000">
                <a:tc>
                  <a:txBody>
                    <a:bodyPr/>
                    <a:lstStyle/>
                    <a:p>
                      <a:pPr algn="ctr" fontAlgn="ctr"/>
                      <a:r>
                        <a:rPr lang="en-US" sz="1600" dirty="0" smtClean="0">
                          <a:solidFill>
                            <a:srgbClr val="C7000B"/>
                          </a:solidFill>
                          <a:latin typeface="Huawei Sans" panose="020C0503030203020204" pitchFamily="34" charset="0"/>
                        </a:rPr>
                        <a:t>Route Type specific (variable) </a:t>
                      </a:r>
                      <a:endParaRPr lang="en-US" altLang="zh-CN" sz="16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chemeClr val="bg1">
                        <a:lumMod val="95000"/>
                      </a:schemeClr>
                    </a:solidFill>
                  </a:tcPr>
                </a:tc>
              </a:tr>
            </a:tbl>
          </a:graphicData>
        </a:graphic>
      </p:graphicFrame>
      <p:sp>
        <p:nvSpPr>
          <p:cNvPr id="6" name="文本占位符 2"/>
          <p:cNvSpPr txBox="1">
            <a:spLocks/>
          </p:cNvSpPr>
          <p:nvPr/>
        </p:nvSpPr>
        <p:spPr bwMode="auto">
          <a:xfrm>
            <a:off x="8938880" y="5061391"/>
            <a:ext cx="1104673" cy="382546"/>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EVPN NLRI</a:t>
            </a:r>
            <a:endParaRPr lang="en-US" sz="1400" dirty="0">
              <a:latin typeface="Huawei Sans" panose="020C0503030203020204" pitchFamily="34" charset="0"/>
            </a:endParaRPr>
          </a:p>
        </p:txBody>
      </p:sp>
      <p:grpSp>
        <p:nvGrpSpPr>
          <p:cNvPr id="7" name="组合 6"/>
          <p:cNvGrpSpPr/>
          <p:nvPr/>
        </p:nvGrpSpPr>
        <p:grpSpPr>
          <a:xfrm rot="10800000">
            <a:off x="9064282" y="5487294"/>
            <a:ext cx="337662" cy="277474"/>
            <a:chOff x="1149331" y="3370821"/>
            <a:chExt cx="598189" cy="335743"/>
          </a:xfrm>
        </p:grpSpPr>
        <p:cxnSp>
          <p:nvCxnSpPr>
            <p:cNvPr id="8" name="直接连接符 7"/>
            <p:cNvCxnSpPr/>
            <p:nvPr/>
          </p:nvCxnSpPr>
          <p:spPr>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9064282" y="4754545"/>
            <a:ext cx="337662" cy="277474"/>
            <a:chOff x="7170494" y="3022832"/>
            <a:chExt cx="337662" cy="277474"/>
          </a:xfrm>
        </p:grpSpPr>
        <p:cxnSp>
          <p:nvCxnSpPr>
            <p:cNvPr id="11" name="直接连接符 10"/>
            <p:cNvCxnSpPr/>
            <p:nvPr/>
          </p:nvCxnSpPr>
          <p:spPr>
            <a:xfrm rot="10800000" flipH="1">
              <a:off x="7170494" y="3022832"/>
              <a:ext cx="337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0800000" flipV="1">
              <a:off x="7339325" y="3022832"/>
              <a:ext cx="0" cy="277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826236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Extended Community</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1978069"/>
          </a:xfrm>
        </p:spPr>
        <p:txBody>
          <a:bodyPr/>
          <a:lstStyle/>
          <a:p>
            <a:r>
              <a:rPr lang="en-US" sz="1600" smtClean="0"/>
              <a:t>BGP EVPN is similar to MPLS VPN. To control the sending and receiving of routes, BGP EVPN uses the EVPN instance, which is the same as the traditional IP VPN instance. An EVPN instance has RD and RT values. When routes are transmitted, the extended community attribute is used to carry the RT value of the EVPN instance.</a:t>
            </a:r>
            <a:endParaRPr lang="en-US" altLang="zh-CN" sz="1600" smtClean="0">
              <a:sym typeface="Huawei Sans" panose="020C0503030203020204" pitchFamily="34" charset="0"/>
            </a:endParaRPr>
          </a:p>
          <a:p>
            <a:r>
              <a:rPr lang="en-US" sz="1600" smtClean="0"/>
              <a:t>In addition to the RT value, BGP EVPN adds some new sub-types to the extended community attribute: MAC Mobility and EVPN Router's MAC Extended Community.</a:t>
            </a:r>
            <a:endParaRPr lang="en-US" altLang="zh-CN" sz="1600" dirty="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4220992897"/>
              </p:ext>
            </p:extLst>
          </p:nvPr>
        </p:nvGraphicFramePr>
        <p:xfrm>
          <a:off x="3253120" y="3227507"/>
          <a:ext cx="5685759" cy="2808000"/>
        </p:xfrm>
        <a:graphic>
          <a:graphicData uri="http://schemas.openxmlformats.org/drawingml/2006/table">
            <a:tbl>
              <a:tblPr firstRow="1" bandRow="1">
                <a:tableStyleId>{72833802-FEF1-4C79-8D5D-14CF1EAF98D9}</a:tableStyleId>
              </a:tblPr>
              <a:tblGrid>
                <a:gridCol w="5685759"/>
              </a:tblGrid>
              <a:tr h="432000">
                <a:tc>
                  <a:txBody>
                    <a:bodyPr/>
                    <a:lstStyle/>
                    <a:p>
                      <a:pPr algn="ctr" fontAlgn="ctr"/>
                      <a:r>
                        <a:rPr lang="en-US" sz="1800" dirty="0" smtClean="0">
                          <a:solidFill>
                            <a:srgbClr val="C7000B"/>
                          </a:solidFill>
                          <a:latin typeface="Huawei Sans" panose="020C0503030203020204" pitchFamily="34" charset="0"/>
                        </a:rPr>
                        <a:t>Path Attribute - EXTENDED_COMMUNITIES</a:t>
                      </a:r>
                      <a:endParaRPr lang="en-US" sz="1800" dirty="0">
                        <a:solidFill>
                          <a:srgbClr val="C7000B"/>
                        </a:solidFill>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r h="396000">
                <a:tc>
                  <a:txBody>
                    <a:bodyPr/>
                    <a:lstStyle/>
                    <a:p>
                      <a:pPr algn="ctr" fontAlgn="ctr">
                        <a:lnSpc>
                          <a:spcPct val="120000"/>
                        </a:lnSpc>
                      </a:pPr>
                      <a:r>
                        <a:rPr lang="en-US" sz="1600" dirty="0" smtClean="0">
                          <a:latin typeface="Huawei Sans" panose="020C0503030203020204" pitchFamily="34" charset="0"/>
                        </a:rPr>
                        <a:t>Flags: Optional, Transitive</a:t>
                      </a:r>
                      <a:endParaRPr lang="en-US" sz="16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96000">
                <a:tc>
                  <a:txBody>
                    <a:bodyPr/>
                    <a:lstStyle/>
                    <a:p>
                      <a:pPr algn="ctr" fontAlgn="ctr">
                        <a:lnSpc>
                          <a:spcPct val="120000"/>
                        </a:lnSpc>
                      </a:pPr>
                      <a:r>
                        <a:rPr lang="en-US" sz="1600" dirty="0" smtClean="0">
                          <a:latin typeface="Huawei Sans" panose="020C0503030203020204" pitchFamily="34" charset="0"/>
                        </a:rPr>
                        <a:t> Type Code: EXTENDED_COMMUNITIES (16)</a:t>
                      </a:r>
                      <a:endParaRPr lang="en-US" sz="16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96000">
                <a:tc>
                  <a:txBody>
                    <a:bodyPr/>
                    <a:lstStyle/>
                    <a:p>
                      <a:pPr algn="ctr" fontAlgn="ctr">
                        <a:lnSpc>
                          <a:spcPct val="120000"/>
                        </a:lnSpc>
                      </a:pPr>
                      <a:r>
                        <a:rPr lang="en-US" sz="1600" dirty="0" smtClean="0">
                          <a:latin typeface="Huawei Sans" panose="020C0503030203020204" pitchFamily="34" charset="0"/>
                        </a:rPr>
                        <a:t> Length</a:t>
                      </a:r>
                      <a:endParaRPr lang="en-US" sz="16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396000">
                <a:tc>
                  <a:txBody>
                    <a:bodyPr/>
                    <a:lstStyle/>
                    <a:p>
                      <a:pPr algn="ctr" fontAlgn="ctr"/>
                      <a:r>
                        <a:rPr lang="en-US" sz="1600" dirty="0" smtClean="0">
                          <a:solidFill>
                            <a:srgbClr val="C7000B"/>
                          </a:solidFill>
                          <a:latin typeface="Huawei Sans" panose="020C0503030203020204" pitchFamily="34" charset="0"/>
                        </a:rPr>
                        <a:t>Route Target (RT)</a:t>
                      </a:r>
                      <a:endParaRPr lang="en-US" altLang="zh-CN" sz="16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chemeClr val="bg1">
                        <a:lumMod val="95000"/>
                      </a:schemeClr>
                    </a:solidFill>
                  </a:tcPr>
                </a:tc>
              </a:tr>
              <a:tr h="396000">
                <a:tc>
                  <a:txBody>
                    <a:bodyPr/>
                    <a:lstStyle/>
                    <a:p>
                      <a:pPr algn="ctr" fontAlgn="ctr"/>
                      <a:r>
                        <a:rPr lang="en-US" sz="1600" dirty="0" smtClean="0">
                          <a:solidFill>
                            <a:srgbClr val="C7000B"/>
                          </a:solidFill>
                          <a:latin typeface="Huawei Sans" panose="020C0503030203020204" pitchFamily="34" charset="0"/>
                        </a:rPr>
                        <a:t>MAC Mobility</a:t>
                      </a:r>
                      <a:endParaRPr lang="en-US" altLang="zh-CN" sz="16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chemeClr val="bg1">
                        <a:lumMod val="95000"/>
                      </a:schemeClr>
                    </a:solidFill>
                  </a:tcPr>
                </a:tc>
              </a:tr>
              <a:tr h="396000">
                <a:tc>
                  <a:txBody>
                    <a:bodyPr/>
                    <a:lstStyle/>
                    <a:p>
                      <a:pPr algn="ctr" fontAlgn="ctr"/>
                      <a:r>
                        <a:rPr lang="en-US" sz="1600" dirty="0" smtClean="0">
                          <a:solidFill>
                            <a:srgbClr val="C7000B"/>
                          </a:solidFill>
                          <a:latin typeface="Huawei Sans" panose="020C0503030203020204" pitchFamily="34" charset="0"/>
                        </a:rPr>
                        <a:t>EVPN Router's MAC Extended Community</a:t>
                      </a:r>
                      <a:endParaRPr lang="en-US" altLang="zh-CN" sz="16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chemeClr val="bg1">
                        <a:lumMod val="95000"/>
                      </a:schemeClr>
                    </a:solidFill>
                  </a:tcPr>
                </a:tc>
              </a:tr>
            </a:tbl>
          </a:graphicData>
        </a:graphic>
      </p:graphicFrame>
      <p:sp>
        <p:nvSpPr>
          <p:cNvPr id="6" name="文本占位符 2"/>
          <p:cNvSpPr txBox="1">
            <a:spLocks/>
          </p:cNvSpPr>
          <p:nvPr/>
        </p:nvSpPr>
        <p:spPr bwMode="auto">
          <a:xfrm>
            <a:off x="8876966" y="5243830"/>
            <a:ext cx="1972960" cy="382546"/>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 Extended Community</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p:cNvGrpSpPr/>
          <p:nvPr/>
        </p:nvGrpSpPr>
        <p:grpSpPr>
          <a:xfrm rot="10800000">
            <a:off x="9032927" y="5758033"/>
            <a:ext cx="337662" cy="277474"/>
            <a:chOff x="1149331" y="3370821"/>
            <a:chExt cx="598189" cy="335743"/>
          </a:xfrm>
        </p:grpSpPr>
        <p:cxnSp>
          <p:nvCxnSpPr>
            <p:cNvPr id="8" name="直接连接符 7"/>
            <p:cNvCxnSpPr/>
            <p:nvPr/>
          </p:nvCxnSpPr>
          <p:spPr>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9032927" y="4866344"/>
            <a:ext cx="337662" cy="277474"/>
            <a:chOff x="7170494" y="3022832"/>
            <a:chExt cx="337662" cy="277474"/>
          </a:xfrm>
        </p:grpSpPr>
        <p:cxnSp>
          <p:nvCxnSpPr>
            <p:cNvPr id="11" name="直接连接符 10"/>
            <p:cNvCxnSpPr/>
            <p:nvPr/>
          </p:nvCxnSpPr>
          <p:spPr>
            <a:xfrm rot="10800000" flipH="1">
              <a:off x="7170494" y="3022832"/>
              <a:ext cx="337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0800000" flipV="1">
              <a:off x="7339325" y="3022832"/>
              <a:ext cx="0" cy="277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6023205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直接连接符 44"/>
          <p:cNvCxnSpPr>
            <a:stCxn id="26" idx="3"/>
            <a:endCxn id="44" idx="1"/>
          </p:cNvCxnSpPr>
          <p:nvPr/>
        </p:nvCxnSpPr>
        <p:spPr bwMode="gray">
          <a:xfrm>
            <a:off x="7795927" y="4625393"/>
            <a:ext cx="17309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t>EVPN VPN Instance</a:t>
            </a:r>
            <a:endParaRPr lang="en-US" altLang="zh-CN" dirty="0"/>
          </a:p>
        </p:txBody>
      </p:sp>
      <p:sp>
        <p:nvSpPr>
          <p:cNvPr id="55" name="文本占位符 2"/>
          <p:cNvSpPr>
            <a:spLocks noGrp="1"/>
          </p:cNvSpPr>
          <p:nvPr>
            <p:ph type="body" sz="quarter" idx="10"/>
          </p:nvPr>
        </p:nvSpPr>
        <p:spPr bwMode="gray">
          <a:xfrm>
            <a:off x="455612" y="1052514"/>
            <a:ext cx="11293476" cy="1765657"/>
          </a:xfrm>
        </p:spPr>
        <p:txBody>
          <a:bodyPr/>
          <a:lstStyle/>
          <a:p>
            <a:r>
              <a:rPr lang="en-US" sz="1400" dirty="0" smtClean="0"/>
              <a:t>After an EVPN instance is bound to a BD, MAC address entries of the BD are transmitted through BGP EVPN routes, carrying the ERT of the EVPN instance bound to the BD. After receiving the EVPN routes, the remote end compares the ERT carried in the EVPN routes with the IRT of the local EVPN instance and adds the EVPN routes to the routing table of the EVPN instance. The remote end parses the EVPN routing table to obtain MAC address entries and adds them to the MAC address table of the BD bound to the EVPN instance.</a:t>
            </a:r>
            <a:endParaRPr lang="en-US" altLang="zh-CN" sz="1400" dirty="0">
              <a:sym typeface="Huawei Sans" panose="020C0503030203020204" pitchFamily="34" charset="0"/>
            </a:endParaRPr>
          </a:p>
        </p:txBody>
      </p:sp>
      <p:grpSp>
        <p:nvGrpSpPr>
          <p:cNvPr id="7" name="组合 6"/>
          <p:cNvGrpSpPr/>
          <p:nvPr/>
        </p:nvGrpSpPr>
        <p:grpSpPr bwMode="gray">
          <a:xfrm>
            <a:off x="4343176" y="4224848"/>
            <a:ext cx="442385" cy="432048"/>
            <a:chOff x="1194287" y="4005064"/>
            <a:chExt cx="442385" cy="432048"/>
          </a:xfrm>
        </p:grpSpPr>
        <p:cxnSp>
          <p:nvCxnSpPr>
            <p:cNvPr id="8" name="直接连接符 7"/>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bwMode="gray">
          <a:xfrm>
            <a:off x="4305323" y="4827336"/>
            <a:ext cx="518091" cy="276999"/>
          </a:xfrm>
          <a:prstGeom prst="rect">
            <a:avLst/>
          </a:prstGeom>
        </p:spPr>
        <p:txBody>
          <a:bodyPr wrap="none">
            <a:spAutoFit/>
          </a:bodyPr>
          <a:lstStyle/>
          <a:p>
            <a:pPr algn="ct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3916595" y="3941816"/>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grpSp>
        <p:nvGrpSpPr>
          <p:cNvPr id="12" name="组合 11"/>
          <p:cNvGrpSpPr/>
          <p:nvPr/>
        </p:nvGrpSpPr>
        <p:grpSpPr bwMode="gray">
          <a:xfrm>
            <a:off x="7305481" y="4224848"/>
            <a:ext cx="442385" cy="432048"/>
            <a:chOff x="1194287" y="4005064"/>
            <a:chExt cx="442385" cy="432048"/>
          </a:xfrm>
        </p:grpSpPr>
        <p:cxnSp>
          <p:nvCxnSpPr>
            <p:cNvPr id="13" name="直接连接符 12"/>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bwMode="gray">
          <a:xfrm>
            <a:off x="7267628" y="4827336"/>
            <a:ext cx="518091" cy="276999"/>
          </a:xfrm>
          <a:prstGeom prst="rect">
            <a:avLst/>
          </a:prstGeom>
        </p:spPr>
        <p:txBody>
          <a:bodyPr wrap="none">
            <a:spAutoFit/>
          </a:bodyPr>
          <a:lstStyle/>
          <a:p>
            <a:pPr algn="ct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6878904" y="3941816"/>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grpSp>
        <p:nvGrpSpPr>
          <p:cNvPr id="40" name="组合 39"/>
          <p:cNvGrpSpPr/>
          <p:nvPr/>
        </p:nvGrpSpPr>
        <p:grpSpPr bwMode="gray">
          <a:xfrm>
            <a:off x="4704993" y="4527074"/>
            <a:ext cx="2691181" cy="276999"/>
            <a:chOff x="4374940" y="2631153"/>
            <a:chExt cx="2691181" cy="276999"/>
          </a:xfrm>
        </p:grpSpPr>
        <p:sp>
          <p:nvSpPr>
            <p:cNvPr id="17" name="圆柱形 16"/>
            <p:cNvSpPr/>
            <p:nvPr/>
          </p:nvSpPr>
          <p:spPr bwMode="gray">
            <a:xfrm rot="16200000">
              <a:off x="5599511" y="1410697"/>
              <a:ext cx="242039" cy="2691181"/>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5149252" y="2631153"/>
              <a:ext cx="1142556"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 name="矩形 18"/>
          <p:cNvSpPr/>
          <p:nvPr/>
        </p:nvSpPr>
        <p:spPr bwMode="gray">
          <a:xfrm>
            <a:off x="1890290" y="4821276"/>
            <a:ext cx="461986" cy="276999"/>
          </a:xfrm>
          <a:prstGeom prst="rect">
            <a:avLst/>
          </a:prstGeom>
        </p:spPr>
        <p:txBody>
          <a:bodyPr wrap="none">
            <a:spAutoFit/>
          </a:bodyPr>
          <a:lstStyle/>
          <a:p>
            <a:pPr algn="ctr" fontAlgn="ctr"/>
            <a:r>
              <a:rPr lang="en-US" sz="1200" b="1"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p:cNvCxnSpPr>
            <a:stCxn id="27" idx="3"/>
            <a:endCxn id="25" idx="1"/>
          </p:cNvCxnSpPr>
          <p:nvPr/>
        </p:nvCxnSpPr>
        <p:spPr bwMode="gray">
          <a:xfrm>
            <a:off x="2344261" y="4625393"/>
            <a:ext cx="19686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5" name="图片 87" descr="汇聚交换机.png"/>
          <p:cNvPicPr>
            <a:picLocks noChangeAspect="1"/>
          </p:cNvPicPr>
          <p:nvPr/>
        </p:nvPicPr>
        <p:blipFill>
          <a:blip r:embed="rId3"/>
          <a:stretch>
            <a:fillRect/>
          </a:stretch>
        </p:blipFill>
        <p:spPr bwMode="gray">
          <a:xfrm>
            <a:off x="4312959" y="4419693"/>
            <a:ext cx="502820" cy="411400"/>
          </a:xfrm>
          <a:prstGeom prst="rect">
            <a:avLst/>
          </a:prstGeom>
        </p:spPr>
      </p:pic>
      <p:pic>
        <p:nvPicPr>
          <p:cNvPr id="26" name="图片 87" descr="汇聚交换机.png"/>
          <p:cNvPicPr>
            <a:picLocks noChangeAspect="1"/>
          </p:cNvPicPr>
          <p:nvPr/>
        </p:nvPicPr>
        <p:blipFill>
          <a:blip r:embed="rId3"/>
          <a:stretch>
            <a:fillRect/>
          </a:stretch>
        </p:blipFill>
        <p:spPr bwMode="gray">
          <a:xfrm>
            <a:off x="7293107" y="4419693"/>
            <a:ext cx="502820" cy="411400"/>
          </a:xfrm>
          <a:prstGeom prst="rect">
            <a:avLst/>
          </a:prstGeom>
        </p:spPr>
      </p:pic>
      <p:pic>
        <p:nvPicPr>
          <p:cNvPr id="27" name="图片 11" descr="开放网络-蓝.png"/>
          <p:cNvPicPr>
            <a:picLocks noChangeAspect="1"/>
          </p:cNvPicPr>
          <p:nvPr/>
        </p:nvPicPr>
        <p:blipFill>
          <a:blip r:embed="rId4" cstate="print"/>
          <a:stretch>
            <a:fillRect/>
          </a:stretch>
        </p:blipFill>
        <p:spPr bwMode="gray">
          <a:xfrm>
            <a:off x="1898305" y="4453748"/>
            <a:ext cx="445956" cy="343290"/>
          </a:xfrm>
          <a:prstGeom prst="rect">
            <a:avLst/>
          </a:prstGeom>
        </p:spPr>
      </p:pic>
      <p:sp>
        <p:nvSpPr>
          <p:cNvPr id="33" name="文本框 32">
            <a:extLst>
              <a:ext uri="{FF2B5EF4-FFF2-40B4-BE49-F238E27FC236}">
                <a16:creationId xmlns:a16="http://schemas.microsoft.com/office/drawing/2014/main" xmlns="" id="{06B15736-FC8B-4050-A2F5-AB6BD864A78D}"/>
              </a:ext>
            </a:extLst>
          </p:cNvPr>
          <p:cNvSpPr txBox="1"/>
          <p:nvPr/>
        </p:nvSpPr>
        <p:spPr bwMode="gray">
          <a:xfrm>
            <a:off x="2375520" y="5447337"/>
            <a:ext cx="1860908" cy="756000"/>
          </a:xfrm>
          <a:prstGeom prst="rect">
            <a:avLst/>
          </a:prstGeom>
          <a:solidFill>
            <a:schemeClr val="bg1"/>
          </a:solidFill>
          <a:ln w="12700">
            <a:solidFill>
              <a:schemeClr val="tx1"/>
            </a:solidFill>
          </a:ln>
        </p:spPr>
        <p:txBody>
          <a:bodyPr wrap="none" lIns="0" tIns="0" rIns="0" bIns="0" rtlCol="0" anchor="ctr" anchorCtr="0">
            <a:noAutofit/>
          </a:bodyPr>
          <a:lstStyle/>
          <a:p>
            <a:pPr algn="ctr" fontAlgn="ctr"/>
            <a:r>
              <a:rPr lang="en-US" sz="1200" dirty="0" smtClean="0">
                <a:latin typeface="Huawei Sans" panose="020C0503030203020204" pitchFamily="34" charset="0"/>
              </a:rPr>
              <a:t>EVPN RD: 20:1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EVPN ERT: </a:t>
            </a:r>
            <a:r>
              <a:rPr lang="en-US" sz="1200" dirty="0" smtClean="0">
                <a:solidFill>
                  <a:srgbClr val="C7000B"/>
                </a:solidFill>
                <a:latin typeface="Huawei Sans" panose="020C0503030203020204" pitchFamily="34" charset="0"/>
              </a:rPr>
              <a:t>202:1</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EVPN IRT: 200:1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rot="15603">
            <a:off x="2891899" y="4781824"/>
            <a:ext cx="1414169" cy="646331"/>
          </a:xfrm>
          <a:prstGeom prst="rect">
            <a:avLst/>
          </a:prstGeom>
        </p:spPr>
        <p:txBody>
          <a:bodyPr wrap="none">
            <a:spAutoFit/>
          </a:bodyPr>
          <a:lstStyle/>
          <a:p>
            <a:pPr algn="r"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C7000B"/>
                </a:solidFill>
                <a:latin typeface="Huawei Sans" panose="020C0503030203020204" pitchFamily="34" charset="0"/>
              </a:rPr>
              <a:t>VNI 200</a:t>
            </a:r>
          </a:p>
          <a:p>
            <a:pPr algn="r" fontAlgn="ctr"/>
            <a:r>
              <a:rPr lang="en-US" sz="1200" dirty="0" smtClean="0">
                <a:solidFill>
                  <a:srgbClr val="C7000B"/>
                </a:solidFill>
                <a:latin typeface="Huawei Sans" panose="020C0503030203020204" pitchFamily="34" charset="0"/>
              </a:rPr>
              <a:t>EVPN instance e1</a:t>
            </a:r>
            <a:endParaRPr lang="en-US" sz="1200" dirty="0">
              <a:solidFill>
                <a:srgbClr val="C7000B"/>
              </a:solidFill>
              <a:latin typeface="Huawei Sans" panose="020C0503030203020204" pitchFamily="34" charset="0"/>
            </a:endParaRPr>
          </a:p>
        </p:txBody>
      </p:sp>
      <p:sp>
        <p:nvSpPr>
          <p:cNvPr id="38" name="矩形 37"/>
          <p:cNvSpPr/>
          <p:nvPr/>
        </p:nvSpPr>
        <p:spPr bwMode="gray">
          <a:xfrm rot="15603">
            <a:off x="7784919" y="4781822"/>
            <a:ext cx="1414170" cy="646331"/>
          </a:xfrm>
          <a:prstGeom prst="rect">
            <a:avLst/>
          </a:prstGeom>
        </p:spPr>
        <p:txBody>
          <a:bodyPr wrap="none">
            <a:spAutoFit/>
          </a:bodyPr>
          <a:lstStyle/>
          <a:p>
            <a:pPr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C7000B"/>
                </a:solidFill>
                <a:latin typeface="Huawei Sans" panose="020C0503030203020204" pitchFamily="34" charset="0"/>
              </a:rPr>
              <a:t>VNI 200</a:t>
            </a:r>
          </a:p>
          <a:p>
            <a:pPr fontAlgn="ctr"/>
            <a:r>
              <a:rPr lang="en-US" sz="1200" dirty="0" smtClean="0">
                <a:solidFill>
                  <a:srgbClr val="C7000B"/>
                </a:solidFill>
                <a:latin typeface="Huawei Sans" panose="020C0503030203020204" pitchFamily="34" charset="0"/>
              </a:rPr>
              <a:t>EVPN instance e1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a16="http://schemas.microsoft.com/office/drawing/2014/main" xmlns="" id="{06B15736-FC8B-4050-A2F5-AB6BD864A78D}"/>
              </a:ext>
            </a:extLst>
          </p:cNvPr>
          <p:cNvSpPr txBox="1"/>
          <p:nvPr/>
        </p:nvSpPr>
        <p:spPr bwMode="gray">
          <a:xfrm>
            <a:off x="7866606" y="5447337"/>
            <a:ext cx="1860908" cy="756000"/>
          </a:xfrm>
          <a:prstGeom prst="rect">
            <a:avLst/>
          </a:prstGeom>
          <a:solidFill>
            <a:schemeClr val="bg1"/>
          </a:solidFill>
          <a:ln w="12700">
            <a:solidFill>
              <a:schemeClr val="tx1"/>
            </a:solidFill>
          </a:ln>
        </p:spPr>
        <p:txBody>
          <a:bodyPr wrap="none" lIns="0" tIns="0" rIns="0" bIns="0" rtlCol="0" anchor="ctr" anchorCtr="0">
            <a:noAutofit/>
          </a:bodyPr>
          <a:lstStyle/>
          <a:p>
            <a:pPr algn="ctr" fontAlgn="ctr"/>
            <a:r>
              <a:rPr lang="en-US" sz="1200" dirty="0" smtClean="0">
                <a:latin typeface="Huawei Sans" panose="020C0503030203020204" pitchFamily="34" charset="0"/>
              </a:rPr>
              <a:t>EVPN RD: 20:1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EVPN ERT: 200:1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EVPN IRT: </a:t>
            </a:r>
            <a:r>
              <a:rPr lang="en-US" sz="1200" dirty="0" smtClean="0">
                <a:solidFill>
                  <a:srgbClr val="C7000B"/>
                </a:solidFill>
                <a:latin typeface="Huawei Sans" panose="020C0503030203020204" pitchFamily="34" charset="0"/>
              </a:rPr>
              <a:t>202:1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9518851" y="4821276"/>
            <a:ext cx="461986" cy="276999"/>
          </a:xfrm>
          <a:prstGeom prst="rect">
            <a:avLst/>
          </a:prstGeom>
        </p:spPr>
        <p:txBody>
          <a:bodyPr wrap="none">
            <a:spAutoFit/>
          </a:bodyPr>
          <a:lstStyle/>
          <a:p>
            <a:pPr algn="ctr" fontAlgn="ctr"/>
            <a:r>
              <a:rPr lang="en-US" sz="1200" b="1"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11" descr="开放网络-蓝.png"/>
          <p:cNvPicPr>
            <a:picLocks noChangeAspect="1"/>
          </p:cNvPicPr>
          <p:nvPr/>
        </p:nvPicPr>
        <p:blipFill>
          <a:blip r:embed="rId4" cstate="print"/>
          <a:stretch>
            <a:fillRect/>
          </a:stretch>
        </p:blipFill>
        <p:spPr bwMode="gray">
          <a:xfrm>
            <a:off x="9526866" y="4453748"/>
            <a:ext cx="445956" cy="343290"/>
          </a:xfrm>
          <a:prstGeom prst="rect">
            <a:avLst/>
          </a:prstGeom>
        </p:spPr>
      </p:pic>
      <p:sp>
        <p:nvSpPr>
          <p:cNvPr id="52" name="任意多边形 51"/>
          <p:cNvSpPr/>
          <p:nvPr/>
        </p:nvSpPr>
        <p:spPr bwMode="gray">
          <a:xfrm>
            <a:off x="4910130" y="3634945"/>
            <a:ext cx="2527977" cy="246901"/>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4510644" y="5447337"/>
            <a:ext cx="3170711" cy="756000"/>
          </a:xfrm>
          <a:prstGeom prst="rect">
            <a:avLst/>
          </a:prstGeom>
          <a:solidFill>
            <a:srgbClr val="FFFFCC"/>
          </a:solidFill>
          <a:ln w="12700" cap="flat" cmpd="sng" algn="ctr">
            <a:solidFill>
              <a:srgbClr val="FFD17D"/>
            </a:solidFill>
            <a:prstDash val="solid"/>
            <a:miter lim="800000"/>
          </a:ln>
          <a:effectLst/>
        </p:spPr>
        <p:txBody>
          <a:bodyPr rtlCol="0" anchor="ctr">
            <a:noAutofit/>
          </a:bodyPr>
          <a:lstStyle/>
          <a:p>
            <a:pPr marL="0" marR="0" lvl="0" indent="0" algn="ctr" defTabSz="914400" eaLnBrk="1" fontAlgn="ctr" latinLnBrk="0" hangingPunct="1">
              <a:spcBef>
                <a:spcPts val="0"/>
              </a:spcBef>
              <a:spcAft>
                <a:spcPts val="0"/>
              </a:spcAft>
              <a:buClrTx/>
              <a:buSzTx/>
              <a:buFontTx/>
              <a:buNone/>
              <a:tabLst/>
              <a:defRPr/>
            </a:pPr>
            <a:r>
              <a:rPr lang="en-US" sz="1200" b="0" dirty="0" smtClean="0">
                <a:solidFill>
                  <a:srgbClr val="ED6D00"/>
                </a:solidFill>
                <a:latin typeface="Huawei Sans" panose="020C0503030203020204" pitchFamily="34" charset="0"/>
              </a:rPr>
              <a:t>If the ERT and IRT values are not specified and only the RT value is available, the ERT and IRT values are the same.</a:t>
            </a:r>
            <a:endParaRPr lang="en-US" sz="1200" b="0" dirty="0">
              <a:solidFill>
                <a:srgbClr val="ED6D00"/>
              </a:solidFill>
              <a:latin typeface="Huawei Sans" panose="020C0503030203020204" pitchFamily="34" charset="0"/>
            </a:endParaRPr>
          </a:p>
        </p:txBody>
      </p:sp>
      <p:grpSp>
        <p:nvGrpSpPr>
          <p:cNvPr id="51" name="组合 50"/>
          <p:cNvGrpSpPr/>
          <p:nvPr/>
        </p:nvGrpSpPr>
        <p:grpSpPr bwMode="gray">
          <a:xfrm>
            <a:off x="4794119" y="2512463"/>
            <a:ext cx="2643988" cy="1076635"/>
            <a:chOff x="4818678" y="2133290"/>
            <a:chExt cx="2643988" cy="1076635"/>
          </a:xfrm>
        </p:grpSpPr>
        <p:sp>
          <p:nvSpPr>
            <p:cNvPr id="53" name="文本框 52"/>
            <p:cNvSpPr txBox="1"/>
            <p:nvPr/>
          </p:nvSpPr>
          <p:spPr bwMode="gray">
            <a:xfrm>
              <a:off x="4818678" y="2133290"/>
              <a:ext cx="2643988" cy="318401"/>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marL="0" marR="0" lvl="0" indent="0" algn="ctr" defTabSz="914400" eaLnBrk="1" fontAlgn="ctr" latinLnBrk="0" hangingPunct="1">
                <a:spcBef>
                  <a:spcPts val="0"/>
                </a:spcBef>
                <a:spcAft>
                  <a:spcPts val="0"/>
                </a:spcAft>
                <a:buClrTx/>
                <a:buSzTx/>
                <a:buFontTx/>
                <a:buNone/>
                <a:tabLst/>
                <a:defRPr/>
              </a:pPr>
              <a:r>
                <a:rPr lang="en-US" b="1" dirty="0" smtClean="0">
                  <a:solidFill>
                    <a:prstClr val="white"/>
                  </a:solidFill>
                  <a:latin typeface="Huawei Sans" panose="020C0503030203020204" pitchFamily="34" charset="0"/>
                </a:rPr>
                <a:t>BGP Update message</a:t>
              </a:r>
              <a:endParaRPr kumimoji="0" lang="en-US" altLang="zh-CN"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57" name="文本框 56"/>
            <p:cNvSpPr txBox="1"/>
            <p:nvPr/>
          </p:nvSpPr>
          <p:spPr bwMode="gray">
            <a:xfrm>
              <a:off x="4818678" y="2458042"/>
              <a:ext cx="2643988" cy="751883"/>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8" name="文本框 57"/>
            <p:cNvSpPr txBox="1"/>
            <p:nvPr/>
          </p:nvSpPr>
          <p:spPr bwMode="gray">
            <a:xfrm>
              <a:off x="4924212" y="2801610"/>
              <a:ext cx="2432922"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spcBef>
                  <a:spcPts val="0"/>
                </a:spcBef>
                <a:spcAft>
                  <a:spcPts val="0"/>
                </a:spcAft>
                <a:buClrTx/>
                <a:buSzTx/>
                <a:buFontTx/>
                <a:buNone/>
                <a:tabLst/>
                <a:defRPr/>
              </a:pPr>
              <a:r>
                <a:rPr lang="en-US" b="0" dirty="0" smtClean="0">
                  <a:solidFill>
                    <a:prstClr val="black"/>
                  </a:solidFill>
                  <a:latin typeface="Huawei Sans" panose="020C0503030203020204" pitchFamily="34" charset="0"/>
                </a:rPr>
                <a:t>EVPN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9" name="矩形 58"/>
            <p:cNvSpPr/>
            <p:nvPr/>
          </p:nvSpPr>
          <p:spPr bwMode="gray">
            <a:xfrm>
              <a:off x="5456832" y="2506441"/>
              <a:ext cx="1367682" cy="276999"/>
            </a:xfrm>
            <a:prstGeom prst="rect">
              <a:avLst/>
            </a:prstGeom>
          </p:spPr>
          <p:txBody>
            <a:bodyPr wrap="none">
              <a:spAutoFit/>
            </a:bodyPr>
            <a:lstStyle/>
            <a:p>
              <a:pPr marL="0" marR="0" lvl="0" indent="0" algn="ctr" defTabSz="914400" eaLnBrk="1" fontAlgn="ctr" latinLnBrk="0" hangingPunct="1">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EVPN RT = </a:t>
              </a:r>
              <a:r>
                <a:rPr lang="en-US" sz="1200" b="0" dirty="0" smtClean="0">
                  <a:solidFill>
                    <a:srgbClr val="C7000B"/>
                  </a:solidFill>
                  <a:latin typeface="Huawei Sans" panose="020C0503030203020204" pitchFamily="34" charset="0"/>
                </a:rPr>
                <a:t>202:1</a:t>
              </a:r>
              <a:endParaRPr lang="en-US" sz="1200" b="0" dirty="0">
                <a:solidFill>
                  <a:srgbClr val="C7000B"/>
                </a:solidFill>
                <a:latin typeface="Huawei Sans" panose="020C0503030203020204" pitchFamily="34" charset="0"/>
              </a:endParaRPr>
            </a:p>
          </p:txBody>
        </p:sp>
      </p:grpSp>
      <p:sp>
        <p:nvSpPr>
          <p:cNvPr id="39" name="椭圆 38"/>
          <p:cNvSpPr/>
          <p:nvPr/>
        </p:nvSpPr>
        <p:spPr bwMode="gray">
          <a:xfrm>
            <a:off x="4236630" y="4559630"/>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46" name="椭圆 45"/>
          <p:cNvSpPr/>
          <p:nvPr/>
        </p:nvSpPr>
        <p:spPr bwMode="gray">
          <a:xfrm>
            <a:off x="7735079" y="4559630"/>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8052131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Overview of VXLAN and Campus Network Virtualization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Basic Concepts and Fundamentals of VXLAN</a:t>
            </a:r>
            <a:endParaRPr lang="en-US" altLang="zh-CN" dirty="0" smtClean="0">
              <a:solidFill>
                <a:schemeClr val="bg1">
                  <a:lumMod val="50000"/>
                </a:schemeClr>
              </a:solidFill>
              <a:sym typeface="Huawei Sans" panose="020C0503030203020204" pitchFamily="34" charset="0"/>
            </a:endParaRPr>
          </a:p>
          <a:p>
            <a:r>
              <a:rPr lang="en-US" b="1" dirty="0" smtClean="0"/>
              <a:t>BGP EVPN</a:t>
            </a:r>
          </a:p>
          <a:p>
            <a:pPr lvl="1"/>
            <a:r>
              <a:rPr lang="en-US" dirty="0" smtClean="0">
                <a:solidFill>
                  <a:schemeClr val="bg1">
                    <a:lumMod val="50000"/>
                  </a:schemeClr>
                </a:solidFill>
              </a:rPr>
              <a:t>Basic Concepts</a:t>
            </a:r>
            <a:endParaRPr lang="en-US" altLang="zh-CN" dirty="0" smtClean="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dirty="0"/>
              <a:t>BGP EVPN Routes</a:t>
            </a:r>
            <a:endParaRPr lang="en-US" altLang="zh-CN" dirty="0">
              <a:sym typeface="Huawei Sans" panose="020C0503030203020204" pitchFamily="34" charset="0"/>
            </a:endParaRPr>
          </a:p>
          <a:p>
            <a:pPr lvl="1"/>
            <a:r>
              <a:rPr lang="en-US" dirty="0" smtClean="0">
                <a:solidFill>
                  <a:schemeClr val="bg1">
                    <a:lumMod val="50000"/>
                  </a:schemeClr>
                </a:solidFill>
              </a:rPr>
              <a:t>BGP EVPN Features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Campus Network Virtualization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6380641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MAC/IP Route (1)</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654366"/>
          </a:xfrm>
        </p:spPr>
        <p:txBody>
          <a:bodyPr/>
          <a:lstStyle/>
          <a:p>
            <a:r>
              <a:rPr lang="en-US" sz="1800" smtClean="0"/>
              <a:t>Type 2 routes (MAC/IP routes): are used to advertise host MAC addresses, ARP entries, and IP routes.</a:t>
            </a:r>
            <a:endParaRPr lang="en-US" altLang="zh-CN" sz="1800" smtClean="0">
              <a:sym typeface="Huawei Sans" panose="020C0503030203020204" pitchFamily="34" charset="0"/>
            </a:endParaRPr>
          </a:p>
          <a:p>
            <a:endParaRPr lang="en-US" altLang="zh-CN" sz="1800" dirty="0">
              <a:sym typeface="Huawei Sans" panose="020C0503030203020204" pitchFamily="34" charset="0"/>
            </a:endParaRPr>
          </a:p>
        </p:txBody>
      </p:sp>
      <p:graphicFrame>
        <p:nvGraphicFramePr>
          <p:cNvPr id="4" name="表格 3"/>
          <p:cNvGraphicFramePr>
            <a:graphicFrameLocks noGrp="1"/>
          </p:cNvGraphicFramePr>
          <p:nvPr>
            <p:extLst/>
          </p:nvPr>
        </p:nvGraphicFramePr>
        <p:xfrm>
          <a:off x="1847528" y="2379256"/>
          <a:ext cx="3491768" cy="2880324"/>
        </p:xfrm>
        <a:graphic>
          <a:graphicData uri="http://schemas.openxmlformats.org/drawingml/2006/table">
            <a:tbl>
              <a:tblPr firstRow="1" bandRow="1">
                <a:tableStyleId>{5940675A-B579-460E-94D1-54222C63F5DA}</a:tableStyleId>
              </a:tblPr>
              <a:tblGrid>
                <a:gridCol w="3491768"/>
              </a:tblGrid>
              <a:tr h="320036">
                <a:tc>
                  <a:txBody>
                    <a:bodyPr/>
                    <a:lstStyle/>
                    <a:p>
                      <a:pPr fontAlgn="ctr"/>
                      <a:r>
                        <a:rPr lang="en-US" sz="1400" dirty="0" smtClean="0">
                          <a:latin typeface="Huawei Sans" panose="020C0503030203020204" pitchFamily="34" charset="0"/>
                        </a:rPr>
                        <a:t>Route Distinguisher (8 bytes)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fontAlgn="ctr"/>
                      <a:r>
                        <a:rPr lang="en-US" sz="1400" dirty="0" smtClean="0">
                          <a:latin typeface="Huawei Sans" panose="020C0503030203020204" pitchFamily="34" charset="0"/>
                        </a:rPr>
                        <a:t>Ethernet Segment Identifier (10 bytes)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Ethernet Tag ID (4 bytes)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MAC Address Length (1 byte)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MAC Address (6 bytes)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IP Address Length (1 byte)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fontAlgn="ctr"/>
                      <a:r>
                        <a:rPr lang="en-US" sz="1400" dirty="0" smtClean="0">
                          <a:latin typeface="Huawei Sans" panose="020C0503030203020204" pitchFamily="34" charset="0"/>
                        </a:rPr>
                        <a:t>IP Address (0, 4, or 16 bytes)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MPLS Label1 (3 bytes)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fontAlgn="ctr"/>
                      <a:r>
                        <a:rPr lang="en-US" sz="1400" dirty="0" smtClean="0">
                          <a:latin typeface="Huawei Sans" panose="020C0503030203020204" pitchFamily="34" charset="0"/>
                        </a:rPr>
                        <a:t>MPLS Label2 (0 or 3 bytes)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bl>
          </a:graphicData>
        </a:graphic>
      </p:graphicFrame>
      <p:graphicFrame>
        <p:nvGraphicFramePr>
          <p:cNvPr id="5" name="表格 4"/>
          <p:cNvGraphicFramePr>
            <a:graphicFrameLocks noGrp="1"/>
          </p:cNvGraphicFramePr>
          <p:nvPr>
            <p:extLst/>
          </p:nvPr>
        </p:nvGraphicFramePr>
        <p:xfrm>
          <a:off x="5681609" y="2379256"/>
          <a:ext cx="5455578" cy="2883600"/>
        </p:xfrm>
        <a:graphic>
          <a:graphicData uri="http://schemas.openxmlformats.org/drawingml/2006/table">
            <a:tbl>
              <a:tblPr>
                <a:tableStyleId>{5940675A-B579-460E-94D1-54222C63F5DA}</a:tableStyleId>
              </a:tblPr>
              <a:tblGrid>
                <a:gridCol w="5455578"/>
              </a:tblGrid>
              <a:tr h="320400">
                <a:tc>
                  <a:txBody>
                    <a:bodyPr/>
                    <a:lstStyle/>
                    <a:p>
                      <a:pPr fontAlgn="ctr"/>
                      <a:r>
                        <a:rPr lang="en-US" sz="1200" dirty="0" smtClean="0">
                          <a:solidFill>
                            <a:schemeClr val="bg1">
                              <a:lumMod val="50000"/>
                            </a:schemeClr>
                          </a:solidFill>
                          <a:latin typeface="Huawei Sans" panose="020C0503030203020204" pitchFamily="34" charset="0"/>
                        </a:rPr>
                        <a:t>Route distinguisher (RD) of an EVPN instance.</a:t>
                      </a:r>
                      <a:endParaRPr lang="en-US" altLang="zh-CN" sz="1200" kern="1200" baseline="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bg1">
                              <a:lumMod val="50000"/>
                            </a:schemeClr>
                          </a:solidFill>
                          <a:latin typeface="Huawei Sans" panose="020C0503030203020204" pitchFamily="34" charset="0"/>
                        </a:rPr>
                        <a:t>Unique ID for defining the connection between local and remote devices.</a:t>
                      </a:r>
                      <a:endParaRPr lang="en-US" altLang="zh-CN" sz="1200" kern="1200" baseline="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bg1">
                              <a:lumMod val="50000"/>
                            </a:schemeClr>
                          </a:solidFill>
                          <a:latin typeface="Huawei Sans" panose="020C0503030203020204" pitchFamily="34" charset="0"/>
                        </a:rPr>
                        <a:t>VLAN ID configured on the device.</a:t>
                      </a:r>
                      <a:endParaRPr lang="en-US" altLang="zh-CN" sz="1200" kern="1200" baseline="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bg1">
                              <a:lumMod val="50000"/>
                            </a:schemeClr>
                          </a:solidFill>
                          <a:latin typeface="Huawei Sans" panose="020C0503030203020204" pitchFamily="34" charset="0"/>
                        </a:rPr>
                        <a:t>Length of the host MAC address carried in the route.</a:t>
                      </a:r>
                      <a:endParaRPr lang="en-US" altLang="zh-CN" sz="1200" kern="1200" baseline="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bg1">
                              <a:lumMod val="50000"/>
                            </a:schemeClr>
                          </a:solidFill>
                          <a:latin typeface="Huawei Sans" panose="020C0503030203020204" pitchFamily="34" charset="0"/>
                        </a:rPr>
                        <a:t>Host MAC address carried in the route.</a:t>
                      </a:r>
                      <a:endParaRPr lang="en-US" altLang="zh-CN" sz="1200" kern="1200" baseline="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bg1">
                              <a:lumMod val="50000"/>
                            </a:schemeClr>
                          </a:solidFill>
                          <a:latin typeface="Huawei Sans" panose="020C0503030203020204" pitchFamily="34" charset="0"/>
                        </a:rPr>
                        <a:t>Mask length of the host IP address carried in the route</a:t>
                      </a:r>
                      <a:endParaRPr lang="en-US" altLang="zh-CN" sz="1200" kern="1200" baseline="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bg1">
                              <a:lumMod val="50000"/>
                            </a:schemeClr>
                          </a:solidFill>
                          <a:latin typeface="Huawei Sans" panose="020C0503030203020204" pitchFamily="34" charset="0"/>
                        </a:rPr>
                        <a:t>Host IP address carried in the route.</a:t>
                      </a:r>
                      <a:endParaRPr lang="en-US" altLang="zh-CN" sz="1200" kern="1200" baseline="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bg1">
                              <a:lumMod val="50000"/>
                            </a:schemeClr>
                          </a:solidFill>
                          <a:latin typeface="Huawei Sans" panose="020C0503030203020204" pitchFamily="34" charset="0"/>
                        </a:rPr>
                        <a:t>L2VNI carried in the route.</a:t>
                      </a:r>
                      <a:endParaRPr lang="en-US" altLang="zh-CN" sz="120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bg1">
                              <a:lumMod val="50000"/>
                            </a:schemeClr>
                          </a:solidFill>
                          <a:latin typeface="Huawei Sans" panose="020C0503030203020204" pitchFamily="34" charset="0"/>
                        </a:rPr>
                        <a:t>L3VNI carried in the route.</a:t>
                      </a:r>
                      <a:endParaRPr lang="en-US" altLang="zh-CN" sz="120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bl>
          </a:graphicData>
        </a:graphic>
      </p:graphicFrame>
      <p:sp>
        <p:nvSpPr>
          <p:cNvPr id="6" name="矩形 5"/>
          <p:cNvSpPr/>
          <p:nvPr/>
        </p:nvSpPr>
        <p:spPr>
          <a:xfrm>
            <a:off x="2432678" y="1988840"/>
            <a:ext cx="2321468" cy="307777"/>
          </a:xfrm>
          <a:prstGeom prst="rect">
            <a:avLst/>
          </a:prstGeom>
        </p:spPr>
        <p:txBody>
          <a:bodyPr wrap="none">
            <a:spAutoFit/>
          </a:bodyPr>
          <a:lstStyle/>
          <a:p>
            <a:pPr algn="ctr" fontAlgn="ctr"/>
            <a:r>
              <a:rPr lang="en-US" sz="1400" dirty="0" smtClean="0">
                <a:latin typeface="Huawei Sans" panose="020C0503030203020204" pitchFamily="34" charset="0"/>
              </a:rPr>
              <a:t>Format of a MAC/IP route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a:xfrm>
            <a:off x="7649414" y="1988840"/>
            <a:ext cx="1519968" cy="307777"/>
          </a:xfrm>
          <a:prstGeom prst="rect">
            <a:avLst/>
          </a:prstGeom>
        </p:spPr>
        <p:txBody>
          <a:bodyPr wrap="none">
            <a:spAutoFit/>
          </a:bodyPr>
          <a:lstStyle/>
          <a:p>
            <a:pPr algn="ctr" fontAlgn="ctr"/>
            <a:r>
              <a:rPr lang="en-US" sz="1400" dirty="0" smtClean="0">
                <a:latin typeface="Huawei Sans" panose="020C0503030203020204" pitchFamily="34" charset="0"/>
              </a:rPr>
              <a:t>Field description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五边形 24">
            <a:extLst>
              <a:ext uri="{FF2B5EF4-FFF2-40B4-BE49-F238E27FC236}">
                <a16:creationId xmlns:a16="http://schemas.microsoft.com/office/drawing/2014/main" xmlns="" id="{66BA07AD-FEEF-4CB3-8D55-B5A235B0FBAC}"/>
              </a:ext>
            </a:extLst>
          </p:cNvPr>
          <p:cNvSpPr/>
          <p:nvPr/>
        </p:nvSpPr>
        <p:spPr bwMode="auto">
          <a:xfrm>
            <a:off x="8667012" y="124239"/>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26">
            <a:extLst>
              <a:ext uri="{FF2B5EF4-FFF2-40B4-BE49-F238E27FC236}">
                <a16:creationId xmlns:a16="http://schemas.microsoft.com/office/drawing/2014/main" xmlns="" id="{0C19331F-8FCC-488E-9C32-A3F774208D1E}"/>
              </a:ext>
            </a:extLst>
          </p:cNvPr>
          <p:cNvSpPr/>
          <p:nvPr/>
        </p:nvSpPr>
        <p:spPr bwMode="auto">
          <a:xfrm>
            <a:off x="10664500"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5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26">
            <a:extLst>
              <a:ext uri="{FF2B5EF4-FFF2-40B4-BE49-F238E27FC236}">
                <a16:creationId xmlns:a16="http://schemas.microsoft.com/office/drawing/2014/main" xmlns="" id="{5C797163-D6D3-4ACC-996D-421D87F18D19}"/>
              </a:ext>
            </a:extLst>
          </p:cNvPr>
          <p:cNvSpPr/>
          <p:nvPr/>
        </p:nvSpPr>
        <p:spPr bwMode="auto">
          <a:xfrm>
            <a:off x="9665756"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3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4442305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MAC/IP Route (2)</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514475"/>
          </a:xfrm>
        </p:spPr>
        <p:txBody>
          <a:bodyPr/>
          <a:lstStyle/>
          <a:p>
            <a:r>
              <a:rPr lang="en-US" sz="1800" dirty="0" smtClean="0"/>
              <a:t>In different scenarios, Type 2 routes carry different contents.</a:t>
            </a:r>
            <a:endParaRPr lang="en-US" altLang="zh-CN" sz="1800" dirty="0">
              <a:sym typeface="Huawei Sans" panose="020C0503030203020204" pitchFamily="34" charset="0"/>
            </a:endParaRPr>
          </a:p>
        </p:txBody>
      </p:sp>
      <p:sp>
        <p:nvSpPr>
          <p:cNvPr id="14" name="圆角矩形 13">
            <a:extLst>
              <a:ext uri="{FF2B5EF4-FFF2-40B4-BE49-F238E27FC236}">
                <a16:creationId xmlns:a16="http://schemas.microsoft.com/office/drawing/2014/main" xmlns="" id="{A5974428-814C-4128-864B-82FEA3DDA9C8}"/>
              </a:ext>
            </a:extLst>
          </p:cNvPr>
          <p:cNvSpPr/>
          <p:nvPr/>
        </p:nvSpPr>
        <p:spPr bwMode="gray">
          <a:xfrm>
            <a:off x="858838" y="1664397"/>
            <a:ext cx="3420000"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MAC address advertisement</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14">
            <a:extLst>
              <a:ext uri="{FF2B5EF4-FFF2-40B4-BE49-F238E27FC236}">
                <a16:creationId xmlns:a16="http://schemas.microsoft.com/office/drawing/2014/main" xmlns="" id="{C522E92A-1854-4B5A-83BE-AC1E87B6177E}"/>
              </a:ext>
            </a:extLst>
          </p:cNvPr>
          <p:cNvSpPr/>
          <p:nvPr/>
        </p:nvSpPr>
        <p:spPr bwMode="gray">
          <a:xfrm>
            <a:off x="4524854" y="1664397"/>
            <a:ext cx="3420001"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ARP advertisement</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a:extLst>
              <a:ext uri="{FF2B5EF4-FFF2-40B4-BE49-F238E27FC236}">
                <a16:creationId xmlns:a16="http://schemas.microsoft.com/office/drawing/2014/main" xmlns="" id="{5959441C-9524-40DB-81DC-AF0E8F48F14C}"/>
              </a:ext>
            </a:extLst>
          </p:cNvPr>
          <p:cNvSpPr/>
          <p:nvPr/>
        </p:nvSpPr>
        <p:spPr bwMode="gray">
          <a:xfrm>
            <a:off x="8155734" y="1664397"/>
            <a:ext cx="3420000"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IP route advertisement</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7" name="表格 16">
            <a:extLst>
              <a:ext uri="{FF2B5EF4-FFF2-40B4-BE49-F238E27FC236}">
                <a16:creationId xmlns:a16="http://schemas.microsoft.com/office/drawing/2014/main" xmlns="" id="{673AC608-D58A-4B2F-9BB0-312415456AA2}"/>
              </a:ext>
            </a:extLst>
          </p:cNvPr>
          <p:cNvGraphicFramePr>
            <a:graphicFrameLocks noGrp="1"/>
          </p:cNvGraphicFramePr>
          <p:nvPr>
            <p:extLst/>
          </p:nvPr>
        </p:nvGraphicFramePr>
        <p:xfrm>
          <a:off x="858838" y="2126054"/>
          <a:ext cx="3420000" cy="2468880"/>
        </p:xfrm>
        <a:graphic>
          <a:graphicData uri="http://schemas.openxmlformats.org/drawingml/2006/table">
            <a:tbl>
              <a:tblPr firstRow="1" bandRow="1">
                <a:tableStyleId>{5940675A-B579-460E-94D1-54222C63F5DA}</a:tableStyleId>
              </a:tblPr>
              <a:tblGrid>
                <a:gridCol w="3420000">
                  <a:extLst>
                    <a:ext uri="{9D8B030D-6E8A-4147-A177-3AD203B41FA5}">
                      <a16:colId xmlns:a16="http://schemas.microsoft.com/office/drawing/2014/main" xmlns="" val="20000"/>
                    </a:ext>
                  </a:extLst>
                </a:gridCol>
              </a:tblGrid>
              <a:tr h="0">
                <a:tc>
                  <a:txBody>
                    <a:bodyPr/>
                    <a:lstStyle/>
                    <a:p>
                      <a:pPr fontAlgn="ctr"/>
                      <a:r>
                        <a:rPr lang="en-US" sz="1200" dirty="0" smtClean="0">
                          <a:latin typeface="Huawei Sans" panose="020C0503030203020204" pitchFamily="34" charset="0"/>
                        </a:rPr>
                        <a:t>Route Distinguisher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a16="http://schemas.microsoft.com/office/drawing/2014/main" xmlns="" val="10000"/>
                  </a:ext>
                </a:extLst>
              </a:tr>
              <a:tr h="0">
                <a:tc>
                  <a:txBody>
                    <a:bodyPr/>
                    <a:lstStyle/>
                    <a:p>
                      <a:pPr fontAlgn="ctr"/>
                      <a:r>
                        <a:rPr lang="en-US" sz="1200" dirty="0" smtClean="0">
                          <a:latin typeface="Huawei Sans" panose="020C0503030203020204" pitchFamily="34" charset="0"/>
                        </a:rPr>
                        <a:t>Ethernet Segment Identifier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a16="http://schemas.microsoft.com/office/drawing/2014/main" xmlns="" val="10001"/>
                  </a:ext>
                </a:extLst>
              </a:tr>
              <a:tr h="0">
                <a:tc>
                  <a:txBody>
                    <a:bodyPr/>
                    <a:lstStyle/>
                    <a:p>
                      <a:pPr fontAlgn="ctr"/>
                      <a:r>
                        <a:rPr lang="en-US" sz="1200" dirty="0" smtClean="0">
                          <a:latin typeface="Huawei Sans" panose="020C0503030203020204" pitchFamily="34" charset="0"/>
                        </a:rPr>
                        <a:t>Ethernet Tag ID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a16="http://schemas.microsoft.com/office/drawing/2014/main" xmlns="" val="10002"/>
                  </a:ext>
                </a:extLst>
              </a:tr>
              <a:tr h="0">
                <a:tc>
                  <a:txBody>
                    <a:bodyPr/>
                    <a:lstStyle/>
                    <a:p>
                      <a:pPr fontAlgn="ctr"/>
                      <a:r>
                        <a:rPr lang="en-US" sz="1200" dirty="0" smtClean="0">
                          <a:latin typeface="Huawei Sans" panose="020C0503030203020204" pitchFamily="34" charset="0"/>
                        </a:rPr>
                        <a:t>MAC Address Length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3"/>
                  </a:ext>
                </a:extLst>
              </a:tr>
              <a:tr h="0">
                <a:tc>
                  <a:txBody>
                    <a:bodyPr/>
                    <a:lstStyle/>
                    <a:p>
                      <a:pPr fontAlgn="ctr"/>
                      <a:r>
                        <a:rPr lang="en-US" sz="1200" dirty="0" smtClean="0">
                          <a:latin typeface="Huawei Sans" panose="020C0503030203020204" pitchFamily="34" charset="0"/>
                        </a:rPr>
                        <a:t>MAC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4"/>
                  </a:ext>
                </a:extLst>
              </a:tr>
              <a:tr h="0">
                <a:tc>
                  <a:txBody>
                    <a:bodyPr/>
                    <a:lstStyle/>
                    <a:p>
                      <a:pPr fontAlgn="ctr"/>
                      <a:r>
                        <a:rPr lang="en-US" sz="1200" dirty="0" smtClean="0">
                          <a:latin typeface="Huawei Sans" panose="020C0503030203020204" pitchFamily="34" charset="0"/>
                        </a:rPr>
                        <a:t>IP Address Length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lumMod val="95000"/>
                      </a:schemeClr>
                    </a:solidFill>
                  </a:tcPr>
                </a:tc>
                <a:extLst>
                  <a:ext uri="{0D108BD9-81ED-4DB2-BD59-A6C34878D82A}">
                    <a16:rowId xmlns:a16="http://schemas.microsoft.com/office/drawing/2014/main" xmlns="" val="10005"/>
                  </a:ext>
                </a:extLst>
              </a:tr>
              <a:tr h="0">
                <a:tc>
                  <a:txBody>
                    <a:bodyPr/>
                    <a:lstStyle/>
                    <a:p>
                      <a:pPr fontAlgn="ctr"/>
                      <a:r>
                        <a:rPr lang="en-US" sz="1200" dirty="0" smtClean="0">
                          <a:latin typeface="Huawei Sans" panose="020C0503030203020204" pitchFamily="34" charset="0"/>
                        </a:rPr>
                        <a:t>IP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lumMod val="95000"/>
                      </a:schemeClr>
                    </a:solidFill>
                  </a:tcPr>
                </a:tc>
                <a:extLst>
                  <a:ext uri="{0D108BD9-81ED-4DB2-BD59-A6C34878D82A}">
                    <a16:rowId xmlns:a16="http://schemas.microsoft.com/office/drawing/2014/main" xmlns="" val="10006"/>
                  </a:ext>
                </a:extLst>
              </a:tr>
              <a:tr h="0">
                <a:tc>
                  <a:txBody>
                    <a:bodyPr/>
                    <a:lstStyle/>
                    <a:p>
                      <a:pPr fontAlgn="ctr"/>
                      <a:r>
                        <a:rPr lang="en-US" sz="1200" dirty="0" smtClean="0">
                          <a:latin typeface="Huawei Sans" panose="020C0503030203020204" pitchFamily="34" charset="0"/>
                        </a:rPr>
                        <a:t>MPLS Label1 = L2VNI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7"/>
                  </a:ext>
                </a:extLst>
              </a:tr>
              <a:tr h="0">
                <a:tc>
                  <a:txBody>
                    <a:bodyPr/>
                    <a:lstStyle/>
                    <a:p>
                      <a:pPr fontAlgn="ctr"/>
                      <a:r>
                        <a:rPr lang="en-US" sz="1200" dirty="0" smtClean="0">
                          <a:latin typeface="Huawei Sans" panose="020C0503030203020204" pitchFamily="34" charset="0"/>
                        </a:rPr>
                        <a:t>MPLS Label2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lumMod val="95000"/>
                      </a:schemeClr>
                    </a:solidFill>
                  </a:tcPr>
                </a:tc>
                <a:extLst>
                  <a:ext uri="{0D108BD9-81ED-4DB2-BD59-A6C34878D82A}">
                    <a16:rowId xmlns:a16="http://schemas.microsoft.com/office/drawing/2014/main" xmlns="" val="10008"/>
                  </a:ext>
                </a:extLst>
              </a:tr>
            </a:tbl>
          </a:graphicData>
        </a:graphic>
      </p:graphicFrame>
      <p:graphicFrame>
        <p:nvGraphicFramePr>
          <p:cNvPr id="18" name="表格 17">
            <a:extLst>
              <a:ext uri="{FF2B5EF4-FFF2-40B4-BE49-F238E27FC236}">
                <a16:creationId xmlns:a16="http://schemas.microsoft.com/office/drawing/2014/main" xmlns="" id="{CA202969-5FE5-44C4-BB9F-E098AAED7F76}"/>
              </a:ext>
            </a:extLst>
          </p:cNvPr>
          <p:cNvGraphicFramePr>
            <a:graphicFrameLocks noGrp="1"/>
          </p:cNvGraphicFramePr>
          <p:nvPr>
            <p:extLst/>
          </p:nvPr>
        </p:nvGraphicFramePr>
        <p:xfrm>
          <a:off x="4524855" y="2126054"/>
          <a:ext cx="3420000" cy="2468880"/>
        </p:xfrm>
        <a:graphic>
          <a:graphicData uri="http://schemas.openxmlformats.org/drawingml/2006/table">
            <a:tbl>
              <a:tblPr firstRow="1" bandRow="1">
                <a:tableStyleId>{5940675A-B579-460E-94D1-54222C63F5DA}</a:tableStyleId>
              </a:tblPr>
              <a:tblGrid>
                <a:gridCol w="3420000">
                  <a:extLst>
                    <a:ext uri="{9D8B030D-6E8A-4147-A177-3AD203B41FA5}">
                      <a16:colId xmlns:a16="http://schemas.microsoft.com/office/drawing/2014/main" xmlns="" val="20000"/>
                    </a:ext>
                  </a:extLst>
                </a:gridCol>
              </a:tblGrid>
              <a:tr h="0">
                <a:tc>
                  <a:txBody>
                    <a:bodyPr/>
                    <a:lstStyle/>
                    <a:p>
                      <a:pPr fontAlgn="ctr"/>
                      <a:r>
                        <a:rPr lang="en-US" sz="1200" dirty="0" smtClean="0">
                          <a:latin typeface="Huawei Sans" panose="020C0503030203020204" pitchFamily="34" charset="0"/>
                        </a:rPr>
                        <a:t>Route Distinguisher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a16="http://schemas.microsoft.com/office/drawing/2014/main" xmlns="" val="10000"/>
                  </a:ext>
                </a:extLst>
              </a:tr>
              <a:tr h="0">
                <a:tc>
                  <a:txBody>
                    <a:bodyPr/>
                    <a:lstStyle/>
                    <a:p>
                      <a:pPr fontAlgn="ctr"/>
                      <a:r>
                        <a:rPr lang="en-US" sz="1200" dirty="0" smtClean="0">
                          <a:latin typeface="Huawei Sans" panose="020C0503030203020204" pitchFamily="34" charset="0"/>
                        </a:rPr>
                        <a:t>Ethernet Segment Identifier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a16="http://schemas.microsoft.com/office/drawing/2014/main" xmlns="" val="10001"/>
                  </a:ext>
                </a:extLst>
              </a:tr>
              <a:tr h="0">
                <a:tc>
                  <a:txBody>
                    <a:bodyPr/>
                    <a:lstStyle/>
                    <a:p>
                      <a:pPr fontAlgn="ctr"/>
                      <a:r>
                        <a:rPr lang="en-US" sz="1200" dirty="0" smtClean="0">
                          <a:latin typeface="Huawei Sans" panose="020C0503030203020204" pitchFamily="34" charset="0"/>
                        </a:rPr>
                        <a:t>Ethernet Tag ID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a16="http://schemas.microsoft.com/office/drawing/2014/main" xmlns="" val="10002"/>
                  </a:ext>
                </a:extLst>
              </a:tr>
              <a:tr h="0">
                <a:tc>
                  <a:txBody>
                    <a:bodyPr/>
                    <a:lstStyle/>
                    <a:p>
                      <a:pPr fontAlgn="ctr"/>
                      <a:r>
                        <a:rPr lang="en-US" sz="1200" dirty="0" smtClean="0">
                          <a:latin typeface="Huawei Sans" panose="020C0503030203020204" pitchFamily="34" charset="0"/>
                        </a:rPr>
                        <a:t>MAC Address Length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3"/>
                  </a:ext>
                </a:extLst>
              </a:tr>
              <a:tr h="0">
                <a:tc>
                  <a:txBody>
                    <a:bodyPr/>
                    <a:lstStyle/>
                    <a:p>
                      <a:pPr fontAlgn="ctr"/>
                      <a:r>
                        <a:rPr lang="en-US" sz="1200" dirty="0" smtClean="0">
                          <a:latin typeface="Huawei Sans" panose="020C0503030203020204" pitchFamily="34" charset="0"/>
                        </a:rPr>
                        <a:t>MAC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4"/>
                  </a:ext>
                </a:extLst>
              </a:tr>
              <a:tr h="0">
                <a:tc>
                  <a:txBody>
                    <a:bodyPr/>
                    <a:lstStyle/>
                    <a:p>
                      <a:pPr fontAlgn="ctr"/>
                      <a:r>
                        <a:rPr lang="en-US" sz="1200" dirty="0" smtClean="0">
                          <a:latin typeface="Huawei Sans" panose="020C0503030203020204" pitchFamily="34" charset="0"/>
                        </a:rPr>
                        <a:t>IP Address Length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5"/>
                  </a:ext>
                </a:extLst>
              </a:tr>
              <a:tr h="0">
                <a:tc>
                  <a:txBody>
                    <a:bodyPr/>
                    <a:lstStyle/>
                    <a:p>
                      <a:pPr fontAlgn="ctr"/>
                      <a:r>
                        <a:rPr lang="en-US" sz="1200" dirty="0" smtClean="0">
                          <a:latin typeface="Huawei Sans" panose="020C0503030203020204" pitchFamily="34" charset="0"/>
                        </a:rPr>
                        <a:t>IP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6"/>
                  </a:ext>
                </a:extLst>
              </a:tr>
              <a:tr h="0">
                <a:tc>
                  <a:txBody>
                    <a:bodyPr/>
                    <a:lstStyle/>
                    <a:p>
                      <a:pPr fontAlgn="ctr"/>
                      <a:r>
                        <a:rPr lang="en-US" sz="1200" dirty="0" smtClean="0">
                          <a:latin typeface="Huawei Sans" panose="020C0503030203020204" pitchFamily="34" charset="0"/>
                        </a:rPr>
                        <a:t>MPLS Label1 = L2VNI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7"/>
                  </a:ext>
                </a:extLst>
              </a:tr>
              <a:tr h="0">
                <a:tc>
                  <a:txBody>
                    <a:bodyPr/>
                    <a:lstStyle/>
                    <a:p>
                      <a:pPr fontAlgn="ctr"/>
                      <a:r>
                        <a:rPr lang="en-US" sz="1200" dirty="0" smtClean="0">
                          <a:latin typeface="Huawei Sans" panose="020C0503030203020204" pitchFamily="34" charset="0"/>
                        </a:rPr>
                        <a:t>MPLS Label2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lumMod val="95000"/>
                      </a:schemeClr>
                    </a:solidFill>
                  </a:tcPr>
                </a:tc>
                <a:extLst>
                  <a:ext uri="{0D108BD9-81ED-4DB2-BD59-A6C34878D82A}">
                    <a16:rowId xmlns:a16="http://schemas.microsoft.com/office/drawing/2014/main" xmlns="" val="10008"/>
                  </a:ext>
                </a:extLst>
              </a:tr>
            </a:tbl>
          </a:graphicData>
        </a:graphic>
      </p:graphicFrame>
      <p:graphicFrame>
        <p:nvGraphicFramePr>
          <p:cNvPr id="19" name="表格 18">
            <a:extLst>
              <a:ext uri="{FF2B5EF4-FFF2-40B4-BE49-F238E27FC236}">
                <a16:creationId xmlns:a16="http://schemas.microsoft.com/office/drawing/2014/main" xmlns="" id="{2F0A9059-0552-4B87-92E2-2A93E376527F}"/>
              </a:ext>
            </a:extLst>
          </p:cNvPr>
          <p:cNvGraphicFramePr>
            <a:graphicFrameLocks noGrp="1"/>
          </p:cNvGraphicFramePr>
          <p:nvPr>
            <p:extLst/>
          </p:nvPr>
        </p:nvGraphicFramePr>
        <p:xfrm>
          <a:off x="8155734" y="2126054"/>
          <a:ext cx="3420000" cy="2468880"/>
        </p:xfrm>
        <a:graphic>
          <a:graphicData uri="http://schemas.openxmlformats.org/drawingml/2006/table">
            <a:tbl>
              <a:tblPr firstRow="1" bandRow="1">
                <a:tableStyleId>{5940675A-B579-460E-94D1-54222C63F5DA}</a:tableStyleId>
              </a:tblPr>
              <a:tblGrid>
                <a:gridCol w="3420000">
                  <a:extLst>
                    <a:ext uri="{9D8B030D-6E8A-4147-A177-3AD203B41FA5}">
                      <a16:colId xmlns:a16="http://schemas.microsoft.com/office/drawing/2014/main" xmlns="" val="20000"/>
                    </a:ext>
                  </a:extLst>
                </a:gridCol>
              </a:tblGrid>
              <a:tr h="0">
                <a:tc>
                  <a:txBody>
                    <a:bodyPr/>
                    <a:lstStyle/>
                    <a:p>
                      <a:pPr fontAlgn="ctr"/>
                      <a:r>
                        <a:rPr lang="en-US" sz="1200" dirty="0" smtClean="0">
                          <a:latin typeface="Huawei Sans" panose="020C0503030203020204" pitchFamily="34" charset="0"/>
                        </a:rPr>
                        <a:t>Route Distinguisher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a16="http://schemas.microsoft.com/office/drawing/2014/main" xmlns="" val="10000"/>
                  </a:ext>
                </a:extLst>
              </a:tr>
              <a:tr h="0">
                <a:tc>
                  <a:txBody>
                    <a:bodyPr/>
                    <a:lstStyle/>
                    <a:p>
                      <a:pPr fontAlgn="ctr"/>
                      <a:r>
                        <a:rPr lang="en-US" sz="1200" dirty="0" smtClean="0">
                          <a:latin typeface="Huawei Sans" panose="020C0503030203020204" pitchFamily="34" charset="0"/>
                        </a:rPr>
                        <a:t>Ethernet Segment Identifier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a16="http://schemas.microsoft.com/office/drawing/2014/main" xmlns="" val="10001"/>
                  </a:ext>
                </a:extLst>
              </a:tr>
              <a:tr h="0">
                <a:tc>
                  <a:txBody>
                    <a:bodyPr/>
                    <a:lstStyle/>
                    <a:p>
                      <a:pPr fontAlgn="ctr"/>
                      <a:r>
                        <a:rPr lang="en-US" sz="1200" dirty="0" smtClean="0">
                          <a:latin typeface="Huawei Sans" panose="020C0503030203020204" pitchFamily="34" charset="0"/>
                        </a:rPr>
                        <a:t>Ethernet Tag ID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a16="http://schemas.microsoft.com/office/drawing/2014/main" xmlns="" val="10002"/>
                  </a:ext>
                </a:extLst>
              </a:tr>
              <a:tr h="0">
                <a:tc>
                  <a:txBody>
                    <a:bodyPr/>
                    <a:lstStyle/>
                    <a:p>
                      <a:pPr fontAlgn="ctr"/>
                      <a:r>
                        <a:rPr lang="en-US" sz="1200" dirty="0" smtClean="0">
                          <a:latin typeface="Huawei Sans" panose="020C0503030203020204" pitchFamily="34" charset="0"/>
                        </a:rPr>
                        <a:t>MAC Address Length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3"/>
                  </a:ext>
                </a:extLst>
              </a:tr>
              <a:tr h="0">
                <a:tc>
                  <a:txBody>
                    <a:bodyPr/>
                    <a:lstStyle/>
                    <a:p>
                      <a:pPr fontAlgn="ctr"/>
                      <a:r>
                        <a:rPr lang="en-US" sz="1200" dirty="0" smtClean="0">
                          <a:latin typeface="Huawei Sans" panose="020C0503030203020204" pitchFamily="34" charset="0"/>
                        </a:rPr>
                        <a:t>MAC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4"/>
                  </a:ext>
                </a:extLst>
              </a:tr>
              <a:tr h="0">
                <a:tc>
                  <a:txBody>
                    <a:bodyPr/>
                    <a:lstStyle/>
                    <a:p>
                      <a:pPr fontAlgn="ctr"/>
                      <a:r>
                        <a:rPr lang="en-US" sz="1200" dirty="0" smtClean="0">
                          <a:latin typeface="Huawei Sans" panose="020C0503030203020204" pitchFamily="34" charset="0"/>
                        </a:rPr>
                        <a:t>IP Address Length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5"/>
                  </a:ext>
                </a:extLst>
              </a:tr>
              <a:tr h="0">
                <a:tc>
                  <a:txBody>
                    <a:bodyPr/>
                    <a:lstStyle/>
                    <a:p>
                      <a:pPr fontAlgn="ctr"/>
                      <a:r>
                        <a:rPr lang="en-US" sz="1200" dirty="0" smtClean="0">
                          <a:latin typeface="Huawei Sans" panose="020C0503030203020204" pitchFamily="34" charset="0"/>
                        </a:rPr>
                        <a:t>IP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6"/>
                  </a:ext>
                </a:extLst>
              </a:tr>
              <a:tr h="0">
                <a:tc>
                  <a:txBody>
                    <a:bodyPr/>
                    <a:lstStyle/>
                    <a:p>
                      <a:pPr fontAlgn="ctr"/>
                      <a:r>
                        <a:rPr lang="en-US" sz="1200" dirty="0" smtClean="0">
                          <a:latin typeface="Huawei Sans" panose="020C0503030203020204" pitchFamily="34" charset="0"/>
                        </a:rPr>
                        <a:t>MPLS Label1 = L2VNI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7"/>
                  </a:ext>
                </a:extLst>
              </a:tr>
              <a:tr h="0">
                <a:tc>
                  <a:txBody>
                    <a:bodyPr/>
                    <a:lstStyle/>
                    <a:p>
                      <a:pPr fontAlgn="ctr"/>
                      <a:r>
                        <a:rPr lang="en-US" sz="1200" dirty="0" smtClean="0">
                          <a:latin typeface="Huawei Sans" panose="020C0503030203020204" pitchFamily="34" charset="0"/>
                        </a:rPr>
                        <a:t>MPLS Label2 = L2VNI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a16="http://schemas.microsoft.com/office/drawing/2014/main" xmlns="" val="10008"/>
                  </a:ext>
                </a:extLst>
              </a:tr>
            </a:tbl>
          </a:graphicData>
        </a:graphic>
      </p:graphicFrame>
      <p:sp>
        <p:nvSpPr>
          <p:cNvPr id="20" name="文本占位符 2"/>
          <p:cNvSpPr txBox="1">
            <a:spLocks/>
          </p:cNvSpPr>
          <p:nvPr/>
        </p:nvSpPr>
        <p:spPr bwMode="gray">
          <a:xfrm>
            <a:off x="847408" y="4658434"/>
            <a:ext cx="3431430" cy="12874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When hosts on the same subnet communicate with each other, the host MAC address is advertised, including the host MAC address and L2VNI.</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占位符 2"/>
          <p:cNvSpPr txBox="1">
            <a:spLocks/>
          </p:cNvSpPr>
          <p:nvPr/>
        </p:nvSpPr>
        <p:spPr bwMode="gray">
          <a:xfrm>
            <a:off x="4524854" y="4658434"/>
            <a:ext cx="3420001" cy="985788"/>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In a centralized gateway scenario, ARP routes are advertised, including host IP addresses, MAC addresses, and L2VNIs.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占位符 2"/>
          <p:cNvSpPr txBox="1">
            <a:spLocks/>
          </p:cNvSpPr>
          <p:nvPr/>
        </p:nvSpPr>
        <p:spPr bwMode="gray">
          <a:xfrm>
            <a:off x="8144304" y="4658434"/>
            <a:ext cx="3431430" cy="1589030"/>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IRB routes are advertised when inter-subnet mutual access is deployed in a distributed gateway scenario. The routes carry MAC addresses, IP addresses, L2VNIs, and L3VNIs of hosts.</a:t>
            </a:r>
            <a:endParaRPr lang="en-US" sz="1400" dirty="0">
              <a:latin typeface="Huawei Sans" panose="020C0503030203020204" pitchFamily="34" charset="0"/>
            </a:endParaRPr>
          </a:p>
        </p:txBody>
      </p:sp>
      <p:sp>
        <p:nvSpPr>
          <p:cNvPr id="25"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5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3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400308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smtClean="0"/>
              <a:t>Overview of VXLAN and Campus Network Virtualization</a:t>
            </a:r>
            <a:endParaRPr lang="en-US" altLang="zh-CN" b="1" dirty="0" smtClean="0">
              <a:sym typeface="Huawei Sans" panose="020C0503030203020204" pitchFamily="34" charset="0"/>
            </a:endParaRPr>
          </a:p>
          <a:p>
            <a:r>
              <a:rPr lang="en-US" dirty="0" smtClean="0">
                <a:solidFill>
                  <a:schemeClr val="bg1">
                    <a:lumMod val="50000"/>
                  </a:schemeClr>
                </a:solidFill>
              </a:rPr>
              <a:t>Basic Concepts and Fundamentals of VXLAN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BGP EVPN</a:t>
            </a:r>
          </a:p>
          <a:p>
            <a:r>
              <a:rPr lang="en-US" dirty="0" smtClean="0">
                <a:solidFill>
                  <a:schemeClr val="bg1">
                    <a:lumMod val="50000"/>
                  </a:schemeClr>
                </a:solidFill>
              </a:rPr>
              <a:t>Campus Network Virtualization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3792905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MAC Address Advertisement</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863131"/>
          </a:xfrm>
        </p:spPr>
        <p:txBody>
          <a:bodyPr/>
          <a:lstStyle/>
          <a:p>
            <a:r>
              <a:rPr lang="en-US" sz="1800" dirty="0" smtClean="0"/>
              <a:t>This slide shows how BGP EVPN uses Type 2 routes to implement dynamic MAC address learning. This function is used to implement intra-subnet communication through VXLAN.</a:t>
            </a:r>
            <a:endParaRPr lang="en-US" altLang="zh-CN" sz="1800" dirty="0">
              <a:sym typeface="Huawei Sans" panose="020C0503030203020204" pitchFamily="34" charset="0"/>
            </a:endParaRPr>
          </a:p>
        </p:txBody>
      </p:sp>
      <p:cxnSp>
        <p:nvCxnSpPr>
          <p:cNvPr id="5" name="直接连接符 4"/>
          <p:cNvCxnSpPr/>
          <p:nvPr/>
        </p:nvCxnSpPr>
        <p:spPr bwMode="gray">
          <a:xfrm>
            <a:off x="9078391" y="3366859"/>
            <a:ext cx="13753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gray">
          <a:xfrm>
            <a:off x="3367780" y="2934811"/>
            <a:ext cx="442385" cy="432048"/>
            <a:chOff x="1194287" y="4005064"/>
            <a:chExt cx="442385" cy="432048"/>
          </a:xfrm>
        </p:grpSpPr>
        <p:cxnSp>
          <p:nvCxnSpPr>
            <p:cNvPr id="7" name="直接连接符 6"/>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bwMode="gray">
          <a:xfrm>
            <a:off x="2623006" y="3537299"/>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SW1 (Layer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2941199" y="2608234"/>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grpSp>
        <p:nvGrpSpPr>
          <p:cNvPr id="12" name="组合 11"/>
          <p:cNvGrpSpPr/>
          <p:nvPr/>
        </p:nvGrpSpPr>
        <p:grpSpPr bwMode="gray">
          <a:xfrm>
            <a:off x="8857199" y="2934811"/>
            <a:ext cx="442385" cy="432048"/>
            <a:chOff x="1194287" y="4005064"/>
            <a:chExt cx="442385" cy="432048"/>
          </a:xfrm>
        </p:grpSpPr>
        <p:cxnSp>
          <p:nvCxnSpPr>
            <p:cNvPr id="13" name="直接连接符 12"/>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bwMode="gray">
          <a:xfrm>
            <a:off x="8112423" y="3537299"/>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SW2 (Layer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8430622" y="2608234"/>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sp>
        <p:nvSpPr>
          <p:cNvPr id="20" name="圆柱形 19"/>
          <p:cNvSpPr/>
          <p:nvPr/>
        </p:nvSpPr>
        <p:spPr bwMode="gray">
          <a:xfrm rot="16200000">
            <a:off x="6242443" y="906286"/>
            <a:ext cx="242039" cy="4911772"/>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5712548" y="3219281"/>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2" name="表格 21"/>
          <p:cNvGraphicFramePr>
            <a:graphicFrameLocks noGrp="1"/>
          </p:cNvGraphicFramePr>
          <p:nvPr>
            <p:extLst>
              <p:ext uri="{D42A27DB-BD31-4B8C-83A1-F6EECF244321}">
                <p14:modId xmlns:p14="http://schemas.microsoft.com/office/powerpoint/2010/main" val="2449918509"/>
              </p:ext>
            </p:extLst>
          </p:nvPr>
        </p:nvGraphicFramePr>
        <p:xfrm>
          <a:off x="2113001" y="1994580"/>
          <a:ext cx="3434359" cy="548640"/>
        </p:xfrm>
        <a:graphic>
          <a:graphicData uri="http://schemas.openxmlformats.org/drawingml/2006/table">
            <a:tbl>
              <a:tblPr firstRow="1" bandRow="1">
                <a:tableStyleId>{5940675A-B579-460E-94D1-54222C63F5DA}</a:tableStyleId>
              </a:tblPr>
              <a:tblGrid>
                <a:gridCol w="1736636"/>
                <a:gridCol w="436841"/>
                <a:gridCol w="1260882"/>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0000-0000-0001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4" name="矩形 23"/>
          <p:cNvSpPr/>
          <p:nvPr/>
        </p:nvSpPr>
        <p:spPr bwMode="gray">
          <a:xfrm>
            <a:off x="1056693" y="3663897"/>
            <a:ext cx="1454244" cy="461665"/>
          </a:xfrm>
          <a:prstGeom prst="rect">
            <a:avLst/>
          </a:prstGeom>
        </p:spPr>
        <p:txBody>
          <a:bodyPr wrap="none">
            <a:spAutoFit/>
          </a:bodyPr>
          <a:lstStyle/>
          <a:p>
            <a:pPr algn="ctr" fontAlgn="ctr"/>
            <a:r>
              <a:rPr lang="en-US" sz="1200" b="1" dirty="0" smtClean="0">
                <a:latin typeface="Huawei Sans" panose="020C0503030203020204" pitchFamily="34" charset="0"/>
              </a:rPr>
              <a:t>PC1 </a:t>
            </a:r>
            <a:r>
              <a:rPr lang="en-US" sz="1200" dirty="0" smtClean="0">
                <a:latin typeface="Huawei Sans" panose="020C0503030203020204" pitchFamily="34" charset="0"/>
              </a:rPr>
              <a:t>172.16.1.1/24</a:t>
            </a:r>
          </a:p>
          <a:p>
            <a:pPr algn="ctr" fontAlgn="ctr"/>
            <a:r>
              <a:rPr lang="en-US" sz="1200" dirty="0" smtClean="0">
                <a:latin typeface="Huawei Sans" panose="020C0503030203020204" pitchFamily="34" charset="0"/>
              </a:rPr>
              <a:t>0000-0000-0001</a:t>
            </a:r>
            <a:endParaRPr lang="en-US" sz="1200" dirty="0">
              <a:latin typeface="Huawei Sans" panose="020C0503030203020204" pitchFamily="34" charset="0"/>
            </a:endParaRPr>
          </a:p>
        </p:txBody>
      </p:sp>
      <p:cxnSp>
        <p:nvCxnSpPr>
          <p:cNvPr id="25" name="直接连接符 24"/>
          <p:cNvCxnSpPr/>
          <p:nvPr/>
        </p:nvCxnSpPr>
        <p:spPr bwMode="gray">
          <a:xfrm>
            <a:off x="2005928" y="3366859"/>
            <a:ext cx="13781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bwMode="gray">
          <a:xfrm>
            <a:off x="10422465" y="3663897"/>
            <a:ext cx="461986" cy="276999"/>
          </a:xfrm>
          <a:prstGeom prst="rect">
            <a:avLst/>
          </a:prstGeom>
        </p:spPr>
        <p:txBody>
          <a:bodyPr wrap="none">
            <a:spAutoFit/>
          </a:bodyPr>
          <a:lstStyle/>
          <a:p>
            <a:pPr fontAlgn="ctr"/>
            <a:r>
              <a:rPr lang="en-US" sz="1200" b="1" dirty="0" smtClean="0">
                <a:latin typeface="Huawei Sans" panose="020C0503030203020204" pitchFamily="34" charset="0"/>
              </a:rPr>
              <a:t>PC2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5" name="表格 34"/>
          <p:cNvGraphicFramePr>
            <a:graphicFrameLocks noGrp="1"/>
          </p:cNvGraphicFramePr>
          <p:nvPr>
            <p:extLst>
              <p:ext uri="{D42A27DB-BD31-4B8C-83A1-F6EECF244321}">
                <p14:modId xmlns:p14="http://schemas.microsoft.com/office/powerpoint/2010/main" val="350362214"/>
              </p:ext>
            </p:extLst>
          </p:nvPr>
        </p:nvGraphicFramePr>
        <p:xfrm>
          <a:off x="7602420" y="1994580"/>
          <a:ext cx="3297260" cy="548640"/>
        </p:xfrm>
        <a:graphic>
          <a:graphicData uri="http://schemas.openxmlformats.org/drawingml/2006/table">
            <a:tbl>
              <a:tblPr firstRow="1" bandRow="1">
                <a:tableStyleId>{5940675A-B579-460E-94D1-54222C63F5DA}</a:tableStyleId>
              </a:tblPr>
              <a:tblGrid>
                <a:gridCol w="1627466"/>
                <a:gridCol w="460633"/>
                <a:gridCol w="1209161"/>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0000-0000-0001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36" name="椭圆 35"/>
          <p:cNvSpPr>
            <a:spLocks noChangeAspect="1"/>
          </p:cNvSpPr>
          <p:nvPr/>
        </p:nvSpPr>
        <p:spPr bwMode="gray">
          <a:xfrm>
            <a:off x="1609860" y="221268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2</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p:cNvCxnSpPr/>
          <p:nvPr/>
        </p:nvCxnSpPr>
        <p:spPr bwMode="gray">
          <a:xfrm flipH="1">
            <a:off x="7731609" y="5006504"/>
            <a:ext cx="93540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37" name="椭圆 36"/>
          <p:cNvSpPr>
            <a:spLocks noChangeAspect="1"/>
          </p:cNvSpPr>
          <p:nvPr/>
        </p:nvSpPr>
        <p:spPr bwMode="gray">
          <a:xfrm>
            <a:off x="4896535" y="3916823"/>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3</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87" descr="汇聚交换机.png"/>
          <p:cNvPicPr>
            <a:picLocks noChangeAspect="1"/>
          </p:cNvPicPr>
          <p:nvPr/>
        </p:nvPicPr>
        <p:blipFill>
          <a:blip r:embed="rId3"/>
          <a:stretch>
            <a:fillRect/>
          </a:stretch>
        </p:blipFill>
        <p:spPr bwMode="gray">
          <a:xfrm>
            <a:off x="3337563" y="3125899"/>
            <a:ext cx="502820" cy="411400"/>
          </a:xfrm>
          <a:prstGeom prst="rect">
            <a:avLst/>
          </a:prstGeom>
        </p:spPr>
      </p:pic>
      <p:pic>
        <p:nvPicPr>
          <p:cNvPr id="43" name="图片 87" descr="汇聚交换机.png"/>
          <p:cNvPicPr>
            <a:picLocks noChangeAspect="1"/>
          </p:cNvPicPr>
          <p:nvPr/>
        </p:nvPicPr>
        <p:blipFill>
          <a:blip r:embed="rId3"/>
          <a:stretch>
            <a:fillRect/>
          </a:stretch>
        </p:blipFill>
        <p:spPr bwMode="gray">
          <a:xfrm>
            <a:off x="8844825" y="3125899"/>
            <a:ext cx="502820" cy="411400"/>
          </a:xfrm>
          <a:prstGeom prst="rect">
            <a:avLst/>
          </a:prstGeom>
        </p:spPr>
      </p:pic>
      <p:pic>
        <p:nvPicPr>
          <p:cNvPr id="44" name="图片 11" descr="开放网络-蓝.png"/>
          <p:cNvPicPr>
            <a:picLocks noChangeAspect="1"/>
          </p:cNvPicPr>
          <p:nvPr/>
        </p:nvPicPr>
        <p:blipFill>
          <a:blip r:embed="rId4" cstate="print"/>
          <a:stretch>
            <a:fillRect/>
          </a:stretch>
        </p:blipFill>
        <p:spPr bwMode="gray">
          <a:xfrm>
            <a:off x="1560837" y="3201524"/>
            <a:ext cx="445956" cy="343290"/>
          </a:xfrm>
          <a:prstGeom prst="rect">
            <a:avLst/>
          </a:prstGeom>
        </p:spPr>
      </p:pic>
      <p:cxnSp>
        <p:nvCxnSpPr>
          <p:cNvPr id="46" name="直接连接符 45"/>
          <p:cNvCxnSpPr/>
          <p:nvPr/>
        </p:nvCxnSpPr>
        <p:spPr bwMode="gray">
          <a:xfrm flipH="1">
            <a:off x="1654880" y="4350509"/>
            <a:ext cx="688214"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49" name="矩形 48"/>
          <p:cNvSpPr/>
          <p:nvPr/>
        </p:nvSpPr>
        <p:spPr bwMode="gray">
          <a:xfrm>
            <a:off x="1516754" y="4374519"/>
            <a:ext cx="990977" cy="276999"/>
          </a:xfrm>
          <a:prstGeom prst="rect">
            <a:avLst/>
          </a:prstGeom>
        </p:spPr>
        <p:txBody>
          <a:bodyPr wrap="none">
            <a:spAutoFit/>
          </a:bodyPr>
          <a:lstStyle/>
          <a:p>
            <a:pPr algn="ctr" fontAlgn="ctr"/>
            <a:r>
              <a:rPr lang="en-US" sz="1200" dirty="0" smtClean="0">
                <a:solidFill>
                  <a:srgbClr val="C7000B"/>
                </a:solidFill>
                <a:latin typeface="Huawei Sans" panose="020C0503030203020204" pitchFamily="34" charset="0"/>
              </a:rPr>
              <a:t>Send traffic</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1374185" y="4301176"/>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1</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487714" y="2467572"/>
            <a:ext cx="1496887" cy="461665"/>
          </a:xfrm>
          <a:prstGeom prst="rect">
            <a:avLst/>
          </a:prstGeom>
        </p:spPr>
        <p:txBody>
          <a:bodyPr wrap="square">
            <a:spAutoFit/>
          </a:bodyPr>
          <a:lstStyle/>
          <a:p>
            <a:pPr algn="r" fontAlgn="ctr"/>
            <a:r>
              <a:rPr lang="en-US" sz="1200" dirty="0" smtClean="0">
                <a:solidFill>
                  <a:srgbClr val="C7000B"/>
                </a:solidFill>
                <a:latin typeface="Huawei Sans" panose="020C0503030203020204" pitchFamily="34" charset="0"/>
              </a:rPr>
              <a:t>Learn the MAC address of PC1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a:spLocks noChangeAspect="1"/>
          </p:cNvSpPr>
          <p:nvPr/>
        </p:nvSpPr>
        <p:spPr bwMode="gray">
          <a:xfrm>
            <a:off x="7314213" y="221268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4</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图片 11" descr="开放网络-蓝.png"/>
          <p:cNvPicPr>
            <a:picLocks noChangeAspect="1"/>
          </p:cNvPicPr>
          <p:nvPr/>
        </p:nvPicPr>
        <p:blipFill>
          <a:blip r:embed="rId4" cstate="print"/>
          <a:stretch>
            <a:fillRect/>
          </a:stretch>
        </p:blipFill>
        <p:spPr bwMode="gray">
          <a:xfrm>
            <a:off x="10453724" y="3201524"/>
            <a:ext cx="445956" cy="343290"/>
          </a:xfrm>
          <a:prstGeom prst="rect">
            <a:avLst/>
          </a:prstGeom>
        </p:spPr>
      </p:pic>
      <p:sp>
        <p:nvSpPr>
          <p:cNvPr id="50" name="文本框 49">
            <a:extLst>
              <a:ext uri="{FF2B5EF4-FFF2-40B4-BE49-F238E27FC236}">
                <a16:creationId xmlns:a16="http://schemas.microsoft.com/office/drawing/2014/main" xmlns="" id="{06B15736-FC8B-4050-A2F5-AB6BD864A78D}"/>
              </a:ext>
            </a:extLst>
          </p:cNvPr>
          <p:cNvSpPr txBox="1">
            <a:spLocks/>
          </p:cNvSpPr>
          <p:nvPr/>
        </p:nvSpPr>
        <p:spPr bwMode="gray">
          <a:xfrm>
            <a:off x="2617537" y="3873904"/>
            <a:ext cx="1854871" cy="1031874"/>
          </a:xfrm>
          <a:prstGeom prst="rect">
            <a:avLst/>
          </a:prstGeom>
          <a:solidFill>
            <a:schemeClr val="bg1"/>
          </a:solidFill>
          <a:ln w="12700">
            <a:solidFill>
              <a:schemeClr val="tx1"/>
            </a:solidFill>
          </a:ln>
        </p:spPr>
        <p:txBody>
          <a:bodyPr wrap="none" lIns="0" tIns="0" rIns="0" bIns="0" rtlCol="0" anchor="ctr" anchorCtr="0">
            <a:noAutofit/>
          </a:bodyPr>
          <a:lstStyle/>
          <a:p>
            <a:pPr algn="ctr" fontAlgn="ctr"/>
            <a:r>
              <a:rPr lang="en-US" sz="1200" dirty="0" smtClean="0">
                <a:latin typeface="Huawei Sans" panose="020C0503030203020204" pitchFamily="34" charset="0"/>
              </a:rPr>
              <a:t>   BD 10   </a:t>
            </a:r>
          </a:p>
          <a:p>
            <a:pPr algn="ctr" fontAlgn="ctr"/>
            <a:r>
              <a:rPr lang="en-US" sz="1200" dirty="0" smtClean="0">
                <a:latin typeface="Huawei Sans" panose="020C0503030203020204" pitchFamily="34" charset="0"/>
              </a:rPr>
              <a:t> L2 VNI 10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RD 10:1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ERT 10:1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a:extLst>
              <a:ext uri="{FF2B5EF4-FFF2-40B4-BE49-F238E27FC236}">
                <a16:creationId xmlns:a16="http://schemas.microsoft.com/office/drawing/2014/main" xmlns="" id="{1B456A00-856E-41AC-A1F4-6EE7823F6030}"/>
              </a:ext>
            </a:extLst>
          </p:cNvPr>
          <p:cNvSpPr txBox="1">
            <a:spLocks/>
          </p:cNvSpPr>
          <p:nvPr/>
        </p:nvSpPr>
        <p:spPr bwMode="gray">
          <a:xfrm>
            <a:off x="8420209" y="3873904"/>
            <a:ext cx="1854871" cy="1031874"/>
          </a:xfrm>
          <a:prstGeom prst="rect">
            <a:avLst/>
          </a:prstGeom>
          <a:solidFill>
            <a:schemeClr val="bg1"/>
          </a:solidFill>
          <a:ln w="12700">
            <a:solidFill>
              <a:schemeClr val="tx1"/>
            </a:solidFill>
          </a:ln>
        </p:spPr>
        <p:txBody>
          <a:bodyPr wrap="none" lIns="0" tIns="0" rIns="0" bIns="0" rtlCol="0" anchor="ctr" anchorCtr="0">
            <a:noAutofit/>
          </a:bodyPr>
          <a:lstStyle/>
          <a:p>
            <a:pPr algn="ctr" fontAlgn="ctr"/>
            <a:r>
              <a:rPr lang="en-US" sz="1200" dirty="0" smtClean="0">
                <a:latin typeface="Huawei Sans" panose="020C0503030203020204" pitchFamily="34" charset="0"/>
              </a:rPr>
              <a:t>BD 10    </a:t>
            </a:r>
          </a:p>
          <a:p>
            <a:pPr algn="ctr" fontAlgn="ctr"/>
            <a:r>
              <a:rPr lang="en-US" sz="1200" dirty="0" smtClean="0">
                <a:latin typeface="Huawei Sans" panose="020C0503030203020204" pitchFamily="34" charset="0"/>
              </a:rPr>
              <a:t>L2 VNI 10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RD 20:1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IRT 10:1</a:t>
            </a:r>
            <a:endParaRPr lang="en-US" sz="1200" dirty="0">
              <a:latin typeface="Huawei Sans" panose="020C0503030203020204" pitchFamily="34" charset="0"/>
            </a:endParaRPr>
          </a:p>
        </p:txBody>
      </p:sp>
      <p:grpSp>
        <p:nvGrpSpPr>
          <p:cNvPr id="72" name="组合 71"/>
          <p:cNvGrpSpPr/>
          <p:nvPr/>
        </p:nvGrpSpPr>
        <p:grpSpPr bwMode="gray">
          <a:xfrm>
            <a:off x="5148279" y="3882514"/>
            <a:ext cx="2643988" cy="1912436"/>
            <a:chOff x="5148279" y="4064886"/>
            <a:chExt cx="2643988" cy="1912436"/>
          </a:xfrm>
        </p:grpSpPr>
        <p:sp>
          <p:nvSpPr>
            <p:cNvPr id="73" name="文本框 72"/>
            <p:cNvSpPr txBox="1"/>
            <p:nvPr/>
          </p:nvSpPr>
          <p:spPr bwMode="gray">
            <a:xfrm>
              <a:off x="5148279" y="4064886"/>
              <a:ext cx="2643988" cy="318401"/>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fontAlgn="ctr"/>
              <a:r>
                <a:rPr lang="en-US" dirty="0" smtClean="0">
                  <a:latin typeface="Huawei Sans" panose="020C0503030203020204" pitchFamily="34" charset="0"/>
                </a:rPr>
                <a:t>BGP Update message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5148279" y="4389637"/>
              <a:ext cx="2643988" cy="1587685"/>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5" name="文本框 74"/>
            <p:cNvSpPr txBox="1"/>
            <p:nvPr/>
          </p:nvSpPr>
          <p:spPr bwMode="gray">
            <a:xfrm>
              <a:off x="5253813" y="4817774"/>
              <a:ext cx="2432922"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Type 2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6" name="文本框 75"/>
            <p:cNvSpPr txBox="1"/>
            <p:nvPr/>
          </p:nvSpPr>
          <p:spPr bwMode="gray">
            <a:xfrm>
              <a:off x="5253813" y="5088151"/>
              <a:ext cx="2432922" cy="742605"/>
            </a:xfrm>
            <a:prstGeom prst="rect">
              <a:avLst/>
            </a:prstGeom>
            <a:solidFill>
              <a:sysClr val="window" lastClr="FFFFFF"/>
            </a:solidFill>
            <a:ln w="19050">
              <a:solidFill>
                <a:srgbClr val="EC7061">
                  <a:lumMod val="60000"/>
                  <a:lumOff val="40000"/>
                </a:srgbClr>
              </a:solidFill>
            </a:ln>
          </p:spPr>
          <p:txBody>
            <a:bodyPr wrap="squar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RD = 10:1</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MAC address = 0000-0000-0001</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VNI = </a:t>
              </a:r>
              <a:r>
                <a:rPr lang="en-US" b="0" dirty="0" smtClean="0">
                  <a:solidFill>
                    <a:srgbClr val="C7000B"/>
                  </a:solidFill>
                  <a:latin typeface="Huawei Sans" panose="020C0503030203020204" pitchFamily="34" charset="0"/>
                </a:rPr>
                <a:t>10</a:t>
              </a:r>
              <a:endParaRPr lang="en-US" b="0" dirty="0">
                <a:solidFill>
                  <a:srgbClr val="C7000B"/>
                </a:solidFill>
                <a:latin typeface="Huawei Sans" panose="020C0503030203020204" pitchFamily="34" charset="0"/>
              </a:endParaRPr>
            </a:p>
          </p:txBody>
        </p:sp>
        <p:sp>
          <p:nvSpPr>
            <p:cNvPr id="77" name="矩形 76"/>
            <p:cNvSpPr/>
            <p:nvPr/>
          </p:nvSpPr>
          <p:spPr bwMode="gray">
            <a:xfrm>
              <a:off x="5829715" y="4512226"/>
              <a:ext cx="1281120"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EVPN RT = </a:t>
              </a:r>
              <a:r>
                <a:rPr lang="en-US" sz="1200" b="0" dirty="0" smtClean="0">
                  <a:solidFill>
                    <a:srgbClr val="C7000B"/>
                  </a:solidFill>
                  <a:latin typeface="Huawei Sans" panose="020C0503030203020204" pitchFamily="34" charset="0"/>
                </a:rPr>
                <a:t>10:1</a:t>
              </a:r>
              <a:endParaRPr lang="en-US" sz="1200" b="0" dirty="0">
                <a:solidFill>
                  <a:srgbClr val="C7000B"/>
                </a:solidFill>
                <a:latin typeface="Huawei Sans" panose="020C0503030203020204" pitchFamily="34" charset="0"/>
              </a:endParaRPr>
            </a:p>
          </p:txBody>
        </p:sp>
      </p:grpSp>
      <p:sp>
        <p:nvSpPr>
          <p:cNvPr id="4" name="圆角矩形 3"/>
          <p:cNvSpPr/>
          <p:nvPr/>
        </p:nvSpPr>
        <p:spPr bwMode="gray">
          <a:xfrm>
            <a:off x="711404" y="5851645"/>
            <a:ext cx="1474584" cy="359144"/>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solidFill>
                  <a:schemeClr val="tx1"/>
                </a:solidFill>
                <a:latin typeface="Huawei Sans" panose="020C0503030203020204" pitchFamily="34" charset="0"/>
              </a:rPr>
              <a:t>MAC address advertisement</a:t>
            </a:r>
            <a:endParaRPr lang="en-US" altLang="zh-CN" sz="1100" dirty="0">
              <a:solidFill>
                <a:schemeClr val="tx1"/>
              </a:solidFill>
              <a:latin typeface="Huawei Sans" panose="020C0503030203020204" pitchFamily="34" charset="0"/>
            </a:endParaRPr>
          </a:p>
        </p:txBody>
      </p:sp>
      <p:sp>
        <p:nvSpPr>
          <p:cNvPr id="63" name="圆角矩形 62"/>
          <p:cNvSpPr/>
          <p:nvPr/>
        </p:nvSpPr>
        <p:spPr bwMode="gray">
          <a:xfrm>
            <a:off x="2192550" y="5851645"/>
            <a:ext cx="1474584" cy="359144"/>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ARP advertisement</a:t>
            </a:r>
            <a:endParaRPr lang="en-US" altLang="zh-CN" sz="1100" dirty="0">
              <a:latin typeface="Huawei Sans" panose="020C0503030203020204" pitchFamily="34" charset="0"/>
            </a:endParaRPr>
          </a:p>
        </p:txBody>
      </p:sp>
      <p:sp>
        <p:nvSpPr>
          <p:cNvPr id="64" name="圆角矩形 63"/>
          <p:cNvSpPr/>
          <p:nvPr/>
        </p:nvSpPr>
        <p:spPr bwMode="gray">
          <a:xfrm>
            <a:off x="3673695" y="5851645"/>
            <a:ext cx="1474584" cy="359144"/>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IP route advertisement</a:t>
            </a:r>
            <a:endParaRPr lang="en-US" altLang="zh-CN" sz="1100" dirty="0">
              <a:latin typeface="Huawei Sans" panose="020C0503030203020204" pitchFamily="34" charset="0"/>
            </a:endParaRPr>
          </a:p>
        </p:txBody>
      </p:sp>
      <p:sp>
        <p:nvSpPr>
          <p:cNvPr id="48"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5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3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2060582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ARP Advertisement</a:t>
            </a:r>
            <a:endParaRPr lang="en-US" altLang="zh-CN" dirty="0">
              <a:sym typeface="Huawei Sans" panose="020C0503030203020204" pitchFamily="34" charset="0"/>
            </a:endParaRPr>
          </a:p>
        </p:txBody>
      </p:sp>
      <p:sp>
        <p:nvSpPr>
          <p:cNvPr id="4" name="文本占位符 2"/>
          <p:cNvSpPr>
            <a:spLocks noGrp="1"/>
          </p:cNvSpPr>
          <p:nvPr>
            <p:ph type="body" sz="quarter" idx="10"/>
          </p:nvPr>
        </p:nvSpPr>
        <p:spPr bwMode="gray">
          <a:xfrm>
            <a:off x="455612" y="1052514"/>
            <a:ext cx="11293476" cy="434706"/>
          </a:xfrm>
        </p:spPr>
        <p:txBody>
          <a:bodyPr/>
          <a:lstStyle/>
          <a:p>
            <a:r>
              <a:rPr lang="en-US" sz="1800" smtClean="0"/>
              <a:t>This slide describes how BGP EVPN uses Type 2 routes to advertise host ARP entries. </a:t>
            </a:r>
            <a:endParaRPr lang="en-US" altLang="zh-CN" sz="1800" dirty="0">
              <a:sym typeface="Huawei Sans" panose="020C0503030203020204" pitchFamily="34" charset="0"/>
            </a:endParaRPr>
          </a:p>
        </p:txBody>
      </p:sp>
      <p:cxnSp>
        <p:nvCxnSpPr>
          <p:cNvPr id="6" name="直接连接符 5"/>
          <p:cNvCxnSpPr/>
          <p:nvPr/>
        </p:nvCxnSpPr>
        <p:spPr bwMode="gray">
          <a:xfrm flipH="1">
            <a:off x="7855444" y="4390921"/>
            <a:ext cx="1530532"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bwMode="gray">
          <a:xfrm>
            <a:off x="3684175" y="2286209"/>
            <a:ext cx="442385" cy="432048"/>
            <a:chOff x="1194287" y="4005064"/>
            <a:chExt cx="442385" cy="432048"/>
          </a:xfrm>
        </p:grpSpPr>
        <p:cxnSp>
          <p:nvCxnSpPr>
            <p:cNvPr id="32" name="直接连接符 31"/>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bwMode="gray">
          <a:xfrm>
            <a:off x="2939399" y="2888697"/>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SW1 (Layer 3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3257594" y="1959632"/>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grpSp>
        <p:nvGrpSpPr>
          <p:cNvPr id="11" name="组合 10"/>
          <p:cNvGrpSpPr/>
          <p:nvPr/>
        </p:nvGrpSpPr>
        <p:grpSpPr bwMode="gray">
          <a:xfrm>
            <a:off x="9173594" y="2286209"/>
            <a:ext cx="442385" cy="432048"/>
            <a:chOff x="1194287" y="4005064"/>
            <a:chExt cx="442385" cy="432048"/>
          </a:xfrm>
        </p:grpSpPr>
        <p:cxnSp>
          <p:nvCxnSpPr>
            <p:cNvPr id="30" name="直接连接符 29"/>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bwMode="gray">
          <a:xfrm>
            <a:off x="8428818" y="2888697"/>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SW2 (Layer 3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8747017" y="1959632"/>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sp>
        <p:nvSpPr>
          <p:cNvPr id="14" name="圆柱形 13"/>
          <p:cNvSpPr/>
          <p:nvPr/>
        </p:nvSpPr>
        <p:spPr bwMode="gray">
          <a:xfrm rot="16200000">
            <a:off x="6558838" y="257684"/>
            <a:ext cx="242039" cy="4911772"/>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6028942" y="2570679"/>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1256848" y="3015295"/>
            <a:ext cx="1454244" cy="461665"/>
          </a:xfrm>
          <a:prstGeom prst="rect">
            <a:avLst/>
          </a:prstGeom>
        </p:spPr>
        <p:txBody>
          <a:bodyPr wrap="none">
            <a:spAutoFit/>
          </a:bodyPr>
          <a:lstStyle/>
          <a:p>
            <a:pPr algn="ctr" fontAlgn="ctr"/>
            <a:r>
              <a:rPr lang="en-US" sz="1200" b="1" dirty="0" smtClean="0">
                <a:latin typeface="Huawei Sans" panose="020C0503030203020204" pitchFamily="34" charset="0"/>
              </a:rPr>
              <a:t>PC1 </a:t>
            </a:r>
            <a:r>
              <a:rPr lang="en-US" sz="1200" dirty="0" smtClean="0">
                <a:latin typeface="Huawei Sans" panose="020C0503030203020204" pitchFamily="34" charset="0"/>
              </a:rPr>
              <a:t>172.16.1.1/24</a:t>
            </a:r>
          </a:p>
          <a:p>
            <a:pPr algn="ctr" fontAlgn="ctr"/>
            <a:r>
              <a:rPr lang="en-US" sz="1200" dirty="0" smtClean="0">
                <a:latin typeface="Huawei Sans" panose="020C0503030203020204" pitchFamily="34" charset="0"/>
              </a:rPr>
              <a:t>0000-0000-0001</a:t>
            </a:r>
            <a:endParaRPr lang="en-US" sz="1200" dirty="0">
              <a:latin typeface="Huawei Sans" panose="020C0503030203020204" pitchFamily="34" charset="0"/>
            </a:endParaRPr>
          </a:p>
        </p:txBody>
      </p:sp>
      <p:cxnSp>
        <p:nvCxnSpPr>
          <p:cNvPr id="17" name="直接连接符 16"/>
          <p:cNvCxnSpPr/>
          <p:nvPr/>
        </p:nvCxnSpPr>
        <p:spPr bwMode="gray">
          <a:xfrm>
            <a:off x="2322323" y="2718257"/>
            <a:ext cx="13781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图片 87" descr="汇聚交换机.png"/>
          <p:cNvPicPr>
            <a:picLocks noChangeAspect="1"/>
          </p:cNvPicPr>
          <p:nvPr/>
        </p:nvPicPr>
        <p:blipFill>
          <a:blip r:embed="rId3"/>
          <a:stretch>
            <a:fillRect/>
          </a:stretch>
        </p:blipFill>
        <p:spPr bwMode="gray">
          <a:xfrm>
            <a:off x="3653958" y="2477297"/>
            <a:ext cx="502820" cy="411400"/>
          </a:xfrm>
          <a:prstGeom prst="rect">
            <a:avLst/>
          </a:prstGeom>
        </p:spPr>
      </p:pic>
      <p:pic>
        <p:nvPicPr>
          <p:cNvPr id="23" name="图片 87" descr="汇聚交换机.png"/>
          <p:cNvPicPr>
            <a:picLocks noChangeAspect="1"/>
          </p:cNvPicPr>
          <p:nvPr/>
        </p:nvPicPr>
        <p:blipFill>
          <a:blip r:embed="rId3"/>
          <a:stretch>
            <a:fillRect/>
          </a:stretch>
        </p:blipFill>
        <p:spPr bwMode="gray">
          <a:xfrm>
            <a:off x="9161220" y="2477297"/>
            <a:ext cx="502820" cy="411400"/>
          </a:xfrm>
          <a:prstGeom prst="rect">
            <a:avLst/>
          </a:prstGeom>
        </p:spPr>
      </p:pic>
      <p:pic>
        <p:nvPicPr>
          <p:cNvPr id="24" name="图片 11" descr="开放网络-蓝.png"/>
          <p:cNvPicPr>
            <a:picLocks noChangeAspect="1"/>
          </p:cNvPicPr>
          <p:nvPr/>
        </p:nvPicPr>
        <p:blipFill>
          <a:blip r:embed="rId4" cstate="print"/>
          <a:stretch>
            <a:fillRect/>
          </a:stretch>
        </p:blipFill>
        <p:spPr bwMode="gray">
          <a:xfrm>
            <a:off x="1877232" y="2552922"/>
            <a:ext cx="445956" cy="343290"/>
          </a:xfrm>
          <a:prstGeom prst="rect">
            <a:avLst/>
          </a:prstGeom>
        </p:spPr>
      </p:pic>
      <p:sp>
        <p:nvSpPr>
          <p:cNvPr id="25" name="椭圆 24"/>
          <p:cNvSpPr>
            <a:spLocks noChangeAspect="1"/>
          </p:cNvSpPr>
          <p:nvPr/>
        </p:nvSpPr>
        <p:spPr bwMode="gray">
          <a:xfrm>
            <a:off x="3432854" y="4278260"/>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1</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2757977" y="4553830"/>
            <a:ext cx="1582234" cy="461665"/>
          </a:xfrm>
          <a:prstGeom prst="rect">
            <a:avLst/>
          </a:prstGeom>
        </p:spPr>
        <p:txBody>
          <a:bodyPr wrap="square">
            <a:spAutoFit/>
          </a:bodyPr>
          <a:lstStyle/>
          <a:p>
            <a:pPr fontAlgn="ctr"/>
            <a:r>
              <a:rPr lang="en-US" sz="1200" dirty="0" smtClean="0">
                <a:solidFill>
                  <a:srgbClr val="C7000B"/>
                </a:solidFill>
                <a:latin typeface="Huawei Sans" panose="020C0503030203020204" pitchFamily="34" charset="0"/>
              </a:rPr>
              <a:t>SW1 learns the ARP entry of PC1.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椭圆 26"/>
          <p:cNvSpPr>
            <a:spLocks noChangeAspect="1"/>
          </p:cNvSpPr>
          <p:nvPr/>
        </p:nvSpPr>
        <p:spPr bwMode="gray">
          <a:xfrm>
            <a:off x="5047984" y="358842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2</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p:cNvSpPr>
            <a:spLocks noChangeAspect="1"/>
          </p:cNvSpPr>
          <p:nvPr/>
        </p:nvSpPr>
        <p:spPr bwMode="gray">
          <a:xfrm>
            <a:off x="9699383" y="4226015"/>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3</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9404568" y="4501585"/>
            <a:ext cx="1767784" cy="646331"/>
          </a:xfrm>
          <a:prstGeom prst="rect">
            <a:avLst/>
          </a:prstGeom>
        </p:spPr>
        <p:txBody>
          <a:bodyPr wrap="square">
            <a:spAutoFit/>
          </a:bodyPr>
          <a:lstStyle/>
          <a:p>
            <a:pPr fontAlgn="ctr"/>
            <a:r>
              <a:rPr lang="en-US" sz="1200" dirty="0" smtClean="0">
                <a:solidFill>
                  <a:srgbClr val="C7000B"/>
                </a:solidFill>
                <a:latin typeface="Huawei Sans" panose="020C0503030203020204" pitchFamily="34" charset="0"/>
              </a:rPr>
              <a:t>The Layer 3 gateway SW2 obtains ARP information of PC1.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占位符 2"/>
          <p:cNvSpPr txBox="1">
            <a:spLocks/>
          </p:cNvSpPr>
          <p:nvPr/>
        </p:nvSpPr>
        <p:spPr bwMode="gray">
          <a:xfrm>
            <a:off x="731838" y="5124365"/>
            <a:ext cx="10323258" cy="684167"/>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rPr>
              <a:t>When BGP EVPN is used in a centralized gateway scenario, the inter-subnet packet forwarding process is similar to that in a static VXLAN scenario.</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a16="http://schemas.microsoft.com/office/drawing/2014/main" xmlns="" id="{06B15736-FC8B-4050-A2F5-AB6BD864A78D}"/>
              </a:ext>
            </a:extLst>
          </p:cNvPr>
          <p:cNvSpPr txBox="1">
            <a:spLocks/>
          </p:cNvSpPr>
          <p:nvPr/>
        </p:nvSpPr>
        <p:spPr bwMode="gray">
          <a:xfrm>
            <a:off x="2817692" y="3190670"/>
            <a:ext cx="1854871" cy="900621"/>
          </a:xfrm>
          <a:prstGeom prst="rect">
            <a:avLst/>
          </a:prstGeom>
          <a:solidFill>
            <a:schemeClr val="bg1"/>
          </a:solidFill>
          <a:ln w="19050">
            <a:solidFill>
              <a:schemeClr val="tx1"/>
            </a:solidFill>
          </a:ln>
        </p:spPr>
        <p:txBody>
          <a:bodyPr wrap="none" lIns="0" tIns="0" rIns="0" bIns="0" rtlCol="0" anchor="ctr" anchorCtr="0">
            <a:noAutofit/>
          </a:bodyPr>
          <a:lstStyle/>
          <a:p>
            <a:pPr algn="ctr" fontAlgn="ctr"/>
            <a:r>
              <a:rPr lang="en-US" sz="1200" dirty="0" smtClean="0">
                <a:latin typeface="Huawei Sans" panose="020C0503030203020204" pitchFamily="34" charset="0"/>
              </a:rPr>
              <a:t>BD 10</a:t>
            </a:r>
          </a:p>
          <a:p>
            <a:pPr algn="ctr" fontAlgn="ctr"/>
            <a:r>
              <a:rPr lang="en-US" sz="1200" dirty="0" smtClean="0">
                <a:latin typeface="Huawei Sans" panose="020C0503030203020204" pitchFamily="34" charset="0"/>
              </a:rPr>
              <a:t>L2 VNI 10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RD 10:1</a:t>
            </a:r>
          </a:p>
          <a:p>
            <a:pPr algn="ctr" fontAlgn="ctr"/>
            <a:r>
              <a:rPr lang="en-US" sz="1200" dirty="0" smtClean="0">
                <a:latin typeface="Huawei Sans" panose="020C0503030203020204" pitchFamily="34" charset="0"/>
              </a:rPr>
              <a:t>ERT 10:1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xmlns="" id="{1B456A00-856E-41AC-A1F4-6EE7823F6030}"/>
              </a:ext>
            </a:extLst>
          </p:cNvPr>
          <p:cNvSpPr txBox="1">
            <a:spLocks/>
          </p:cNvSpPr>
          <p:nvPr/>
        </p:nvSpPr>
        <p:spPr bwMode="gray">
          <a:xfrm>
            <a:off x="8819576" y="3190670"/>
            <a:ext cx="1854871" cy="900621"/>
          </a:xfrm>
          <a:prstGeom prst="rect">
            <a:avLst/>
          </a:prstGeom>
          <a:solidFill>
            <a:schemeClr val="bg1"/>
          </a:solidFill>
          <a:ln w="19050">
            <a:solidFill>
              <a:schemeClr val="tx1"/>
            </a:solidFill>
          </a:ln>
        </p:spPr>
        <p:txBody>
          <a:bodyPr wrap="none" lIns="0" tIns="0" rIns="0" bIns="0" rtlCol="0" anchor="ctr" anchorCtr="0">
            <a:noAutofit/>
          </a:bodyPr>
          <a:lstStyle/>
          <a:p>
            <a:pPr algn="ctr" fontAlgn="ctr"/>
            <a:r>
              <a:rPr lang="en-US" sz="1200" dirty="0" smtClean="0">
                <a:latin typeface="Huawei Sans" panose="020C0503030203020204" pitchFamily="34" charset="0"/>
              </a:rPr>
              <a:t>BD 10</a:t>
            </a:r>
          </a:p>
          <a:p>
            <a:pPr algn="ctr" fontAlgn="ctr"/>
            <a:r>
              <a:rPr lang="en-US" sz="1200" dirty="0" smtClean="0">
                <a:latin typeface="Huawei Sans" panose="020C0503030203020204" pitchFamily="34" charset="0"/>
              </a:rPr>
              <a:t>L2 VNI 10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RD 20:1</a:t>
            </a:r>
          </a:p>
          <a:p>
            <a:pPr algn="ctr" fontAlgn="ctr"/>
            <a:r>
              <a:rPr lang="en-US" sz="1200" dirty="0" smtClean="0">
                <a:latin typeface="Huawei Sans" panose="020C0503030203020204" pitchFamily="34" charset="0"/>
              </a:rPr>
              <a:t>IRT 10:1</a:t>
            </a:r>
            <a:endParaRPr lang="en-US" sz="1200" dirty="0">
              <a:latin typeface="Huawei Sans" panose="020C0503030203020204" pitchFamily="34" charset="0"/>
            </a:endParaRPr>
          </a:p>
        </p:txBody>
      </p:sp>
      <p:grpSp>
        <p:nvGrpSpPr>
          <p:cNvPr id="49" name="组合 48"/>
          <p:cNvGrpSpPr/>
          <p:nvPr/>
        </p:nvGrpSpPr>
        <p:grpSpPr bwMode="gray">
          <a:xfrm>
            <a:off x="5316988" y="3073217"/>
            <a:ext cx="2643988" cy="2130832"/>
            <a:chOff x="5316988" y="3136717"/>
            <a:chExt cx="2643988" cy="2130832"/>
          </a:xfrm>
        </p:grpSpPr>
        <p:sp>
          <p:nvSpPr>
            <p:cNvPr id="50" name="文本框 49"/>
            <p:cNvSpPr txBox="1"/>
            <p:nvPr/>
          </p:nvSpPr>
          <p:spPr bwMode="gray">
            <a:xfrm>
              <a:off x="5316988" y="3136717"/>
              <a:ext cx="2643988" cy="318401"/>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fontAlgn="ctr"/>
              <a:r>
                <a:rPr lang="en-US" dirty="0" smtClean="0">
                  <a:latin typeface="Huawei Sans" panose="020C0503030203020204" pitchFamily="34" charset="0"/>
                </a:rPr>
                <a:t>BGP Update message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5316988" y="3461468"/>
              <a:ext cx="2643988" cy="1806081"/>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2" name="文本框 51"/>
            <p:cNvSpPr txBox="1"/>
            <p:nvPr/>
          </p:nvSpPr>
          <p:spPr bwMode="gray">
            <a:xfrm>
              <a:off x="5422522" y="3884412"/>
              <a:ext cx="2432922"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Type 2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3" name="文本框 52"/>
            <p:cNvSpPr txBox="1"/>
            <p:nvPr/>
          </p:nvSpPr>
          <p:spPr bwMode="gray">
            <a:xfrm>
              <a:off x="5422522" y="4154790"/>
              <a:ext cx="2432922" cy="985760"/>
            </a:xfrm>
            <a:prstGeom prst="rect">
              <a:avLst/>
            </a:prstGeom>
            <a:solidFill>
              <a:sysClr val="window" lastClr="FFFFFF"/>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RD = 10:1</a:t>
              </a: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MAC address =0000-0000-0001</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IP address = 172.16.1.1</a:t>
              </a: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L2VNI = </a:t>
              </a:r>
              <a:r>
                <a:rPr lang="en-US" b="0" dirty="0" smtClean="0">
                  <a:solidFill>
                    <a:srgbClr val="C7000B"/>
                  </a:solidFill>
                  <a:latin typeface="Huawei Sans" panose="020C0503030203020204" pitchFamily="34" charset="0"/>
                </a:rPr>
                <a:t>10</a:t>
              </a:r>
              <a:endParaRPr kumimoji="0" lang="en-US" altLang="zh-CN" b="0" i="0" u="none" strike="noStrike" kern="0" cap="none" spc="0" normalizeH="0" baseline="0" noProof="0" dirty="0">
                <a:ln>
                  <a:noFill/>
                </a:ln>
                <a:solidFill>
                  <a:srgbClr val="C7000B"/>
                </a:solidFill>
                <a:effectLst/>
                <a:uLnTx/>
                <a:uFillTx/>
                <a:latin typeface="Huawei Sans" panose="020C0503030203020204" pitchFamily="34" charset="0"/>
                <a:sym typeface="Huawei Sans" panose="020C0503030203020204" pitchFamily="34" charset="0"/>
              </a:endParaRPr>
            </a:p>
          </p:txBody>
        </p:sp>
        <p:sp>
          <p:nvSpPr>
            <p:cNvPr id="54" name="矩形 53"/>
            <p:cNvSpPr/>
            <p:nvPr/>
          </p:nvSpPr>
          <p:spPr bwMode="gray">
            <a:xfrm>
              <a:off x="5998423" y="3589243"/>
              <a:ext cx="1281120"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EVPN RT = </a:t>
              </a:r>
              <a:r>
                <a:rPr lang="en-US" sz="1200" b="0" dirty="0" smtClean="0">
                  <a:solidFill>
                    <a:srgbClr val="C7000B"/>
                  </a:solidFill>
                  <a:latin typeface="Huawei Sans" panose="020C0503030203020204" pitchFamily="34" charset="0"/>
                </a:rPr>
                <a:t>10:1</a:t>
              </a:r>
              <a:endParaRPr lang="en-US" sz="1200" b="0" dirty="0">
                <a:solidFill>
                  <a:srgbClr val="C7000B"/>
                </a:solidFill>
                <a:latin typeface="Huawei Sans" panose="020C0503030203020204" pitchFamily="34" charset="0"/>
              </a:endParaRPr>
            </a:p>
          </p:txBody>
        </p:sp>
      </p:grpSp>
      <p:sp>
        <p:nvSpPr>
          <p:cNvPr id="39" name="圆角矩形 38"/>
          <p:cNvSpPr/>
          <p:nvPr/>
        </p:nvSpPr>
        <p:spPr bwMode="gray">
          <a:xfrm>
            <a:off x="711404" y="5845501"/>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MAC address advertisement</a:t>
            </a:r>
            <a:endParaRPr lang="en-US" altLang="zh-CN" sz="1100" dirty="0">
              <a:latin typeface="Huawei Sans" panose="020C0503030203020204" pitchFamily="34" charset="0"/>
            </a:endParaRPr>
          </a:p>
        </p:txBody>
      </p:sp>
      <p:sp>
        <p:nvSpPr>
          <p:cNvPr id="43" name="圆角矩形 42"/>
          <p:cNvSpPr/>
          <p:nvPr/>
        </p:nvSpPr>
        <p:spPr bwMode="gray">
          <a:xfrm>
            <a:off x="2192550" y="5845501"/>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solidFill>
                  <a:schemeClr val="tx1"/>
                </a:solidFill>
                <a:latin typeface="Huawei Sans" panose="020C0503030203020204" pitchFamily="34" charset="0"/>
              </a:rPr>
              <a:t>ARP advertisement</a:t>
            </a:r>
            <a:endParaRPr lang="en-US" altLang="zh-CN" sz="1100" dirty="0">
              <a:solidFill>
                <a:schemeClr val="tx1"/>
              </a:solidFill>
              <a:latin typeface="Huawei Sans" panose="020C0503030203020204" pitchFamily="34" charset="0"/>
            </a:endParaRPr>
          </a:p>
        </p:txBody>
      </p:sp>
      <p:sp>
        <p:nvSpPr>
          <p:cNvPr id="44" name="圆角矩形 43"/>
          <p:cNvSpPr/>
          <p:nvPr/>
        </p:nvSpPr>
        <p:spPr bwMode="gray">
          <a:xfrm>
            <a:off x="3673695" y="5845501"/>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IP route advertisement</a:t>
            </a:r>
            <a:endParaRPr lang="en-US" altLang="zh-CN" sz="1100" dirty="0">
              <a:latin typeface="Huawei Sans" panose="020C0503030203020204" pitchFamily="34" charset="0"/>
            </a:endParaRPr>
          </a:p>
        </p:txBody>
      </p:sp>
      <p:sp>
        <p:nvSpPr>
          <p:cNvPr id="45"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5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3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8751467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2" name="直接连接符 71">
            <a:extLst>
              <a:ext uri="{FF2B5EF4-FFF2-40B4-BE49-F238E27FC236}">
                <a16:creationId xmlns:a16="http://schemas.microsoft.com/office/drawing/2014/main" xmlns="" id="{52DC6F41-F8AF-440B-A7D8-2F383A91BFE3}"/>
              </a:ext>
            </a:extLst>
          </p:cNvPr>
          <p:cNvCxnSpPr>
            <a:cxnSpLocks/>
          </p:cNvCxnSpPr>
          <p:nvPr/>
        </p:nvCxnSpPr>
        <p:spPr bwMode="gray">
          <a:xfrm>
            <a:off x="7555680" y="2386363"/>
            <a:ext cx="269432" cy="228353"/>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34" name="任意多边形 33"/>
          <p:cNvSpPr/>
          <p:nvPr/>
        </p:nvSpPr>
        <p:spPr bwMode="gray">
          <a:xfrm flipH="1">
            <a:off x="9849805" y="3549859"/>
            <a:ext cx="720000" cy="45719"/>
          </a:xfrm>
          <a:custGeom>
            <a:avLst/>
            <a:gdLst>
              <a:gd name="connsiteX0" fmla="*/ 1447800 w 1447800"/>
              <a:gd name="connsiteY0" fmla="*/ 171450 h 171450"/>
              <a:gd name="connsiteX1" fmla="*/ 0 w 1447800"/>
              <a:gd name="connsiteY1" fmla="*/ 171450 h 171450"/>
              <a:gd name="connsiteX2" fmla="*/ 0 w 1447800"/>
              <a:gd name="connsiteY2" fmla="*/ 0 h 171450"/>
              <a:gd name="connsiteX0" fmla="*/ 1447800 w 1447800"/>
              <a:gd name="connsiteY0" fmla="*/ 0 h 0"/>
              <a:gd name="connsiteX1" fmla="*/ 0 w 1447800"/>
              <a:gd name="connsiteY1" fmla="*/ 0 h 0"/>
            </a:gdLst>
            <a:ahLst/>
            <a:cxnLst>
              <a:cxn ang="0">
                <a:pos x="connsiteX0" y="connsiteY0"/>
              </a:cxn>
              <a:cxn ang="0">
                <a:pos x="connsiteX1" y="connsiteY1"/>
              </a:cxn>
            </a:cxnLst>
            <a:rect l="l" t="t" r="r" b="b"/>
            <a:pathLst>
              <a:path w="1447800">
                <a:moveTo>
                  <a:pt x="1447800" y="0"/>
                </a:move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 name="组合 49"/>
          <p:cNvGrpSpPr/>
          <p:nvPr/>
        </p:nvGrpSpPr>
        <p:grpSpPr bwMode="gray">
          <a:xfrm rot="10800000">
            <a:off x="9432033" y="3681731"/>
            <a:ext cx="337662" cy="277474"/>
            <a:chOff x="1149331" y="3370821"/>
            <a:chExt cx="598189" cy="335743"/>
          </a:xfrm>
        </p:grpSpPr>
        <p:cxnSp>
          <p:nvCxnSpPr>
            <p:cNvPr id="51" name="直接连接符 50"/>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normAutofit/>
          </a:bodyPr>
          <a:lstStyle/>
          <a:p>
            <a:r>
              <a:rPr lang="en-US" dirty="0" smtClean="0"/>
              <a:t>Inter-Subnet Communication in a Distributed Gateway Scenario</a:t>
            </a:r>
            <a:endParaRPr lang="en-US" altLang="zh-CN" dirty="0">
              <a:sym typeface="Huawei Sans" panose="020C0503030203020204" pitchFamily="34" charset="0"/>
            </a:endParaRPr>
          </a:p>
        </p:txBody>
      </p:sp>
      <p:sp>
        <p:nvSpPr>
          <p:cNvPr id="8" name="任意多边形 7"/>
          <p:cNvSpPr/>
          <p:nvPr/>
        </p:nvSpPr>
        <p:spPr bwMode="gray">
          <a:xfrm>
            <a:off x="6818127" y="3572719"/>
            <a:ext cx="720000" cy="45719"/>
          </a:xfrm>
          <a:custGeom>
            <a:avLst/>
            <a:gdLst>
              <a:gd name="connsiteX0" fmla="*/ 1447800 w 1447800"/>
              <a:gd name="connsiteY0" fmla="*/ 171450 h 171450"/>
              <a:gd name="connsiteX1" fmla="*/ 0 w 1447800"/>
              <a:gd name="connsiteY1" fmla="*/ 171450 h 171450"/>
              <a:gd name="connsiteX2" fmla="*/ 0 w 1447800"/>
              <a:gd name="connsiteY2" fmla="*/ 0 h 171450"/>
              <a:gd name="connsiteX0" fmla="*/ 1447800 w 1447800"/>
              <a:gd name="connsiteY0" fmla="*/ 0 h 0"/>
              <a:gd name="connsiteX1" fmla="*/ 0 w 1447800"/>
              <a:gd name="connsiteY1" fmla="*/ 0 h 0"/>
            </a:gdLst>
            <a:ahLst/>
            <a:cxnLst>
              <a:cxn ang="0">
                <a:pos x="connsiteX0" y="connsiteY0"/>
              </a:cxn>
              <a:cxn ang="0">
                <a:pos x="connsiteX1" y="connsiteY1"/>
              </a:cxn>
            </a:cxnLst>
            <a:rect l="l" t="t" r="r" b="b"/>
            <a:pathLst>
              <a:path w="1447800">
                <a:moveTo>
                  <a:pt x="1447800" y="0"/>
                </a:move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 name="组合 9"/>
          <p:cNvGrpSpPr/>
          <p:nvPr/>
        </p:nvGrpSpPr>
        <p:grpSpPr bwMode="gray">
          <a:xfrm rot="10800000">
            <a:off x="7555681" y="3681731"/>
            <a:ext cx="337662" cy="277474"/>
            <a:chOff x="1149331" y="3370821"/>
            <a:chExt cx="598189" cy="335743"/>
          </a:xfrm>
        </p:grpSpPr>
        <p:cxnSp>
          <p:nvCxnSpPr>
            <p:cNvPr id="11" name="直接连接符 10"/>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bwMode="gray">
          <a:xfrm>
            <a:off x="7398942" y="3959205"/>
            <a:ext cx="651139" cy="276999"/>
          </a:xfrm>
          <a:prstGeom prst="rect">
            <a:avLst/>
          </a:prstGeom>
        </p:spPr>
        <p:txBody>
          <a:bodyPr wrap="none">
            <a:spAutoFit/>
          </a:bodyPr>
          <a:lstStyle/>
          <a:p>
            <a:pPr algn="ctr" fontAlgn="ctr"/>
            <a:r>
              <a:rPr lang="en-US" sz="1200" b="1" dirty="0" smtClean="0">
                <a:latin typeface="Huawei Sans" panose="020C0503030203020204" pitchFamily="34" charset="0"/>
              </a:rPr>
              <a:t>VTEP1</a:t>
            </a:r>
            <a:endParaRPr lang="en-US" sz="1200" b="1" dirty="0">
              <a:latin typeface="Huawei Sans" panose="020C0503030203020204" pitchFamily="34" charset="0"/>
            </a:endParaRPr>
          </a:p>
        </p:txBody>
      </p:sp>
      <p:pic>
        <p:nvPicPr>
          <p:cNvPr id="18" name="图片 87" descr="汇聚交换机.png"/>
          <p:cNvPicPr>
            <a:picLocks noChangeAspect="1"/>
          </p:cNvPicPr>
          <p:nvPr/>
        </p:nvPicPr>
        <p:blipFill>
          <a:blip r:embed="rId3"/>
          <a:stretch>
            <a:fillRect/>
          </a:stretch>
        </p:blipFill>
        <p:spPr bwMode="gray">
          <a:xfrm>
            <a:off x="7473102" y="3356503"/>
            <a:ext cx="502820" cy="411400"/>
          </a:xfrm>
          <a:prstGeom prst="rect">
            <a:avLst/>
          </a:prstGeom>
        </p:spPr>
      </p:pic>
      <p:pic>
        <p:nvPicPr>
          <p:cNvPr id="24" name="图片 87" descr="汇聚交换机.png"/>
          <p:cNvPicPr>
            <a:picLocks noChangeAspect="1"/>
          </p:cNvPicPr>
          <p:nvPr/>
        </p:nvPicPr>
        <p:blipFill>
          <a:blip r:embed="rId3"/>
          <a:stretch>
            <a:fillRect/>
          </a:stretch>
        </p:blipFill>
        <p:spPr bwMode="gray">
          <a:xfrm>
            <a:off x="9346985" y="3356503"/>
            <a:ext cx="502820" cy="411400"/>
          </a:xfrm>
          <a:prstGeom prst="rect">
            <a:avLst/>
          </a:prstGeom>
        </p:spPr>
      </p:pic>
      <p:sp>
        <p:nvSpPr>
          <p:cNvPr id="29" name="矩形 28"/>
          <p:cNvSpPr/>
          <p:nvPr/>
        </p:nvSpPr>
        <p:spPr bwMode="gray">
          <a:xfrm>
            <a:off x="6026621" y="3811693"/>
            <a:ext cx="1128834" cy="461665"/>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11" descr="开放网络-蓝.png"/>
          <p:cNvPicPr>
            <a:picLocks noChangeAspect="1"/>
          </p:cNvPicPr>
          <p:nvPr/>
        </p:nvPicPr>
        <p:blipFill>
          <a:blip r:embed="rId4" cstate="print"/>
          <a:stretch>
            <a:fillRect/>
          </a:stretch>
        </p:blipFill>
        <p:spPr bwMode="gray">
          <a:xfrm>
            <a:off x="6323335" y="3342629"/>
            <a:ext cx="539607" cy="415381"/>
          </a:xfrm>
          <a:prstGeom prst="rect">
            <a:avLst/>
          </a:prstGeom>
        </p:spPr>
      </p:pic>
      <p:sp>
        <p:nvSpPr>
          <p:cNvPr id="32" name="矩形 31"/>
          <p:cNvSpPr/>
          <p:nvPr/>
        </p:nvSpPr>
        <p:spPr bwMode="gray">
          <a:xfrm>
            <a:off x="10279108" y="3811693"/>
            <a:ext cx="1128834" cy="461665"/>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172.16.1.2/24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rot="15603">
            <a:off x="6244116" y="2820844"/>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rot="15603">
            <a:off x="10477015" y="2820844"/>
            <a:ext cx="750525" cy="461665"/>
          </a:xfrm>
          <a:prstGeom prst="rect">
            <a:avLst/>
          </a:prstGeom>
        </p:spPr>
        <p:txBody>
          <a:bodyPr wrap="none">
            <a:spAutoFit/>
          </a:bodyPr>
          <a:lstStyle/>
          <a:p>
            <a:pPr algn="r" fontAlgn="ctr"/>
            <a:r>
              <a:rPr lang="en-US" sz="1200" dirty="0" smtClean="0">
                <a:solidFill>
                  <a:srgbClr val="30B5C5"/>
                </a:solidFill>
                <a:latin typeface="Huawei Sans" panose="020C0503030203020204" pitchFamily="34" charset="0"/>
              </a:rPr>
              <a:t>BD 10</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柱形 46"/>
          <p:cNvSpPr/>
          <p:nvPr/>
        </p:nvSpPr>
        <p:spPr bwMode="gray">
          <a:xfrm rot="16200000">
            <a:off x="8582958" y="2847742"/>
            <a:ext cx="242039" cy="1456111"/>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8118065" y="3427973"/>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9275293" y="3959205"/>
            <a:ext cx="651139" cy="276999"/>
          </a:xfrm>
          <a:prstGeom prst="rect">
            <a:avLst/>
          </a:prstGeom>
        </p:spPr>
        <p:txBody>
          <a:bodyPr wrap="none">
            <a:spAutoFit/>
          </a:bodyPr>
          <a:lstStyle/>
          <a:p>
            <a:pPr algn="ctr" fontAlgn="ctr"/>
            <a:r>
              <a:rPr lang="en-US" sz="1200" b="1" dirty="0" smtClean="0">
                <a:latin typeface="Huawei Sans" panose="020C0503030203020204" pitchFamily="34" charset="0"/>
              </a:rPr>
              <a:t>VTEP2</a:t>
            </a:r>
            <a:endParaRPr lang="en-US" sz="1200" b="1" dirty="0">
              <a:latin typeface="Huawei Sans" panose="020C0503030203020204" pitchFamily="34" charset="0"/>
            </a:endParaRPr>
          </a:p>
        </p:txBody>
      </p:sp>
      <p:pic>
        <p:nvPicPr>
          <p:cNvPr id="33" name="图片 11" descr="开放网络-蓝.png"/>
          <p:cNvPicPr>
            <a:picLocks noChangeAspect="1"/>
          </p:cNvPicPr>
          <p:nvPr/>
        </p:nvPicPr>
        <p:blipFill>
          <a:blip r:embed="rId4" cstate="print"/>
          <a:stretch>
            <a:fillRect/>
          </a:stretch>
        </p:blipFill>
        <p:spPr bwMode="gray">
          <a:xfrm>
            <a:off x="10555226" y="3389175"/>
            <a:ext cx="539607" cy="415381"/>
          </a:xfrm>
          <a:prstGeom prst="rect">
            <a:avLst/>
          </a:prstGeom>
        </p:spPr>
      </p:pic>
      <p:sp>
        <p:nvSpPr>
          <p:cNvPr id="54" name="椭圆 53">
            <a:extLst>
              <a:ext uri="{FF2B5EF4-FFF2-40B4-BE49-F238E27FC236}">
                <a16:creationId xmlns:a16="http://schemas.microsoft.com/office/drawing/2014/main" xmlns="" id="{0B715521-6FFC-425A-9709-08A533BD8FE8}"/>
              </a:ext>
            </a:extLst>
          </p:cNvPr>
          <p:cNvSpPr/>
          <p:nvPr/>
        </p:nvSpPr>
        <p:spPr bwMode="gray">
          <a:xfrm rot="5400000" flipH="1">
            <a:off x="7740923" y="3377018"/>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a:extLst>
              <a:ext uri="{FF2B5EF4-FFF2-40B4-BE49-F238E27FC236}">
                <a16:creationId xmlns:a16="http://schemas.microsoft.com/office/drawing/2014/main" xmlns="" id="{696C030C-47C1-4426-8FEA-7FF0447ECB4C}"/>
              </a:ext>
            </a:extLst>
          </p:cNvPr>
          <p:cNvSpPr/>
          <p:nvPr/>
        </p:nvSpPr>
        <p:spPr bwMode="gray">
          <a:xfrm rot="5400000" flipH="1">
            <a:off x="7517333" y="3377018"/>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a:extLst>
              <a:ext uri="{FF2B5EF4-FFF2-40B4-BE49-F238E27FC236}">
                <a16:creationId xmlns:a16="http://schemas.microsoft.com/office/drawing/2014/main" xmlns="" id="{52DC6F41-F8AF-440B-A7D8-2F383A91BFE3}"/>
              </a:ext>
            </a:extLst>
          </p:cNvPr>
          <p:cNvCxnSpPr>
            <a:cxnSpLocks/>
            <a:endCxn id="54" idx="6"/>
          </p:cNvCxnSpPr>
          <p:nvPr/>
        </p:nvCxnSpPr>
        <p:spPr bwMode="gray">
          <a:xfrm>
            <a:off x="7825112" y="2614716"/>
            <a:ext cx="0" cy="762291"/>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BD69DE19-F81B-479A-A5D4-18C55D0BD6ED}"/>
              </a:ext>
            </a:extLst>
          </p:cNvPr>
          <p:cNvCxnSpPr>
            <a:cxnSpLocks/>
            <a:endCxn id="55" idx="6"/>
          </p:cNvCxnSpPr>
          <p:nvPr/>
        </p:nvCxnSpPr>
        <p:spPr bwMode="gray">
          <a:xfrm>
            <a:off x="7601522" y="2665552"/>
            <a:ext cx="0" cy="711455"/>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bwMode="gray">
          <a:xfrm>
            <a:off x="6511772" y="2250459"/>
            <a:ext cx="1200619" cy="230832"/>
            <a:chOff x="6161486" y="4152088"/>
            <a:chExt cx="1200619" cy="230832"/>
          </a:xfrm>
        </p:grpSpPr>
        <p:grpSp>
          <p:nvGrpSpPr>
            <p:cNvPr id="60" name="组合 59">
              <a:extLst>
                <a:ext uri="{FF2B5EF4-FFF2-40B4-BE49-F238E27FC236}">
                  <a16:creationId xmlns:a16="http://schemas.microsoft.com/office/drawing/2014/main" xmlns="" id="{2DA20024-C285-4CA4-A151-9F0E0C4AA67E}"/>
                </a:ext>
              </a:extLst>
            </p:cNvPr>
            <p:cNvGrpSpPr/>
            <p:nvPr/>
          </p:nvGrpSpPr>
          <p:grpSpPr bwMode="gray">
            <a:xfrm flipH="1">
              <a:off x="6161486" y="4192951"/>
              <a:ext cx="1160754" cy="171648"/>
              <a:chOff x="6623210" y="5220119"/>
              <a:chExt cx="1129397" cy="228830"/>
            </a:xfrm>
            <a:solidFill>
              <a:srgbClr val="F7C846"/>
            </a:solidFill>
          </p:grpSpPr>
          <p:sp>
            <p:nvSpPr>
              <p:cNvPr id="61" name="任意多边形: 形状 82">
                <a:extLst>
                  <a:ext uri="{FF2B5EF4-FFF2-40B4-BE49-F238E27FC236}">
                    <a16:creationId xmlns:a16="http://schemas.microsoft.com/office/drawing/2014/main" xmlns="" id="{2D494B15-A910-4877-AD13-8D82B25E7F13}"/>
                  </a:ext>
                </a:extLst>
              </p:cNvPr>
              <p:cNvSpPr/>
              <p:nvPr/>
            </p:nvSpPr>
            <p:spPr bwMode="gray">
              <a:xfrm flipH="1">
                <a:off x="6623210" y="5220119"/>
                <a:ext cx="1075312"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a:extLst>
                  <a:ext uri="{FF2B5EF4-FFF2-40B4-BE49-F238E27FC236}">
                    <a16:creationId xmlns:a16="http://schemas.microsoft.com/office/drawing/2014/main" xmlns="" id="{F1BB7B88-3635-400E-8106-392CE9FDF2F4}"/>
                  </a:ext>
                </a:extLst>
              </p:cNvPr>
              <p:cNvSpPr/>
              <p:nvPr/>
            </p:nvSpPr>
            <p:spPr bwMode="gray">
              <a:xfrm>
                <a:off x="7644390" y="5220119"/>
                <a:ext cx="108217" cy="228830"/>
              </a:xfrm>
              <a:prstGeom prst="ellipse">
                <a:avLst/>
              </a:pr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6" name="TextBox 120">
              <a:extLst>
                <a:ext uri="{FF2B5EF4-FFF2-40B4-BE49-F238E27FC236}">
                  <a16:creationId xmlns:a16="http://schemas.microsoft.com/office/drawing/2014/main" xmlns="" id="{1B830AAE-65A1-414E-8A81-7FD13B6AA849}"/>
                </a:ext>
              </a:extLst>
            </p:cNvPr>
            <p:cNvSpPr txBox="1"/>
            <p:nvPr/>
          </p:nvSpPr>
          <p:spPr bwMode="gray">
            <a:xfrm flipH="1">
              <a:off x="6201327" y="4152088"/>
              <a:ext cx="1160778" cy="230832"/>
            </a:xfrm>
            <a:prstGeom prst="rect">
              <a:avLst/>
            </a:prstGeom>
            <a:noFill/>
          </p:spPr>
          <p:txBody>
            <a:bodyPr wrap="square" rtlCol="0" anchor="ctr">
              <a:spAutoFit/>
            </a:bodyPr>
            <a:lstStyle/>
            <a:p>
              <a:pPr algn="ctr" fontAlgn="ctr"/>
              <a:r>
                <a:rPr lang="en-US" sz="900" b="1" dirty="0" smtClean="0">
                  <a:latin typeface="Huawei Sans" panose="020C0503030203020204" pitchFamily="34" charset="0"/>
                </a:rPr>
                <a:t>VBDIF 10</a:t>
              </a:r>
              <a:endParaRPr lang="en-US" altLang="zh-CN"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4" name="组合 93"/>
          <p:cNvGrpSpPr/>
          <p:nvPr/>
        </p:nvGrpSpPr>
        <p:grpSpPr bwMode="gray">
          <a:xfrm>
            <a:off x="6518096" y="2469934"/>
            <a:ext cx="1198908" cy="253916"/>
            <a:chOff x="6163198" y="4339777"/>
            <a:chExt cx="1198908" cy="253916"/>
          </a:xfrm>
        </p:grpSpPr>
        <p:grpSp>
          <p:nvGrpSpPr>
            <p:cNvPr id="63" name="组合 62">
              <a:extLst>
                <a:ext uri="{FF2B5EF4-FFF2-40B4-BE49-F238E27FC236}">
                  <a16:creationId xmlns:a16="http://schemas.microsoft.com/office/drawing/2014/main" xmlns="" id="{556B12A6-0FAC-4C82-835D-A3DB5FBFFEF9}"/>
                </a:ext>
              </a:extLst>
            </p:cNvPr>
            <p:cNvGrpSpPr/>
            <p:nvPr/>
          </p:nvGrpSpPr>
          <p:grpSpPr bwMode="gray">
            <a:xfrm flipH="1">
              <a:off x="6163198" y="4380911"/>
              <a:ext cx="1159040" cy="171648"/>
              <a:chOff x="6623190" y="5220119"/>
              <a:chExt cx="1129417" cy="228830"/>
            </a:xfrm>
            <a:gradFill flip="none" rotWithShape="1">
              <a:gsLst>
                <a:gs pos="37000">
                  <a:srgbClr val="FF9900"/>
                </a:gs>
                <a:gs pos="82000">
                  <a:srgbClr val="FFC000"/>
                </a:gs>
              </a:gsLst>
              <a:lin ang="3000000" scaled="0"/>
              <a:tileRect/>
            </a:gradFill>
          </p:grpSpPr>
          <p:sp>
            <p:nvSpPr>
              <p:cNvPr id="64" name="任意多边形: 形状 85">
                <a:extLst>
                  <a:ext uri="{FF2B5EF4-FFF2-40B4-BE49-F238E27FC236}">
                    <a16:creationId xmlns:a16="http://schemas.microsoft.com/office/drawing/2014/main" xmlns="" id="{165B748A-6D98-4D19-B48E-93B52258F7FA}"/>
                  </a:ext>
                </a:extLst>
              </p:cNvPr>
              <p:cNvSpPr/>
              <p:nvPr/>
            </p:nvSpPr>
            <p:spPr bwMode="gray">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a:extLst>
                  <a:ext uri="{FF2B5EF4-FFF2-40B4-BE49-F238E27FC236}">
                    <a16:creationId xmlns:a16="http://schemas.microsoft.com/office/drawing/2014/main" xmlns="" id="{4D468686-DC5D-41CC-BE61-2AB2F0078781}"/>
                  </a:ext>
                </a:extLst>
              </p:cNvPr>
              <p:cNvSpPr/>
              <p:nvPr/>
            </p:nvSpPr>
            <p:spPr bwMode="gray">
              <a:xfrm>
                <a:off x="7644390" y="5220119"/>
                <a:ext cx="108217" cy="228830"/>
              </a:xfrm>
              <a:prstGeom prst="ellipse">
                <a:avLst/>
              </a:pr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7" name="TextBox 120">
              <a:extLst>
                <a:ext uri="{FF2B5EF4-FFF2-40B4-BE49-F238E27FC236}">
                  <a16:creationId xmlns:a16="http://schemas.microsoft.com/office/drawing/2014/main" xmlns="" id="{0516F022-AD5E-420B-9850-E1E16BDA1E49}"/>
                </a:ext>
              </a:extLst>
            </p:cNvPr>
            <p:cNvSpPr txBox="1"/>
            <p:nvPr/>
          </p:nvSpPr>
          <p:spPr bwMode="gray">
            <a:xfrm flipH="1">
              <a:off x="6208485" y="4339777"/>
              <a:ext cx="1153621" cy="253916"/>
            </a:xfrm>
            <a:prstGeom prst="rect">
              <a:avLst/>
            </a:prstGeom>
            <a:noFill/>
          </p:spPr>
          <p:txBody>
            <a:bodyPr wrap="square" rtlCol="0" anchor="ctr">
              <a:spAutoFit/>
            </a:bodyPr>
            <a:lstStyle/>
            <a:p>
              <a:pPr algn="ctr" fontAlgn="ctr"/>
              <a:r>
                <a:rPr lang="en-US" sz="1000" b="1" dirty="0" smtClean="0">
                  <a:latin typeface="Huawei Sans" panose="020C0503030203020204" pitchFamily="34" charset="0"/>
                </a:rPr>
                <a:t>VBDIF 20</a:t>
              </a:r>
              <a:endParaRPr lang="en-US" altLang="zh-CN"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5" name="直接连接符 74">
            <a:extLst>
              <a:ext uri="{FF2B5EF4-FFF2-40B4-BE49-F238E27FC236}">
                <a16:creationId xmlns:a16="http://schemas.microsoft.com/office/drawing/2014/main" xmlns="" id="{52DC6F41-F8AF-440B-A7D8-2F383A91BFE3}"/>
              </a:ext>
            </a:extLst>
          </p:cNvPr>
          <p:cNvCxnSpPr>
            <a:cxnSpLocks/>
            <a:stCxn id="83" idx="3"/>
          </p:cNvCxnSpPr>
          <p:nvPr/>
        </p:nvCxnSpPr>
        <p:spPr bwMode="gray">
          <a:xfrm flipH="1">
            <a:off x="9475377" y="2365875"/>
            <a:ext cx="247878" cy="248841"/>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76" name="椭圆 75">
            <a:extLst>
              <a:ext uri="{FF2B5EF4-FFF2-40B4-BE49-F238E27FC236}">
                <a16:creationId xmlns:a16="http://schemas.microsoft.com/office/drawing/2014/main" xmlns="" id="{0B715521-6FFC-425A-9709-08A533BD8FE8}"/>
              </a:ext>
            </a:extLst>
          </p:cNvPr>
          <p:cNvSpPr/>
          <p:nvPr/>
        </p:nvSpPr>
        <p:spPr bwMode="gray">
          <a:xfrm rot="5400000" flipH="1">
            <a:off x="9417549" y="3377018"/>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连接符 77">
            <a:extLst>
              <a:ext uri="{FF2B5EF4-FFF2-40B4-BE49-F238E27FC236}">
                <a16:creationId xmlns:a16="http://schemas.microsoft.com/office/drawing/2014/main" xmlns="" id="{52DC6F41-F8AF-440B-A7D8-2F383A91BFE3}"/>
              </a:ext>
            </a:extLst>
          </p:cNvPr>
          <p:cNvCxnSpPr>
            <a:cxnSpLocks/>
            <a:endCxn id="76" idx="6"/>
          </p:cNvCxnSpPr>
          <p:nvPr/>
        </p:nvCxnSpPr>
        <p:spPr bwMode="gray">
          <a:xfrm>
            <a:off x="9501738" y="2614716"/>
            <a:ext cx="0" cy="762291"/>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77" name="椭圆 76">
            <a:extLst>
              <a:ext uri="{FF2B5EF4-FFF2-40B4-BE49-F238E27FC236}">
                <a16:creationId xmlns:a16="http://schemas.microsoft.com/office/drawing/2014/main" xmlns="" id="{696C030C-47C1-4426-8FEA-7FF0447ECB4C}"/>
              </a:ext>
            </a:extLst>
          </p:cNvPr>
          <p:cNvSpPr/>
          <p:nvPr/>
        </p:nvSpPr>
        <p:spPr bwMode="gray">
          <a:xfrm rot="5400000" flipH="1">
            <a:off x="9630029" y="3377018"/>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直接连接符 78">
            <a:extLst>
              <a:ext uri="{FF2B5EF4-FFF2-40B4-BE49-F238E27FC236}">
                <a16:creationId xmlns:a16="http://schemas.microsoft.com/office/drawing/2014/main" xmlns="" id="{BD69DE19-F81B-479A-A5D4-18C55D0BD6ED}"/>
              </a:ext>
            </a:extLst>
          </p:cNvPr>
          <p:cNvCxnSpPr>
            <a:cxnSpLocks/>
            <a:endCxn id="77" idx="6"/>
          </p:cNvCxnSpPr>
          <p:nvPr/>
        </p:nvCxnSpPr>
        <p:spPr bwMode="gray">
          <a:xfrm>
            <a:off x="9714218" y="2665552"/>
            <a:ext cx="0" cy="711455"/>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bwMode="gray">
          <a:xfrm>
            <a:off x="9683414" y="2250459"/>
            <a:ext cx="1200619" cy="230832"/>
            <a:chOff x="9171857" y="4152088"/>
            <a:chExt cx="1200619" cy="230832"/>
          </a:xfrm>
        </p:grpSpPr>
        <p:grpSp>
          <p:nvGrpSpPr>
            <p:cNvPr id="81" name="组合 80">
              <a:extLst>
                <a:ext uri="{FF2B5EF4-FFF2-40B4-BE49-F238E27FC236}">
                  <a16:creationId xmlns:a16="http://schemas.microsoft.com/office/drawing/2014/main" xmlns="" id="{2DA20024-C285-4CA4-A151-9F0E0C4AA67E}"/>
                </a:ext>
              </a:extLst>
            </p:cNvPr>
            <p:cNvGrpSpPr/>
            <p:nvPr/>
          </p:nvGrpSpPr>
          <p:grpSpPr bwMode="gray">
            <a:xfrm flipH="1">
              <a:off x="9171857" y="4192951"/>
              <a:ext cx="1160754" cy="171648"/>
              <a:chOff x="6623210" y="5220119"/>
              <a:chExt cx="1129397" cy="228830"/>
            </a:xfrm>
            <a:solidFill>
              <a:srgbClr val="F7C846"/>
            </a:solidFill>
          </p:grpSpPr>
          <p:sp>
            <p:nvSpPr>
              <p:cNvPr id="87" name="任意多边形: 形状 82">
                <a:extLst>
                  <a:ext uri="{FF2B5EF4-FFF2-40B4-BE49-F238E27FC236}">
                    <a16:creationId xmlns:a16="http://schemas.microsoft.com/office/drawing/2014/main" xmlns="" id="{2D494B15-A910-4877-AD13-8D82B25E7F13}"/>
                  </a:ext>
                </a:extLst>
              </p:cNvPr>
              <p:cNvSpPr/>
              <p:nvPr/>
            </p:nvSpPr>
            <p:spPr bwMode="gray">
              <a:xfrm flipH="1">
                <a:off x="6623210" y="5220119"/>
                <a:ext cx="1075312"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椭圆 87">
                <a:extLst>
                  <a:ext uri="{FF2B5EF4-FFF2-40B4-BE49-F238E27FC236}">
                    <a16:creationId xmlns:a16="http://schemas.microsoft.com/office/drawing/2014/main" xmlns="" id="{F1BB7B88-3635-400E-8106-392CE9FDF2F4}"/>
                  </a:ext>
                </a:extLst>
              </p:cNvPr>
              <p:cNvSpPr/>
              <p:nvPr/>
            </p:nvSpPr>
            <p:spPr bwMode="gray">
              <a:xfrm>
                <a:off x="7644390" y="5220119"/>
                <a:ext cx="108217" cy="228830"/>
              </a:xfrm>
              <a:prstGeom prst="ellipse">
                <a:avLst/>
              </a:pr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3" name="TextBox 120">
              <a:extLst>
                <a:ext uri="{FF2B5EF4-FFF2-40B4-BE49-F238E27FC236}">
                  <a16:creationId xmlns:a16="http://schemas.microsoft.com/office/drawing/2014/main" xmlns="" id="{1B830AAE-65A1-414E-8A81-7FD13B6AA849}"/>
                </a:ext>
              </a:extLst>
            </p:cNvPr>
            <p:cNvSpPr txBox="1"/>
            <p:nvPr/>
          </p:nvSpPr>
          <p:spPr bwMode="gray">
            <a:xfrm flipH="1">
              <a:off x="9211698" y="4152088"/>
              <a:ext cx="1160778" cy="230832"/>
            </a:xfrm>
            <a:prstGeom prst="rect">
              <a:avLst/>
            </a:prstGeom>
            <a:noFill/>
          </p:spPr>
          <p:txBody>
            <a:bodyPr wrap="square" rtlCol="0" anchor="ctr">
              <a:spAutoFit/>
            </a:bodyPr>
            <a:lstStyle/>
            <a:p>
              <a:pPr algn="ctr" fontAlgn="ctr"/>
              <a:r>
                <a:rPr lang="en-US" sz="900" b="1" dirty="0" smtClean="0">
                  <a:latin typeface="Huawei Sans" panose="020C0503030203020204" pitchFamily="34" charset="0"/>
                </a:rPr>
                <a:t>VBDIF 10</a:t>
              </a:r>
              <a:endParaRPr lang="en-US" altLang="zh-CN"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6" name="组合 95"/>
          <p:cNvGrpSpPr/>
          <p:nvPr/>
        </p:nvGrpSpPr>
        <p:grpSpPr bwMode="gray">
          <a:xfrm>
            <a:off x="9679613" y="2469934"/>
            <a:ext cx="1198908" cy="253916"/>
            <a:chOff x="9173569" y="4339777"/>
            <a:chExt cx="1198908" cy="253916"/>
          </a:xfrm>
        </p:grpSpPr>
        <p:grpSp>
          <p:nvGrpSpPr>
            <p:cNvPr id="82" name="组合 81">
              <a:extLst>
                <a:ext uri="{FF2B5EF4-FFF2-40B4-BE49-F238E27FC236}">
                  <a16:creationId xmlns:a16="http://schemas.microsoft.com/office/drawing/2014/main" xmlns="" id="{556B12A6-0FAC-4C82-835D-A3DB5FBFFEF9}"/>
                </a:ext>
              </a:extLst>
            </p:cNvPr>
            <p:cNvGrpSpPr/>
            <p:nvPr/>
          </p:nvGrpSpPr>
          <p:grpSpPr bwMode="gray">
            <a:xfrm flipH="1">
              <a:off x="9173569" y="4380911"/>
              <a:ext cx="1159040" cy="171648"/>
              <a:chOff x="6623190" y="5220119"/>
              <a:chExt cx="1129417" cy="228830"/>
            </a:xfrm>
            <a:gradFill flip="none" rotWithShape="1">
              <a:gsLst>
                <a:gs pos="37000">
                  <a:srgbClr val="FF9900"/>
                </a:gs>
                <a:gs pos="82000">
                  <a:srgbClr val="FFC000"/>
                </a:gs>
              </a:gsLst>
              <a:lin ang="3000000" scaled="0"/>
              <a:tileRect/>
            </a:gradFill>
          </p:grpSpPr>
          <p:sp>
            <p:nvSpPr>
              <p:cNvPr id="85" name="任意多边形: 形状 85">
                <a:extLst>
                  <a:ext uri="{FF2B5EF4-FFF2-40B4-BE49-F238E27FC236}">
                    <a16:creationId xmlns:a16="http://schemas.microsoft.com/office/drawing/2014/main" xmlns="" id="{165B748A-6D98-4D19-B48E-93B52258F7FA}"/>
                  </a:ext>
                </a:extLst>
              </p:cNvPr>
              <p:cNvSpPr/>
              <p:nvPr/>
            </p:nvSpPr>
            <p:spPr bwMode="gray">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椭圆 85">
                <a:extLst>
                  <a:ext uri="{FF2B5EF4-FFF2-40B4-BE49-F238E27FC236}">
                    <a16:creationId xmlns:a16="http://schemas.microsoft.com/office/drawing/2014/main" xmlns="" id="{4D468686-DC5D-41CC-BE61-2AB2F0078781}"/>
                  </a:ext>
                </a:extLst>
              </p:cNvPr>
              <p:cNvSpPr/>
              <p:nvPr/>
            </p:nvSpPr>
            <p:spPr bwMode="gray">
              <a:xfrm>
                <a:off x="7644390" y="5220119"/>
                <a:ext cx="108217" cy="228830"/>
              </a:xfrm>
              <a:prstGeom prst="ellipse">
                <a:avLst/>
              </a:pr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4" name="TextBox 120">
              <a:extLst>
                <a:ext uri="{FF2B5EF4-FFF2-40B4-BE49-F238E27FC236}">
                  <a16:creationId xmlns:a16="http://schemas.microsoft.com/office/drawing/2014/main" xmlns="" id="{0516F022-AD5E-420B-9850-E1E16BDA1E49}"/>
                </a:ext>
              </a:extLst>
            </p:cNvPr>
            <p:cNvSpPr txBox="1"/>
            <p:nvPr/>
          </p:nvSpPr>
          <p:spPr bwMode="gray">
            <a:xfrm flipH="1">
              <a:off x="9218856" y="4339777"/>
              <a:ext cx="1153621" cy="253916"/>
            </a:xfrm>
            <a:prstGeom prst="rect">
              <a:avLst/>
            </a:prstGeom>
            <a:noFill/>
          </p:spPr>
          <p:txBody>
            <a:bodyPr wrap="square" rtlCol="0" anchor="ctr">
              <a:spAutoFit/>
            </a:bodyPr>
            <a:lstStyle/>
            <a:p>
              <a:pPr algn="ctr" fontAlgn="ctr"/>
              <a:r>
                <a:rPr lang="en-US" sz="1000" b="1" dirty="0" smtClean="0">
                  <a:latin typeface="Huawei Sans" panose="020C0503030203020204" pitchFamily="34" charset="0"/>
                </a:rPr>
                <a:t>VBDIF 20</a:t>
              </a:r>
              <a:endParaRPr lang="en-US" altLang="zh-CN"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2" name="文本占位符 2"/>
          <p:cNvSpPr txBox="1">
            <a:spLocks/>
          </p:cNvSpPr>
          <p:nvPr/>
        </p:nvSpPr>
        <p:spPr bwMode="gray">
          <a:xfrm>
            <a:off x="6027244" y="4500379"/>
            <a:ext cx="5628553" cy="985788"/>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In distributed gateway networking, VBDIF 10 and VBDIF 20 can be created on both VTEP1 and VTEP2. How do we implement routing between VBDIF interfaces during inter-subnet communication?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圆角矩形 235"/>
          <p:cNvSpPr/>
          <p:nvPr/>
        </p:nvSpPr>
        <p:spPr bwMode="gray">
          <a:xfrm>
            <a:off x="643135" y="1684437"/>
            <a:ext cx="5345866" cy="360000"/>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Inter-subnet forwarding in a VLAN through a VLANIF interface</a:t>
            </a:r>
            <a:endParaRPr lang="en-US" sz="1400" dirty="0">
              <a:solidFill>
                <a:srgbClr val="30B5C5"/>
              </a:solidFill>
              <a:latin typeface="Huawei Sans" panose="020C0503030203020204" pitchFamily="34" charset="0"/>
            </a:endParaRPr>
          </a:p>
        </p:txBody>
      </p:sp>
      <p:sp>
        <p:nvSpPr>
          <p:cNvPr id="237" name="圆角矩形 236"/>
          <p:cNvSpPr/>
          <p:nvPr/>
        </p:nvSpPr>
        <p:spPr bwMode="gray">
          <a:xfrm>
            <a:off x="6047065" y="1684437"/>
            <a:ext cx="5324396" cy="360000"/>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Inter-BD forwarding in a VLAN through a VLANIF interface</a:t>
            </a:r>
            <a:endParaRPr lang="en-US" sz="1400" dirty="0">
              <a:solidFill>
                <a:srgbClr val="30B5C5"/>
              </a:solidFill>
              <a:latin typeface="Huawei Sans" panose="020C0503030203020204" pitchFamily="34" charset="0"/>
            </a:endParaRPr>
          </a:p>
        </p:txBody>
      </p:sp>
      <p:sp>
        <p:nvSpPr>
          <p:cNvPr id="194" name="任意多边形 193"/>
          <p:cNvSpPr/>
          <p:nvPr/>
        </p:nvSpPr>
        <p:spPr bwMode="gray">
          <a:xfrm flipH="1">
            <a:off x="2084990" y="3491880"/>
            <a:ext cx="1009511" cy="685235"/>
          </a:xfrm>
          <a:custGeom>
            <a:avLst/>
            <a:gdLst>
              <a:gd name="connsiteX0" fmla="*/ 0 w 809625"/>
              <a:gd name="connsiteY0" fmla="*/ 0 h 583407"/>
              <a:gd name="connsiteX1" fmla="*/ 809625 w 809625"/>
              <a:gd name="connsiteY1" fmla="*/ 0 h 583407"/>
              <a:gd name="connsiteX2" fmla="*/ 809625 w 809625"/>
              <a:gd name="connsiteY2" fmla="*/ 583407 h 583407"/>
            </a:gdLst>
            <a:ahLst/>
            <a:cxnLst>
              <a:cxn ang="0">
                <a:pos x="connsiteX0" y="connsiteY0"/>
              </a:cxn>
              <a:cxn ang="0">
                <a:pos x="connsiteX1" y="connsiteY1"/>
              </a:cxn>
              <a:cxn ang="0">
                <a:pos x="connsiteX2" y="connsiteY2"/>
              </a:cxn>
            </a:cxnLst>
            <a:rect l="l" t="t" r="r" b="b"/>
            <a:pathLst>
              <a:path w="809625" h="583407">
                <a:moveTo>
                  <a:pt x="0" y="0"/>
                </a:moveTo>
                <a:lnTo>
                  <a:pt x="809625" y="0"/>
                </a:lnTo>
                <a:lnTo>
                  <a:pt x="809625" y="58340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任意多边形 205"/>
          <p:cNvSpPr/>
          <p:nvPr/>
        </p:nvSpPr>
        <p:spPr bwMode="gray">
          <a:xfrm>
            <a:off x="3479643" y="3491880"/>
            <a:ext cx="996141" cy="685235"/>
          </a:xfrm>
          <a:custGeom>
            <a:avLst/>
            <a:gdLst>
              <a:gd name="connsiteX0" fmla="*/ 0 w 809625"/>
              <a:gd name="connsiteY0" fmla="*/ 0 h 583407"/>
              <a:gd name="connsiteX1" fmla="*/ 809625 w 809625"/>
              <a:gd name="connsiteY1" fmla="*/ 0 h 583407"/>
              <a:gd name="connsiteX2" fmla="*/ 809625 w 809625"/>
              <a:gd name="connsiteY2" fmla="*/ 583407 h 583407"/>
            </a:gdLst>
            <a:ahLst/>
            <a:cxnLst>
              <a:cxn ang="0">
                <a:pos x="connsiteX0" y="connsiteY0"/>
              </a:cxn>
              <a:cxn ang="0">
                <a:pos x="connsiteX1" y="connsiteY1"/>
              </a:cxn>
              <a:cxn ang="0">
                <a:pos x="connsiteX2" y="connsiteY2"/>
              </a:cxn>
            </a:cxnLst>
            <a:rect l="l" t="t" r="r" b="b"/>
            <a:pathLst>
              <a:path w="809625" h="583407">
                <a:moveTo>
                  <a:pt x="0" y="0"/>
                </a:moveTo>
                <a:lnTo>
                  <a:pt x="809625" y="0"/>
                </a:lnTo>
                <a:lnTo>
                  <a:pt x="809625" y="58340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0" name="直接连接符 139">
            <a:extLst>
              <a:ext uri="{FF2B5EF4-FFF2-40B4-BE49-F238E27FC236}">
                <a16:creationId xmlns:a16="http://schemas.microsoft.com/office/drawing/2014/main" xmlns="" id="{0817F211-A19D-40AC-ABC2-04E3A653D7AC}"/>
              </a:ext>
            </a:extLst>
          </p:cNvPr>
          <p:cNvCxnSpPr>
            <a:cxnSpLocks/>
          </p:cNvCxnSpPr>
          <p:nvPr/>
        </p:nvCxnSpPr>
        <p:spPr bwMode="gray">
          <a:xfrm flipH="1">
            <a:off x="3649422" y="2962750"/>
            <a:ext cx="379414" cy="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pic>
        <p:nvPicPr>
          <p:cNvPr id="133" name="图片 87" descr="汇聚交换机.png"/>
          <p:cNvPicPr>
            <a:picLocks noChangeAspect="1"/>
          </p:cNvPicPr>
          <p:nvPr/>
        </p:nvPicPr>
        <p:blipFill>
          <a:blip r:embed="rId3"/>
          <a:stretch>
            <a:fillRect/>
          </a:stretch>
        </p:blipFill>
        <p:spPr bwMode="gray">
          <a:xfrm>
            <a:off x="3061752" y="3330695"/>
            <a:ext cx="502820" cy="411400"/>
          </a:xfrm>
          <a:prstGeom prst="rect">
            <a:avLst/>
          </a:prstGeom>
        </p:spPr>
      </p:pic>
      <p:sp>
        <p:nvSpPr>
          <p:cNvPr id="135" name="椭圆 134">
            <a:extLst>
              <a:ext uri="{FF2B5EF4-FFF2-40B4-BE49-F238E27FC236}">
                <a16:creationId xmlns:a16="http://schemas.microsoft.com/office/drawing/2014/main" xmlns="" id="{90866D99-4B10-40A7-B8A5-FD11EF24C0F6}"/>
              </a:ext>
            </a:extLst>
          </p:cNvPr>
          <p:cNvSpPr/>
          <p:nvPr/>
        </p:nvSpPr>
        <p:spPr bwMode="gray">
          <a:xfrm>
            <a:off x="3141870" y="3339301"/>
            <a:ext cx="121170" cy="121170"/>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椭圆 135">
            <a:extLst>
              <a:ext uri="{FF2B5EF4-FFF2-40B4-BE49-F238E27FC236}">
                <a16:creationId xmlns:a16="http://schemas.microsoft.com/office/drawing/2014/main" xmlns="" id="{2FD06636-17D8-42D4-AD34-CFED90FC5492}"/>
              </a:ext>
            </a:extLst>
          </p:cNvPr>
          <p:cNvSpPr/>
          <p:nvPr/>
        </p:nvSpPr>
        <p:spPr bwMode="gray">
          <a:xfrm>
            <a:off x="3358474" y="3339301"/>
            <a:ext cx="121170" cy="121170"/>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1" name="组合 200"/>
          <p:cNvGrpSpPr/>
          <p:nvPr/>
        </p:nvGrpSpPr>
        <p:grpSpPr bwMode="gray">
          <a:xfrm>
            <a:off x="3895623" y="2839766"/>
            <a:ext cx="1080000" cy="216000"/>
            <a:chOff x="3173381" y="3804595"/>
            <a:chExt cx="1050357" cy="204307"/>
          </a:xfrm>
        </p:grpSpPr>
        <p:sp>
          <p:nvSpPr>
            <p:cNvPr id="145" name="任意多边形: 形状 27">
              <a:extLst>
                <a:ext uri="{FF2B5EF4-FFF2-40B4-BE49-F238E27FC236}">
                  <a16:creationId xmlns:a16="http://schemas.microsoft.com/office/drawing/2014/main" xmlns="" id="{BC1DCD05-1BD0-4B0C-8B0E-F2DE5DCD5CFC}"/>
                </a:ext>
              </a:extLst>
            </p:cNvPr>
            <p:cNvSpPr/>
            <p:nvPr/>
          </p:nvSpPr>
          <p:spPr bwMode="gray">
            <a:xfrm flipH="1">
              <a:off x="3173381" y="3804595"/>
              <a:ext cx="1000037" cy="204307"/>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椭圆 145">
              <a:extLst>
                <a:ext uri="{FF2B5EF4-FFF2-40B4-BE49-F238E27FC236}">
                  <a16:creationId xmlns:a16="http://schemas.microsoft.com/office/drawing/2014/main" xmlns="" id="{756B275B-9D18-4B2A-8BCC-B5E97C03BB36}"/>
                </a:ext>
              </a:extLst>
            </p:cNvPr>
            <p:cNvSpPr/>
            <p:nvPr/>
          </p:nvSpPr>
          <p:spPr bwMode="gray">
            <a:xfrm>
              <a:off x="4123096" y="3804595"/>
              <a:ext cx="100642" cy="204307"/>
            </a:xfrm>
            <a:prstGeom prst="ellipse">
              <a:avLst/>
            </a:pr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8" name="TextBox 120">
            <a:extLst>
              <a:ext uri="{FF2B5EF4-FFF2-40B4-BE49-F238E27FC236}">
                <a16:creationId xmlns:a16="http://schemas.microsoft.com/office/drawing/2014/main" xmlns="" id="{E9BE4350-2E44-4728-9CFA-59A13C85D084}"/>
              </a:ext>
            </a:extLst>
          </p:cNvPr>
          <p:cNvSpPr txBox="1"/>
          <p:nvPr/>
        </p:nvSpPr>
        <p:spPr bwMode="gray">
          <a:xfrm>
            <a:off x="3931623" y="2816961"/>
            <a:ext cx="1008000" cy="261610"/>
          </a:xfrm>
          <a:prstGeom prst="rect">
            <a:avLst/>
          </a:prstGeom>
          <a:noFill/>
        </p:spPr>
        <p:txBody>
          <a:bodyPr wrap="square" rtlCol="0" anchor="ctr">
            <a:spAutoFit/>
          </a:bodyPr>
          <a:lstStyle/>
          <a:p>
            <a:pPr algn="ctr" fontAlgn="ctr"/>
            <a:r>
              <a:rPr lang="en-US" sz="1100" b="1" dirty="0" smtClean="0">
                <a:latin typeface="Huawei Sans" panose="020C0503030203020204" pitchFamily="34" charset="0"/>
              </a:rPr>
              <a:t>VLANIF 20</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5" name="直接连接符 164">
            <a:extLst>
              <a:ext uri="{FF2B5EF4-FFF2-40B4-BE49-F238E27FC236}">
                <a16:creationId xmlns:a16="http://schemas.microsoft.com/office/drawing/2014/main" xmlns="" id="{0817F211-A19D-40AC-ABC2-04E3A653D7AC}"/>
              </a:ext>
            </a:extLst>
          </p:cNvPr>
          <p:cNvCxnSpPr>
            <a:cxnSpLocks/>
          </p:cNvCxnSpPr>
          <p:nvPr/>
        </p:nvCxnSpPr>
        <p:spPr bwMode="gray">
          <a:xfrm flipH="1">
            <a:off x="2606328" y="2954398"/>
            <a:ext cx="316019" cy="0"/>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grpSp>
        <p:nvGrpSpPr>
          <p:cNvPr id="168" name="组合 167">
            <a:extLst>
              <a:ext uri="{FF2B5EF4-FFF2-40B4-BE49-F238E27FC236}">
                <a16:creationId xmlns:a16="http://schemas.microsoft.com/office/drawing/2014/main" xmlns="" id="{84B7F11F-B57D-4F99-9D21-2CAFD7EC5D96}"/>
              </a:ext>
            </a:extLst>
          </p:cNvPr>
          <p:cNvGrpSpPr/>
          <p:nvPr/>
        </p:nvGrpSpPr>
        <p:grpSpPr bwMode="gray">
          <a:xfrm>
            <a:off x="1540043" y="2857766"/>
            <a:ext cx="1080000" cy="180000"/>
            <a:chOff x="6623210" y="5220119"/>
            <a:chExt cx="1129397" cy="228830"/>
          </a:xfrm>
          <a:solidFill>
            <a:srgbClr val="F7C846"/>
          </a:solidFill>
        </p:grpSpPr>
        <p:sp>
          <p:nvSpPr>
            <p:cNvPr id="170" name="任意多边形: 形状 24">
              <a:extLst>
                <a:ext uri="{FF2B5EF4-FFF2-40B4-BE49-F238E27FC236}">
                  <a16:creationId xmlns:a16="http://schemas.microsoft.com/office/drawing/2014/main" xmlns="" id="{D0E49D38-B0D3-48AA-8BEE-A880E16973D1}"/>
                </a:ext>
              </a:extLst>
            </p:cNvPr>
            <p:cNvSpPr/>
            <p:nvPr/>
          </p:nvSpPr>
          <p:spPr bwMode="gray">
            <a:xfrm flipH="1">
              <a:off x="6623210" y="5220119"/>
              <a:ext cx="1075312"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椭圆 170">
              <a:extLst>
                <a:ext uri="{FF2B5EF4-FFF2-40B4-BE49-F238E27FC236}">
                  <a16:creationId xmlns:a16="http://schemas.microsoft.com/office/drawing/2014/main" xmlns="" id="{0CD5AD72-AC28-4167-967C-411011E9DD85}"/>
                </a:ext>
              </a:extLst>
            </p:cNvPr>
            <p:cNvSpPr/>
            <p:nvPr/>
          </p:nvSpPr>
          <p:spPr bwMode="gray">
            <a:xfrm>
              <a:off x="7644390" y="5220119"/>
              <a:ext cx="108217" cy="228830"/>
            </a:xfrm>
            <a:prstGeom prst="ellipse">
              <a:avLst/>
            </a:pr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9" name="TextBox 120">
            <a:extLst>
              <a:ext uri="{FF2B5EF4-FFF2-40B4-BE49-F238E27FC236}">
                <a16:creationId xmlns:a16="http://schemas.microsoft.com/office/drawing/2014/main" xmlns="" id="{D045A33A-BE4B-472A-A9C0-C4F569549D79}"/>
              </a:ext>
            </a:extLst>
          </p:cNvPr>
          <p:cNvSpPr txBox="1"/>
          <p:nvPr/>
        </p:nvSpPr>
        <p:spPr bwMode="gray">
          <a:xfrm>
            <a:off x="1540043" y="2816961"/>
            <a:ext cx="1080000" cy="261610"/>
          </a:xfrm>
          <a:prstGeom prst="rect">
            <a:avLst/>
          </a:prstGeom>
          <a:noFill/>
        </p:spPr>
        <p:txBody>
          <a:bodyPr wrap="square" rtlCol="0" anchor="ctr">
            <a:spAutoFit/>
          </a:bodyPr>
          <a:lstStyle/>
          <a:p>
            <a:pPr algn="ctr" fontAlgn="ctr"/>
            <a:r>
              <a:rPr lang="en-US" sz="1100" b="1" dirty="0" smtClean="0">
                <a:latin typeface="Huawei Sans" panose="020C0503030203020204" pitchFamily="34" charset="0"/>
              </a:rPr>
              <a:t>VLANIF 10</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6" name="直接连接符 175">
            <a:extLst>
              <a:ext uri="{FF2B5EF4-FFF2-40B4-BE49-F238E27FC236}">
                <a16:creationId xmlns:a16="http://schemas.microsoft.com/office/drawing/2014/main" xmlns="" id="{0817F211-A19D-40AC-ABC2-04E3A653D7AC}"/>
              </a:ext>
            </a:extLst>
          </p:cNvPr>
          <p:cNvCxnSpPr>
            <a:cxnSpLocks/>
            <a:endCxn id="136" idx="0"/>
          </p:cNvCxnSpPr>
          <p:nvPr/>
        </p:nvCxnSpPr>
        <p:spPr bwMode="gray">
          <a:xfrm flipH="1">
            <a:off x="3419059" y="2954398"/>
            <a:ext cx="230364" cy="384903"/>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xmlns="" id="{0817F211-A19D-40AC-ABC2-04E3A653D7AC}"/>
              </a:ext>
            </a:extLst>
          </p:cNvPr>
          <p:cNvCxnSpPr>
            <a:cxnSpLocks/>
            <a:stCxn id="135" idx="0"/>
          </p:cNvCxnSpPr>
          <p:nvPr/>
        </p:nvCxnSpPr>
        <p:spPr bwMode="gray">
          <a:xfrm flipH="1" flipV="1">
            <a:off x="2913375" y="2932204"/>
            <a:ext cx="289080" cy="407097"/>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185" name="矩形 184"/>
          <p:cNvSpPr/>
          <p:nvPr/>
        </p:nvSpPr>
        <p:spPr bwMode="gray">
          <a:xfrm>
            <a:off x="1473042" y="4575751"/>
            <a:ext cx="1215397"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172.16.10.1/24</a:t>
            </a:r>
          </a:p>
          <a:p>
            <a:pPr algn="ctr" fontAlgn="ctr"/>
            <a:r>
              <a:rPr lang="en-US" sz="1200" dirty="0" smtClean="0">
                <a:latin typeface="Huawei Sans" panose="020C0503030203020204" pitchFamily="34" charset="0"/>
              </a:rPr>
              <a:t>MAC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6" name="图片 11" descr="开放网络-蓝.png"/>
          <p:cNvPicPr>
            <a:picLocks noChangeAspect="1"/>
          </p:cNvPicPr>
          <p:nvPr/>
        </p:nvPicPr>
        <p:blipFill>
          <a:blip r:embed="rId4" cstate="print"/>
          <a:stretch>
            <a:fillRect/>
          </a:stretch>
        </p:blipFill>
        <p:spPr bwMode="gray">
          <a:xfrm>
            <a:off x="1813038" y="4147037"/>
            <a:ext cx="539607" cy="415381"/>
          </a:xfrm>
          <a:prstGeom prst="rect">
            <a:avLst/>
          </a:prstGeom>
        </p:spPr>
      </p:pic>
      <p:sp>
        <p:nvSpPr>
          <p:cNvPr id="195" name="矩形 194"/>
          <p:cNvSpPr/>
          <p:nvPr/>
        </p:nvSpPr>
        <p:spPr bwMode="gray">
          <a:xfrm rot="15603">
            <a:off x="2111063" y="3525166"/>
            <a:ext cx="800219" cy="276999"/>
          </a:xfrm>
          <a:prstGeom prst="rect">
            <a:avLst/>
          </a:prstGeom>
        </p:spPr>
        <p:txBody>
          <a:bodyPr wrap="none">
            <a:spAutoFit/>
          </a:bodyPr>
          <a:lstStyle/>
          <a:p>
            <a:pPr algn="just" fontAlgn="ctr"/>
            <a:r>
              <a:rPr lang="en-US" sz="1200" dirty="0" smtClean="0">
                <a:solidFill>
                  <a:srgbClr val="F7C846"/>
                </a:solidFill>
                <a:latin typeface="Huawei Sans" panose="020C0503030203020204" pitchFamily="34" charset="0"/>
              </a:rPr>
              <a:t>VLAN 10</a:t>
            </a:r>
            <a:endParaRPr lang="en-US" altLang="zh-CN" sz="1200" dirty="0">
              <a:solidFill>
                <a:srgbClr val="F7C84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矩形 206"/>
          <p:cNvSpPr/>
          <p:nvPr/>
        </p:nvSpPr>
        <p:spPr bwMode="gray">
          <a:xfrm>
            <a:off x="3863836" y="4575751"/>
            <a:ext cx="1215397"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172.16.20.2/24</a:t>
            </a:r>
          </a:p>
          <a:p>
            <a:pPr algn="ctr" fontAlgn="ctr"/>
            <a:r>
              <a:rPr lang="en-US" sz="1200" dirty="0" smtClean="0">
                <a:latin typeface="Huawei Sans" panose="020C0503030203020204" pitchFamily="34" charset="0"/>
              </a:rPr>
              <a:t>MAC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8" name="图片 11" descr="开放网络-蓝.png"/>
          <p:cNvPicPr>
            <a:picLocks noChangeAspect="1"/>
          </p:cNvPicPr>
          <p:nvPr/>
        </p:nvPicPr>
        <p:blipFill>
          <a:blip r:embed="rId4" cstate="print"/>
          <a:stretch>
            <a:fillRect/>
          </a:stretch>
        </p:blipFill>
        <p:spPr bwMode="gray">
          <a:xfrm>
            <a:off x="4203832" y="4147037"/>
            <a:ext cx="539607" cy="415381"/>
          </a:xfrm>
          <a:prstGeom prst="rect">
            <a:avLst/>
          </a:prstGeom>
        </p:spPr>
      </p:pic>
      <p:sp>
        <p:nvSpPr>
          <p:cNvPr id="209" name="矩形 208"/>
          <p:cNvSpPr/>
          <p:nvPr/>
        </p:nvSpPr>
        <p:spPr bwMode="gray">
          <a:xfrm rot="15603">
            <a:off x="3642733" y="3512466"/>
            <a:ext cx="800219" cy="276999"/>
          </a:xfrm>
          <a:prstGeom prst="rect">
            <a:avLst/>
          </a:prstGeom>
        </p:spPr>
        <p:txBody>
          <a:bodyPr wrap="none">
            <a:spAutoFit/>
          </a:bodyPr>
          <a:lstStyle/>
          <a:p>
            <a:pPr algn="r" fontAlgn="ctr"/>
            <a:r>
              <a:rPr lang="en-US" sz="1200" dirty="0" smtClean="0">
                <a:solidFill>
                  <a:srgbClr val="30B5C5"/>
                </a:solidFill>
                <a:latin typeface="Huawei Sans" panose="020C0503030203020204" pitchFamily="34" charset="0"/>
              </a:rPr>
              <a:t>VLAN 20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TextBox 120">
            <a:extLst>
              <a:ext uri="{FF2B5EF4-FFF2-40B4-BE49-F238E27FC236}">
                <a16:creationId xmlns:a16="http://schemas.microsoft.com/office/drawing/2014/main" xmlns="" id="{6D04553C-11BC-4933-9D65-580C2BD65376}"/>
              </a:ext>
            </a:extLst>
          </p:cNvPr>
          <p:cNvSpPr txBox="1"/>
          <p:nvPr/>
        </p:nvSpPr>
        <p:spPr bwMode="gray">
          <a:xfrm>
            <a:off x="971759" y="3475161"/>
            <a:ext cx="724583" cy="276999"/>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rPr>
              <a:t>Bridge</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椭圆 210"/>
          <p:cNvSpPr>
            <a:spLocks noChangeAspect="1"/>
          </p:cNvSpPr>
          <p:nvPr/>
        </p:nvSpPr>
        <p:spPr bwMode="gray">
          <a:xfrm>
            <a:off x="739280" y="351280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1</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1" name="任意多边形 220"/>
          <p:cNvSpPr/>
          <p:nvPr/>
        </p:nvSpPr>
        <p:spPr bwMode="gray">
          <a:xfrm>
            <a:off x="1642342" y="3225948"/>
            <a:ext cx="108000" cy="900000"/>
          </a:xfrm>
          <a:custGeom>
            <a:avLst/>
            <a:gdLst>
              <a:gd name="connsiteX0" fmla="*/ 107164 w 111926"/>
              <a:gd name="connsiteY0" fmla="*/ 1071562 h 1071562"/>
              <a:gd name="connsiteX1" fmla="*/ 8 w 111926"/>
              <a:gd name="connsiteY1" fmla="*/ 547687 h 1071562"/>
              <a:gd name="connsiteX2" fmla="*/ 111926 w 111926"/>
              <a:gd name="connsiteY2" fmla="*/ 0 h 1071562"/>
            </a:gdLst>
            <a:ahLst/>
            <a:cxnLst>
              <a:cxn ang="0">
                <a:pos x="connsiteX0" y="connsiteY0"/>
              </a:cxn>
              <a:cxn ang="0">
                <a:pos x="connsiteX1" y="connsiteY1"/>
              </a:cxn>
              <a:cxn ang="0">
                <a:pos x="connsiteX2" y="connsiteY2"/>
              </a:cxn>
            </a:cxnLst>
            <a:rect l="l" t="t" r="r" b="b"/>
            <a:pathLst>
              <a:path w="111926" h="1071562">
                <a:moveTo>
                  <a:pt x="107164" y="1071562"/>
                </a:moveTo>
                <a:cubicBezTo>
                  <a:pt x="53189" y="898921"/>
                  <a:pt x="-786" y="726281"/>
                  <a:pt x="8" y="547687"/>
                </a:cubicBezTo>
                <a:cubicBezTo>
                  <a:pt x="802" y="369093"/>
                  <a:pt x="111926" y="0"/>
                  <a:pt x="111926" y="0"/>
                </a:cubicBezTo>
              </a:path>
            </a:pathLst>
          </a:custGeom>
          <a:ln w="28575">
            <a:solidFill>
              <a:srgbClr val="F7C84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sp>
        <p:nvSpPr>
          <p:cNvPr id="222" name="TextBox 120">
            <a:extLst>
              <a:ext uri="{FF2B5EF4-FFF2-40B4-BE49-F238E27FC236}">
                <a16:creationId xmlns:a16="http://schemas.microsoft.com/office/drawing/2014/main" xmlns="" id="{6D04553C-11BC-4933-9D65-580C2BD65376}"/>
              </a:ext>
            </a:extLst>
          </p:cNvPr>
          <p:cNvSpPr txBox="1"/>
          <p:nvPr/>
        </p:nvSpPr>
        <p:spPr bwMode="gray">
          <a:xfrm>
            <a:off x="5208103" y="3475161"/>
            <a:ext cx="730438" cy="276999"/>
          </a:xfrm>
          <a:prstGeom prst="rect">
            <a:avLst/>
          </a:prstGeom>
          <a:noFill/>
        </p:spPr>
        <p:txBody>
          <a:bodyPr wrap="square" rtlCol="0">
            <a:spAutoFit/>
          </a:bodyPr>
          <a:lstStyle/>
          <a:p>
            <a:pPr fontAlgn="ctr"/>
            <a:r>
              <a:rPr lang="en-US" sz="1200" dirty="0" smtClean="0">
                <a:solidFill>
                  <a:srgbClr val="30B5C5"/>
                </a:solidFill>
                <a:latin typeface="Huawei Sans" panose="020C0503030203020204" pitchFamily="34" charset="0"/>
              </a:rPr>
              <a:t>Bridge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椭圆 222"/>
          <p:cNvSpPr>
            <a:spLocks noChangeAspect="1"/>
          </p:cNvSpPr>
          <p:nvPr/>
        </p:nvSpPr>
        <p:spPr bwMode="gray">
          <a:xfrm>
            <a:off x="4975623" y="351280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3</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任意多边形 223"/>
          <p:cNvSpPr/>
          <p:nvPr/>
        </p:nvSpPr>
        <p:spPr bwMode="gray">
          <a:xfrm flipH="1">
            <a:off x="4818943" y="3225948"/>
            <a:ext cx="108000" cy="900000"/>
          </a:xfrm>
          <a:custGeom>
            <a:avLst/>
            <a:gdLst>
              <a:gd name="connsiteX0" fmla="*/ 107164 w 111926"/>
              <a:gd name="connsiteY0" fmla="*/ 1071562 h 1071562"/>
              <a:gd name="connsiteX1" fmla="*/ 8 w 111926"/>
              <a:gd name="connsiteY1" fmla="*/ 547687 h 1071562"/>
              <a:gd name="connsiteX2" fmla="*/ 111926 w 111926"/>
              <a:gd name="connsiteY2" fmla="*/ 0 h 1071562"/>
            </a:gdLst>
            <a:ahLst/>
            <a:cxnLst>
              <a:cxn ang="0">
                <a:pos x="connsiteX0" y="connsiteY0"/>
              </a:cxn>
              <a:cxn ang="0">
                <a:pos x="connsiteX1" y="connsiteY1"/>
              </a:cxn>
              <a:cxn ang="0">
                <a:pos x="connsiteX2" y="connsiteY2"/>
              </a:cxn>
            </a:cxnLst>
            <a:rect l="l" t="t" r="r" b="b"/>
            <a:pathLst>
              <a:path w="111926" h="1071562">
                <a:moveTo>
                  <a:pt x="107164" y="1071562"/>
                </a:moveTo>
                <a:cubicBezTo>
                  <a:pt x="53189" y="898921"/>
                  <a:pt x="-786" y="726281"/>
                  <a:pt x="8" y="547687"/>
                </a:cubicBezTo>
                <a:cubicBezTo>
                  <a:pt x="802" y="369093"/>
                  <a:pt x="111926" y="0"/>
                  <a:pt x="111926" y="0"/>
                </a:cubicBezTo>
              </a:path>
            </a:pathLst>
          </a:custGeom>
          <a:ln w="28575">
            <a:solidFill>
              <a:srgbClr val="30B5C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225" name="任意多边形 224"/>
          <p:cNvSpPr/>
          <p:nvPr/>
        </p:nvSpPr>
        <p:spPr bwMode="gray">
          <a:xfrm>
            <a:off x="3324273" y="2441767"/>
            <a:ext cx="887506" cy="268965"/>
          </a:xfrm>
          <a:custGeom>
            <a:avLst/>
            <a:gdLst>
              <a:gd name="connsiteX0" fmla="*/ 0 w 1748118"/>
              <a:gd name="connsiteY0" fmla="*/ 286894 h 286894"/>
              <a:gd name="connsiteX1" fmla="*/ 860612 w 1748118"/>
              <a:gd name="connsiteY1" fmla="*/ 24 h 286894"/>
              <a:gd name="connsiteX2" fmla="*/ 1748118 w 1748118"/>
              <a:gd name="connsiteY2" fmla="*/ 268965 h 286894"/>
              <a:gd name="connsiteX0" fmla="*/ 0 w 887506"/>
              <a:gd name="connsiteY0" fmla="*/ 24 h 268965"/>
              <a:gd name="connsiteX1" fmla="*/ 887506 w 887506"/>
              <a:gd name="connsiteY1" fmla="*/ 268965 h 268965"/>
            </a:gdLst>
            <a:ahLst/>
            <a:cxnLst>
              <a:cxn ang="0">
                <a:pos x="connsiteX0" y="connsiteY0"/>
              </a:cxn>
              <a:cxn ang="0">
                <a:pos x="connsiteX1" y="connsiteY1"/>
              </a:cxn>
            </a:cxnLst>
            <a:rect l="l" t="t" r="r" b="b"/>
            <a:pathLst>
              <a:path w="887506" h="268965">
                <a:moveTo>
                  <a:pt x="0" y="24"/>
                </a:moveTo>
                <a:cubicBezTo>
                  <a:pt x="291353" y="-2964"/>
                  <a:pt x="773953" y="262989"/>
                  <a:pt x="887506" y="268965"/>
                </a:cubicBezTo>
              </a:path>
            </a:pathLst>
          </a:custGeom>
          <a:ln w="28575">
            <a:solidFill>
              <a:srgbClr val="30B5C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226" name="任意多边形 225"/>
          <p:cNvSpPr/>
          <p:nvPr/>
        </p:nvSpPr>
        <p:spPr bwMode="gray">
          <a:xfrm>
            <a:off x="2463661" y="2441792"/>
            <a:ext cx="860612" cy="286870"/>
          </a:xfrm>
          <a:custGeom>
            <a:avLst/>
            <a:gdLst>
              <a:gd name="connsiteX0" fmla="*/ 0 w 1748118"/>
              <a:gd name="connsiteY0" fmla="*/ 286894 h 286894"/>
              <a:gd name="connsiteX1" fmla="*/ 860612 w 1748118"/>
              <a:gd name="connsiteY1" fmla="*/ 24 h 286894"/>
              <a:gd name="connsiteX2" fmla="*/ 1748118 w 1748118"/>
              <a:gd name="connsiteY2" fmla="*/ 268965 h 286894"/>
              <a:gd name="connsiteX0" fmla="*/ 0 w 860612"/>
              <a:gd name="connsiteY0" fmla="*/ 286870 h 286870"/>
              <a:gd name="connsiteX1" fmla="*/ 860612 w 860612"/>
              <a:gd name="connsiteY1" fmla="*/ 0 h 286870"/>
            </a:gdLst>
            <a:ahLst/>
            <a:cxnLst>
              <a:cxn ang="0">
                <a:pos x="connsiteX0" y="connsiteY0"/>
              </a:cxn>
              <a:cxn ang="0">
                <a:pos x="connsiteX1" y="connsiteY1"/>
              </a:cxn>
            </a:cxnLst>
            <a:rect l="l" t="t" r="r" b="b"/>
            <a:pathLst>
              <a:path w="860612" h="286870">
                <a:moveTo>
                  <a:pt x="0" y="286870"/>
                </a:moveTo>
                <a:cubicBezTo>
                  <a:pt x="284629" y="144929"/>
                  <a:pt x="569259" y="2988"/>
                  <a:pt x="860612" y="0"/>
                </a:cubicBezTo>
              </a:path>
            </a:pathLst>
          </a:custGeom>
          <a:ln w="28575">
            <a:solidFill>
              <a:srgbClr val="F7C846"/>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solidFill>
                <a:schemeClr val="tx1"/>
              </a:solidFill>
              <a:latin typeface="Huawei Sans" panose="020C0503030203020204" pitchFamily="34" charset="0"/>
            </a:endParaRPr>
          </a:p>
        </p:txBody>
      </p:sp>
      <p:sp>
        <p:nvSpPr>
          <p:cNvPr id="228" name="TextBox 120">
            <a:extLst>
              <a:ext uri="{FF2B5EF4-FFF2-40B4-BE49-F238E27FC236}">
                <a16:creationId xmlns:a16="http://schemas.microsoft.com/office/drawing/2014/main" xmlns="" id="{6D04553C-11BC-4933-9D65-580C2BD65376}"/>
              </a:ext>
            </a:extLst>
          </p:cNvPr>
          <p:cNvSpPr txBox="1"/>
          <p:nvPr/>
        </p:nvSpPr>
        <p:spPr bwMode="gray">
          <a:xfrm>
            <a:off x="2913375" y="2134015"/>
            <a:ext cx="1216186" cy="276999"/>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Routing</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椭圆 228"/>
          <p:cNvSpPr>
            <a:spLocks noChangeAspect="1"/>
          </p:cNvSpPr>
          <p:nvPr/>
        </p:nvSpPr>
        <p:spPr bwMode="gray">
          <a:xfrm>
            <a:off x="2862022" y="2171663"/>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2</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bwMode="gray">
          <a:xfrm rot="15603">
            <a:off x="1574887" y="2590162"/>
            <a:ext cx="657552" cy="276999"/>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MAC 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bwMode="gray">
          <a:xfrm rot="15603">
            <a:off x="4296486" y="2590163"/>
            <a:ext cx="657552" cy="276999"/>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MAC 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圆角矩形 99"/>
          <p:cNvSpPr/>
          <p:nvPr/>
        </p:nvSpPr>
        <p:spPr bwMode="gray">
          <a:xfrm>
            <a:off x="711404" y="5838889"/>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MAC address advertisement</a:t>
            </a:r>
            <a:endParaRPr lang="en-US" altLang="zh-CN" sz="1100" dirty="0">
              <a:latin typeface="Huawei Sans" panose="020C0503030203020204" pitchFamily="34" charset="0"/>
            </a:endParaRPr>
          </a:p>
        </p:txBody>
      </p:sp>
      <p:sp>
        <p:nvSpPr>
          <p:cNvPr id="101" name="圆角矩形 100"/>
          <p:cNvSpPr/>
          <p:nvPr/>
        </p:nvSpPr>
        <p:spPr bwMode="gray">
          <a:xfrm>
            <a:off x="2192550" y="5838889"/>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ARP advertisement</a:t>
            </a:r>
            <a:endParaRPr lang="en-US" altLang="zh-CN" sz="1100" dirty="0">
              <a:latin typeface="Huawei Sans" panose="020C0503030203020204" pitchFamily="34" charset="0"/>
            </a:endParaRPr>
          </a:p>
        </p:txBody>
      </p:sp>
      <p:sp>
        <p:nvSpPr>
          <p:cNvPr id="105" name="圆角矩形 104"/>
          <p:cNvSpPr/>
          <p:nvPr/>
        </p:nvSpPr>
        <p:spPr bwMode="gray">
          <a:xfrm>
            <a:off x="3673695" y="5838889"/>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solidFill>
                  <a:schemeClr val="tx1"/>
                </a:solidFill>
                <a:latin typeface="Huawei Sans" panose="020C0503030203020204" pitchFamily="34" charset="0"/>
              </a:rPr>
              <a:t>IP route advertisement</a:t>
            </a:r>
            <a:endParaRPr lang="en-US" altLang="zh-CN" sz="1100" dirty="0">
              <a:solidFill>
                <a:schemeClr val="tx1"/>
              </a:solidFill>
              <a:latin typeface="Huawei Sans" panose="020C0503030203020204" pitchFamily="34" charset="0"/>
            </a:endParaRPr>
          </a:p>
        </p:txBody>
      </p:sp>
      <p:sp>
        <p:nvSpPr>
          <p:cNvPr id="106"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5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3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5821924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5256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任意多边形 55"/>
          <p:cNvSpPr/>
          <p:nvPr/>
        </p:nvSpPr>
        <p:spPr bwMode="gray">
          <a:xfrm>
            <a:off x="8870952" y="3769087"/>
            <a:ext cx="1957068" cy="729696"/>
          </a:xfrm>
          <a:custGeom>
            <a:avLst/>
            <a:gdLst>
              <a:gd name="connsiteX0" fmla="*/ 0 w 809625"/>
              <a:gd name="connsiteY0" fmla="*/ 0 h 583407"/>
              <a:gd name="connsiteX1" fmla="*/ 809625 w 809625"/>
              <a:gd name="connsiteY1" fmla="*/ 0 h 583407"/>
              <a:gd name="connsiteX2" fmla="*/ 809625 w 809625"/>
              <a:gd name="connsiteY2" fmla="*/ 583407 h 583407"/>
            </a:gdLst>
            <a:ahLst/>
            <a:cxnLst>
              <a:cxn ang="0">
                <a:pos x="connsiteX0" y="connsiteY0"/>
              </a:cxn>
              <a:cxn ang="0">
                <a:pos x="connsiteX1" y="connsiteY1"/>
              </a:cxn>
              <a:cxn ang="0">
                <a:pos x="connsiteX2" y="connsiteY2"/>
              </a:cxn>
            </a:cxnLst>
            <a:rect l="l" t="t" r="r" b="b"/>
            <a:pathLst>
              <a:path w="809625" h="583407">
                <a:moveTo>
                  <a:pt x="0" y="0"/>
                </a:moveTo>
                <a:lnTo>
                  <a:pt x="809625" y="0"/>
                </a:lnTo>
                <a:lnTo>
                  <a:pt x="809625" y="58340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p:cNvGrpSpPr/>
          <p:nvPr/>
        </p:nvGrpSpPr>
        <p:grpSpPr bwMode="gray">
          <a:xfrm>
            <a:off x="3213477" y="3341800"/>
            <a:ext cx="442385" cy="432048"/>
            <a:chOff x="1194287" y="4005064"/>
            <a:chExt cx="442385" cy="432048"/>
          </a:xfrm>
        </p:grpSpPr>
        <p:cxnSp>
          <p:nvCxnSpPr>
            <p:cNvPr id="58" name="直接连接符 57"/>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bwMode="gray">
          <a:xfrm>
            <a:off x="8588381" y="3311320"/>
            <a:ext cx="442385" cy="432048"/>
            <a:chOff x="1194287" y="4005064"/>
            <a:chExt cx="442385" cy="432048"/>
          </a:xfrm>
        </p:grpSpPr>
        <p:cxnSp>
          <p:nvCxnSpPr>
            <p:cNvPr id="61" name="直接连接符 60"/>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lstStyle/>
          <a:p>
            <a:r>
              <a:rPr lang="en-US" smtClean="0"/>
              <a:t>Asymmetric IRB</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906322"/>
          </a:xfrm>
        </p:spPr>
        <p:txBody>
          <a:bodyPr/>
          <a:lstStyle/>
          <a:p>
            <a:r>
              <a:rPr lang="en-US" sz="1400" smtClean="0"/>
              <a:t>Asymmetric IRB: The ingress VTEP performs both Layer 3 and Layer 2 table lookup, and the egress VTEP only needs to perform Layer 2 table lookup and forwarding. This is called asymmetric forwarding because the operations performed by the ingress VTEP and egress VTEP are different.</a:t>
            </a:r>
            <a:endParaRPr lang="en-US" altLang="zh-CN" sz="1400" dirty="0">
              <a:sym typeface="Huawei Sans" panose="020C0503030203020204" pitchFamily="34" charset="0"/>
            </a:endParaRPr>
          </a:p>
        </p:txBody>
      </p:sp>
      <p:pic>
        <p:nvPicPr>
          <p:cNvPr id="14" name="图片 87" descr="汇聚交换机.png"/>
          <p:cNvPicPr>
            <a:picLocks noChangeAspect="1"/>
          </p:cNvPicPr>
          <p:nvPr/>
        </p:nvPicPr>
        <p:blipFill>
          <a:blip r:embed="rId3"/>
          <a:stretch>
            <a:fillRect/>
          </a:stretch>
        </p:blipFill>
        <p:spPr bwMode="gray">
          <a:xfrm>
            <a:off x="3180443" y="3553463"/>
            <a:ext cx="502820" cy="411400"/>
          </a:xfrm>
          <a:prstGeom prst="rect">
            <a:avLst/>
          </a:prstGeom>
        </p:spPr>
      </p:pic>
      <p:pic>
        <p:nvPicPr>
          <p:cNvPr id="15" name="图片 87" descr="汇聚交换机.png"/>
          <p:cNvPicPr>
            <a:picLocks noChangeAspect="1"/>
          </p:cNvPicPr>
          <p:nvPr/>
        </p:nvPicPr>
        <p:blipFill>
          <a:blip r:embed="rId3"/>
          <a:stretch>
            <a:fillRect/>
          </a:stretch>
        </p:blipFill>
        <p:spPr bwMode="gray">
          <a:xfrm>
            <a:off x="8548976" y="3553463"/>
            <a:ext cx="502820" cy="411400"/>
          </a:xfrm>
          <a:prstGeom prst="rect">
            <a:avLst/>
          </a:prstGeom>
        </p:spPr>
      </p:pic>
      <p:sp>
        <p:nvSpPr>
          <p:cNvPr id="16" name="矩形 15"/>
          <p:cNvSpPr/>
          <p:nvPr/>
        </p:nvSpPr>
        <p:spPr bwMode="gray">
          <a:xfrm>
            <a:off x="685039" y="5000937"/>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A</a:t>
            </a:r>
            <a:endParaRPr lang="en-US" sz="1200" dirty="0">
              <a:latin typeface="Huawei Sans" panose="020C0503030203020204" pitchFamily="34" charset="0"/>
            </a:endParaRPr>
          </a:p>
        </p:txBody>
      </p:sp>
      <p:pic>
        <p:nvPicPr>
          <p:cNvPr id="17" name="图片 11" descr="开放网络-蓝.png"/>
          <p:cNvPicPr>
            <a:picLocks noChangeAspect="1"/>
          </p:cNvPicPr>
          <p:nvPr/>
        </p:nvPicPr>
        <p:blipFill>
          <a:blip r:embed="rId4" cstate="print"/>
          <a:stretch>
            <a:fillRect/>
          </a:stretch>
        </p:blipFill>
        <p:spPr bwMode="gray">
          <a:xfrm>
            <a:off x="981752" y="4531873"/>
            <a:ext cx="539607" cy="415381"/>
          </a:xfrm>
          <a:prstGeom prst="rect">
            <a:avLst/>
          </a:prstGeom>
        </p:spPr>
      </p:pic>
      <p:sp>
        <p:nvSpPr>
          <p:cNvPr id="18" name="矩形 17"/>
          <p:cNvSpPr/>
          <p:nvPr/>
        </p:nvSpPr>
        <p:spPr bwMode="gray">
          <a:xfrm>
            <a:off x="10251981" y="4886460"/>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172.16.1.2/24</a:t>
            </a:r>
          </a:p>
          <a:p>
            <a:pPr algn="ctr" fontAlgn="ctr"/>
            <a:r>
              <a:rPr lang="en-US" sz="1200" dirty="0" smtClean="0">
                <a:latin typeface="Huawei Sans" panose="020C0503030203020204" pitchFamily="34" charset="0"/>
              </a:rPr>
              <a:t>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rot="15603">
            <a:off x="1317732" y="3807741"/>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rot="15603">
            <a:off x="10028220" y="3800120"/>
            <a:ext cx="750525" cy="461665"/>
          </a:xfrm>
          <a:prstGeom prst="rect">
            <a:avLst/>
          </a:prstGeom>
        </p:spPr>
        <p:txBody>
          <a:bodyPr wrap="none">
            <a:spAutoFit/>
          </a:bodyPr>
          <a:lstStyle/>
          <a:p>
            <a:pPr algn="r" fontAlgn="ctr"/>
            <a:r>
              <a:rPr lang="en-US" sz="1200" dirty="0" smtClean="0">
                <a:solidFill>
                  <a:srgbClr val="30B5C5"/>
                </a:solidFill>
                <a:latin typeface="Huawei Sans" panose="020C0503030203020204" pitchFamily="34" charset="0"/>
              </a:rPr>
              <a:t>BD 10</a:t>
            </a:r>
          </a:p>
          <a:p>
            <a:pPr algn="r"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柱形 20"/>
          <p:cNvSpPr/>
          <p:nvPr/>
        </p:nvSpPr>
        <p:spPr bwMode="gray">
          <a:xfrm rot="16200000">
            <a:off x="5981400" y="1326200"/>
            <a:ext cx="242039" cy="4893112"/>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485103" y="3624933"/>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11" descr="开放网络-蓝.png"/>
          <p:cNvPicPr>
            <a:picLocks noChangeAspect="1"/>
          </p:cNvPicPr>
          <p:nvPr/>
        </p:nvPicPr>
        <p:blipFill>
          <a:blip r:embed="rId4" cstate="print"/>
          <a:stretch>
            <a:fillRect/>
          </a:stretch>
        </p:blipFill>
        <p:spPr bwMode="gray">
          <a:xfrm>
            <a:off x="10528098" y="4463942"/>
            <a:ext cx="539607" cy="415381"/>
          </a:xfrm>
          <a:prstGeom prst="rect">
            <a:avLst/>
          </a:prstGeom>
        </p:spPr>
      </p:pic>
      <p:sp>
        <p:nvSpPr>
          <p:cNvPr id="25" name="椭圆 24">
            <a:extLst>
              <a:ext uri="{FF2B5EF4-FFF2-40B4-BE49-F238E27FC236}">
                <a16:creationId xmlns:a16="http://schemas.microsoft.com/office/drawing/2014/main" xmlns="" id="{0B715521-6FFC-425A-9709-08A533BD8FE8}"/>
              </a:ext>
            </a:extLst>
          </p:cNvPr>
          <p:cNvSpPr/>
          <p:nvPr/>
        </p:nvSpPr>
        <p:spPr bwMode="gray">
          <a:xfrm rot="5400000" flipH="1">
            <a:off x="3448264" y="3773859"/>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a:extLst>
              <a:ext uri="{FF2B5EF4-FFF2-40B4-BE49-F238E27FC236}">
                <a16:creationId xmlns:a16="http://schemas.microsoft.com/office/drawing/2014/main" xmlns="" id="{696C030C-47C1-4426-8FEA-7FF0447ECB4C}"/>
              </a:ext>
            </a:extLst>
          </p:cNvPr>
          <p:cNvSpPr/>
          <p:nvPr/>
        </p:nvSpPr>
        <p:spPr bwMode="gray">
          <a:xfrm rot="5400000" flipH="1">
            <a:off x="3224674" y="3773859"/>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a:extLst>
              <a:ext uri="{FF2B5EF4-FFF2-40B4-BE49-F238E27FC236}">
                <a16:creationId xmlns:a16="http://schemas.microsoft.com/office/drawing/2014/main" xmlns="" id="{52DC6F41-F8AF-440B-A7D8-2F383A91BFE3}"/>
              </a:ext>
            </a:extLst>
          </p:cNvPr>
          <p:cNvCxnSpPr>
            <a:cxnSpLocks/>
          </p:cNvCxnSpPr>
          <p:nvPr/>
        </p:nvCxnSpPr>
        <p:spPr bwMode="gray">
          <a:xfrm flipV="1">
            <a:off x="3535891" y="3942228"/>
            <a:ext cx="0" cy="758720"/>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BD69DE19-F81B-479A-A5D4-18C55D0BD6ED}"/>
              </a:ext>
            </a:extLst>
          </p:cNvPr>
          <p:cNvCxnSpPr>
            <a:cxnSpLocks/>
          </p:cNvCxnSpPr>
          <p:nvPr/>
        </p:nvCxnSpPr>
        <p:spPr bwMode="gray">
          <a:xfrm flipV="1">
            <a:off x="3312301" y="3942228"/>
            <a:ext cx="0" cy="75872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55" name="任意多边形 54"/>
          <p:cNvSpPr/>
          <p:nvPr/>
        </p:nvSpPr>
        <p:spPr bwMode="gray">
          <a:xfrm flipH="1">
            <a:off x="1268460" y="3769086"/>
            <a:ext cx="1925735" cy="804862"/>
          </a:xfrm>
          <a:custGeom>
            <a:avLst/>
            <a:gdLst>
              <a:gd name="connsiteX0" fmla="*/ 0 w 809625"/>
              <a:gd name="connsiteY0" fmla="*/ 0 h 583407"/>
              <a:gd name="connsiteX1" fmla="*/ 809625 w 809625"/>
              <a:gd name="connsiteY1" fmla="*/ 0 h 583407"/>
              <a:gd name="connsiteX2" fmla="*/ 809625 w 809625"/>
              <a:gd name="connsiteY2" fmla="*/ 583407 h 583407"/>
            </a:gdLst>
            <a:ahLst/>
            <a:cxnLst>
              <a:cxn ang="0">
                <a:pos x="connsiteX0" y="connsiteY0"/>
              </a:cxn>
              <a:cxn ang="0">
                <a:pos x="connsiteX1" y="connsiteY1"/>
              </a:cxn>
              <a:cxn ang="0">
                <a:pos x="connsiteX2" y="connsiteY2"/>
              </a:cxn>
            </a:cxnLst>
            <a:rect l="l" t="t" r="r" b="b"/>
            <a:pathLst>
              <a:path w="809625" h="583407">
                <a:moveTo>
                  <a:pt x="0" y="0"/>
                </a:moveTo>
                <a:lnTo>
                  <a:pt x="809625" y="0"/>
                </a:lnTo>
                <a:lnTo>
                  <a:pt x="809625" y="58340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a16="http://schemas.microsoft.com/office/drawing/2014/main" xmlns="" id="{06B15736-FC8B-4050-A2F5-AB6BD864A78D}"/>
              </a:ext>
            </a:extLst>
          </p:cNvPr>
          <p:cNvSpPr txBox="1">
            <a:spLocks/>
          </p:cNvSpPr>
          <p:nvPr/>
        </p:nvSpPr>
        <p:spPr bwMode="gray">
          <a:xfrm>
            <a:off x="2333626" y="4227083"/>
            <a:ext cx="1006341" cy="628440"/>
          </a:xfrm>
          <a:prstGeom prst="rect">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100" dirty="0" smtClean="0">
                <a:solidFill>
                  <a:schemeClr val="tx1"/>
                </a:solidFill>
                <a:latin typeface="Huawei Sans" panose="020C0503030203020204" pitchFamily="34" charset="0"/>
              </a:rPr>
              <a:t>BD 20</a:t>
            </a:r>
          </a:p>
          <a:p>
            <a:pPr fontAlgn="ctr"/>
            <a:r>
              <a:rPr lang="en-US" sz="1100" dirty="0" smtClean="0">
                <a:solidFill>
                  <a:schemeClr val="tx1"/>
                </a:solidFill>
                <a:latin typeface="Huawei Sans" panose="020C0503030203020204" pitchFamily="34" charset="0"/>
              </a:rPr>
              <a:t>VNI 200</a:t>
            </a:r>
            <a:endParaRPr lang="en-US" sz="1100" dirty="0">
              <a:solidFill>
                <a:schemeClr val="tx1"/>
              </a:solidFill>
              <a:latin typeface="Huawei Sans" panose="020C0503030203020204" pitchFamily="34" charset="0"/>
            </a:endParaRPr>
          </a:p>
        </p:txBody>
      </p:sp>
      <p:sp>
        <p:nvSpPr>
          <p:cNvPr id="72" name="文本框 71">
            <a:extLst>
              <a:ext uri="{FF2B5EF4-FFF2-40B4-BE49-F238E27FC236}">
                <a16:creationId xmlns:a16="http://schemas.microsoft.com/office/drawing/2014/main" xmlns="" id="{06B15736-FC8B-4050-A2F5-AB6BD864A78D}"/>
              </a:ext>
            </a:extLst>
          </p:cNvPr>
          <p:cNvSpPr txBox="1">
            <a:spLocks/>
          </p:cNvSpPr>
          <p:nvPr/>
        </p:nvSpPr>
        <p:spPr bwMode="gray">
          <a:xfrm>
            <a:off x="3528271" y="4227083"/>
            <a:ext cx="1006341" cy="62844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100" dirty="0" smtClean="0">
                <a:solidFill>
                  <a:schemeClr val="tx1"/>
                </a:solidFill>
                <a:latin typeface="Huawei Sans" panose="020C0503030203020204" pitchFamily="34" charset="0"/>
              </a:rPr>
              <a:t>BD 10</a:t>
            </a:r>
          </a:p>
          <a:p>
            <a:pPr fontAlgn="ctr"/>
            <a:r>
              <a:rPr lang="en-US" sz="1100" dirty="0" smtClean="0">
                <a:solidFill>
                  <a:schemeClr val="tx1"/>
                </a:solidFill>
                <a:latin typeface="Huawei Sans" panose="020C0503030203020204" pitchFamily="34" charset="0"/>
              </a:rPr>
              <a:t>VNI 100</a:t>
            </a:r>
            <a:endParaRPr lang="en-US" sz="1100" dirty="0">
              <a:solidFill>
                <a:schemeClr val="tx1"/>
              </a:solidFill>
              <a:latin typeface="Huawei Sans" panose="020C0503030203020204" pitchFamily="34" charset="0"/>
            </a:endParaRPr>
          </a:p>
        </p:txBody>
      </p:sp>
      <p:sp>
        <p:nvSpPr>
          <p:cNvPr id="73" name="任意多边形 72"/>
          <p:cNvSpPr/>
          <p:nvPr/>
        </p:nvSpPr>
        <p:spPr bwMode="gray">
          <a:xfrm>
            <a:off x="3063928" y="4859877"/>
            <a:ext cx="687978" cy="418012"/>
          </a:xfrm>
          <a:custGeom>
            <a:avLst/>
            <a:gdLst>
              <a:gd name="connsiteX0" fmla="*/ 0 w 687978"/>
              <a:gd name="connsiteY0" fmla="*/ 0 h 418012"/>
              <a:gd name="connsiteX1" fmla="*/ 0 w 687978"/>
              <a:gd name="connsiteY1" fmla="*/ 418012 h 418012"/>
              <a:gd name="connsiteX2" fmla="*/ 687978 w 687978"/>
              <a:gd name="connsiteY2" fmla="*/ 418012 h 418012"/>
              <a:gd name="connsiteX3" fmla="*/ 687978 w 687978"/>
              <a:gd name="connsiteY3" fmla="*/ 60960 h 418012"/>
            </a:gdLst>
            <a:ahLst/>
            <a:cxnLst>
              <a:cxn ang="0">
                <a:pos x="connsiteX0" y="connsiteY0"/>
              </a:cxn>
              <a:cxn ang="0">
                <a:pos x="connsiteX1" y="connsiteY1"/>
              </a:cxn>
              <a:cxn ang="0">
                <a:pos x="connsiteX2" y="connsiteY2"/>
              </a:cxn>
              <a:cxn ang="0">
                <a:pos x="connsiteX3" y="connsiteY3"/>
              </a:cxn>
            </a:cxnLst>
            <a:rect l="l" t="t" r="r" b="b"/>
            <a:pathLst>
              <a:path w="687978" h="418012">
                <a:moveTo>
                  <a:pt x="0" y="0"/>
                </a:moveTo>
                <a:lnTo>
                  <a:pt x="0" y="418012"/>
                </a:lnTo>
                <a:lnTo>
                  <a:pt x="687978" y="418012"/>
                </a:lnTo>
                <a:lnTo>
                  <a:pt x="687978" y="60960"/>
                </a:lnTo>
              </a:path>
            </a:pathLst>
          </a:cu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cxnSp>
        <p:nvCxnSpPr>
          <p:cNvPr id="74" name="直接连接符 73"/>
          <p:cNvCxnSpPr/>
          <p:nvPr/>
        </p:nvCxnSpPr>
        <p:spPr bwMode="gray">
          <a:xfrm flipH="1">
            <a:off x="1001694" y="3285157"/>
            <a:ext cx="2020959"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5" name="椭圆 74"/>
          <p:cNvSpPr>
            <a:spLocks noChangeAspect="1"/>
          </p:cNvSpPr>
          <p:nvPr/>
        </p:nvSpPr>
        <p:spPr bwMode="gray">
          <a:xfrm>
            <a:off x="812865" y="319604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1074729" y="3283888"/>
            <a:ext cx="1750201" cy="461665"/>
          </a:xfrm>
          <a:prstGeom prst="rect">
            <a:avLst/>
          </a:prstGeom>
        </p:spPr>
        <p:txBody>
          <a:bodyPr wrap="square">
            <a:spAutoFit/>
          </a:bodyPr>
          <a:lstStyle/>
          <a:p>
            <a:pPr fontAlgn="ctr"/>
            <a:r>
              <a:rPr lang="en-US" sz="1200" dirty="0" smtClean="0">
                <a:latin typeface="Huawei Sans" panose="020C0503030203020204" pitchFamily="34" charset="0"/>
              </a:rPr>
              <a:t>PC1 sends a unicast packet to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椭圆 76"/>
          <p:cNvSpPr>
            <a:spLocks noChangeAspect="1"/>
          </p:cNvSpPr>
          <p:nvPr/>
        </p:nvSpPr>
        <p:spPr bwMode="gray">
          <a:xfrm>
            <a:off x="2180165" y="543372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2412645" y="5330882"/>
            <a:ext cx="2712602" cy="461665"/>
          </a:xfrm>
          <a:prstGeom prst="rect">
            <a:avLst/>
          </a:prstGeom>
        </p:spPr>
        <p:txBody>
          <a:bodyPr wrap="none">
            <a:spAutoFit/>
          </a:bodyPr>
          <a:lstStyle/>
          <a:p>
            <a:pPr fontAlgn="ctr"/>
            <a:r>
              <a:rPr lang="en-US" sz="1200" dirty="0" smtClean="0">
                <a:latin typeface="Huawei Sans" panose="020C0503030203020204" pitchFamily="34" charset="0"/>
              </a:rPr>
              <a:t>VBDIF 20 searches the routing table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and sends the packet to VBDIF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椭圆 78"/>
          <p:cNvSpPr>
            <a:spLocks noChangeAspect="1"/>
          </p:cNvSpPr>
          <p:nvPr/>
        </p:nvSpPr>
        <p:spPr bwMode="gray">
          <a:xfrm>
            <a:off x="4645000" y="4366992"/>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p:cNvSpPr/>
          <p:nvPr/>
        </p:nvSpPr>
        <p:spPr bwMode="gray">
          <a:xfrm>
            <a:off x="4877480" y="4299682"/>
            <a:ext cx="2525774" cy="1015663"/>
          </a:xfrm>
          <a:prstGeom prst="rect">
            <a:avLst/>
          </a:prstGeom>
        </p:spPr>
        <p:txBody>
          <a:bodyPr wrap="square">
            <a:spAutoFit/>
          </a:bodyPr>
          <a:lstStyle/>
          <a:p>
            <a:pPr fontAlgn="ctr"/>
            <a:r>
              <a:rPr lang="en-US" sz="1200" dirty="0" smtClean="0">
                <a:latin typeface="Huawei Sans" panose="020C0503030203020204" pitchFamily="34" charset="0"/>
              </a:rPr>
              <a:t>VBDIF 10 queries the MAC address table of BD 10 and finds that the destination MAC address (learned through a Type 2 route) is that of the remote VTEP.</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a:spLocks noChangeAspect="1"/>
          </p:cNvSpPr>
          <p:nvPr/>
        </p:nvSpPr>
        <p:spPr bwMode="gray">
          <a:xfrm>
            <a:off x="3875209" y="3386616"/>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gray">
          <a:xfrm>
            <a:off x="4107689" y="3221243"/>
            <a:ext cx="3391008" cy="461665"/>
          </a:xfrm>
          <a:prstGeom prst="rect">
            <a:avLst/>
          </a:prstGeom>
        </p:spPr>
        <p:txBody>
          <a:bodyPr wrap="square">
            <a:spAutoFit/>
          </a:bodyPr>
          <a:lstStyle/>
          <a:p>
            <a:pPr fontAlgn="ctr"/>
            <a:r>
              <a:rPr lang="en-US" sz="1200" dirty="0" smtClean="0">
                <a:latin typeface="Huawei Sans" panose="020C0503030203020204" pitchFamily="34" charset="0"/>
              </a:rPr>
              <a:t>VTEP1 sends the data packet to VTEP2 through the VXLAN tunnel.</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a:extLst>
              <a:ext uri="{FF2B5EF4-FFF2-40B4-BE49-F238E27FC236}">
                <a16:creationId xmlns:a16="http://schemas.microsoft.com/office/drawing/2014/main" xmlns="" id="{0B715521-6FFC-425A-9709-08A533BD8FE8}"/>
              </a:ext>
            </a:extLst>
          </p:cNvPr>
          <p:cNvSpPr/>
          <p:nvPr/>
        </p:nvSpPr>
        <p:spPr bwMode="gray">
          <a:xfrm rot="5400000" flipH="1">
            <a:off x="8848999" y="3773859"/>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8" name="直接连接符 97">
            <a:extLst>
              <a:ext uri="{FF2B5EF4-FFF2-40B4-BE49-F238E27FC236}">
                <a16:creationId xmlns:a16="http://schemas.microsoft.com/office/drawing/2014/main" xmlns="" id="{52DC6F41-F8AF-440B-A7D8-2F383A91BFE3}"/>
              </a:ext>
            </a:extLst>
          </p:cNvPr>
          <p:cNvCxnSpPr>
            <a:cxnSpLocks/>
          </p:cNvCxnSpPr>
          <p:nvPr/>
        </p:nvCxnSpPr>
        <p:spPr bwMode="gray">
          <a:xfrm flipV="1">
            <a:off x="8936626" y="3942228"/>
            <a:ext cx="0" cy="758720"/>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101" name="文本框 100">
            <a:extLst>
              <a:ext uri="{FF2B5EF4-FFF2-40B4-BE49-F238E27FC236}">
                <a16:creationId xmlns:a16="http://schemas.microsoft.com/office/drawing/2014/main" xmlns="" id="{06B15736-FC8B-4050-A2F5-AB6BD864A78D}"/>
              </a:ext>
            </a:extLst>
          </p:cNvPr>
          <p:cNvSpPr txBox="1">
            <a:spLocks/>
          </p:cNvSpPr>
          <p:nvPr/>
        </p:nvSpPr>
        <p:spPr bwMode="gray">
          <a:xfrm>
            <a:off x="8011026" y="4227083"/>
            <a:ext cx="1006341" cy="62844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100" dirty="0" smtClean="0">
                <a:solidFill>
                  <a:schemeClr val="tx1"/>
                </a:solidFill>
                <a:latin typeface="Huawei Sans" panose="020C0503030203020204" pitchFamily="34" charset="0"/>
              </a:rPr>
              <a:t>BD 10</a:t>
            </a:r>
          </a:p>
          <a:p>
            <a:pPr fontAlgn="ctr"/>
            <a:r>
              <a:rPr lang="en-US" sz="1100" dirty="0" smtClean="0">
                <a:solidFill>
                  <a:schemeClr val="tx1"/>
                </a:solidFill>
                <a:latin typeface="Huawei Sans" panose="020C0503030203020204" pitchFamily="34" charset="0"/>
              </a:rPr>
              <a:t>VNI 100</a:t>
            </a:r>
            <a:endParaRPr lang="en-US" sz="1100" dirty="0">
              <a:solidFill>
                <a:schemeClr val="tx1"/>
              </a:solidFill>
              <a:latin typeface="Huawei Sans" panose="020C0503030203020204" pitchFamily="34" charset="0"/>
            </a:endParaRPr>
          </a:p>
        </p:txBody>
      </p:sp>
      <p:sp>
        <p:nvSpPr>
          <p:cNvPr id="103" name="椭圆 102"/>
          <p:cNvSpPr>
            <a:spLocks noChangeAspect="1"/>
          </p:cNvSpPr>
          <p:nvPr/>
        </p:nvSpPr>
        <p:spPr bwMode="gray">
          <a:xfrm>
            <a:off x="7483994" y="5001939"/>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矩形 103"/>
          <p:cNvSpPr/>
          <p:nvPr/>
        </p:nvSpPr>
        <p:spPr bwMode="gray">
          <a:xfrm>
            <a:off x="7716474" y="4972246"/>
            <a:ext cx="2030538" cy="646331"/>
          </a:xfrm>
          <a:prstGeom prst="rect">
            <a:avLst/>
          </a:prstGeom>
        </p:spPr>
        <p:txBody>
          <a:bodyPr wrap="square">
            <a:spAutoFit/>
          </a:bodyPr>
          <a:lstStyle/>
          <a:p>
            <a:pPr fontAlgn="ctr"/>
            <a:r>
              <a:rPr lang="en-US" sz="1200" dirty="0" smtClean="0">
                <a:latin typeface="Huawei Sans" panose="020C0503030203020204" pitchFamily="34" charset="0"/>
              </a:rPr>
              <a:t>VTEP2 searches the Layer 2 table in BD 10 corresponding to VNI 100.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a:spLocks noChangeAspect="1"/>
          </p:cNvSpPr>
          <p:nvPr/>
        </p:nvSpPr>
        <p:spPr bwMode="gray">
          <a:xfrm>
            <a:off x="9285952" y="3117051"/>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p:cNvSpPr/>
          <p:nvPr/>
        </p:nvSpPr>
        <p:spPr bwMode="gray">
          <a:xfrm>
            <a:off x="9518432" y="3087358"/>
            <a:ext cx="1903506" cy="461665"/>
          </a:xfrm>
          <a:prstGeom prst="rect">
            <a:avLst/>
          </a:prstGeom>
        </p:spPr>
        <p:txBody>
          <a:bodyPr wrap="square">
            <a:spAutoFit/>
          </a:bodyPr>
          <a:lstStyle/>
          <a:p>
            <a:pPr fontAlgn="ctr"/>
            <a:r>
              <a:rPr lang="en-US" sz="1200" dirty="0" smtClean="0">
                <a:latin typeface="Huawei Sans" panose="020C0503030203020204" pitchFamily="34" charset="0"/>
              </a:rPr>
              <a:t>VTEP2 sends the data packet to PC2.</a:t>
            </a:r>
            <a:endParaRPr lang="en-US" sz="1200" dirty="0">
              <a:latin typeface="Huawei Sans" panose="020C0503030203020204" pitchFamily="34" charset="0"/>
            </a:endParaRPr>
          </a:p>
        </p:txBody>
      </p:sp>
      <p:cxnSp>
        <p:nvCxnSpPr>
          <p:cNvPr id="54" name="直接连接符 53">
            <a:extLst>
              <a:ext uri="{FF2B5EF4-FFF2-40B4-BE49-F238E27FC236}">
                <a16:creationId xmlns:a16="http://schemas.microsoft.com/office/drawing/2014/main" xmlns="" id="{52DC6F41-F8AF-440B-A7D8-2F383A91BFE3}"/>
              </a:ext>
            </a:extLst>
          </p:cNvPr>
          <p:cNvCxnSpPr>
            <a:cxnSpLocks/>
          </p:cNvCxnSpPr>
          <p:nvPr/>
        </p:nvCxnSpPr>
        <p:spPr bwMode="gray">
          <a:xfrm>
            <a:off x="3268748" y="2508393"/>
            <a:ext cx="269432" cy="228353"/>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63" name="椭圆 62">
            <a:extLst>
              <a:ext uri="{FF2B5EF4-FFF2-40B4-BE49-F238E27FC236}">
                <a16:creationId xmlns:a16="http://schemas.microsoft.com/office/drawing/2014/main" xmlns="" id="{0B715521-6FFC-425A-9709-08A533BD8FE8}"/>
              </a:ext>
            </a:extLst>
          </p:cNvPr>
          <p:cNvSpPr/>
          <p:nvPr/>
        </p:nvSpPr>
        <p:spPr bwMode="gray">
          <a:xfrm rot="5400000" flipH="1">
            <a:off x="3453991" y="3499048"/>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a:extLst>
              <a:ext uri="{FF2B5EF4-FFF2-40B4-BE49-F238E27FC236}">
                <a16:creationId xmlns:a16="http://schemas.microsoft.com/office/drawing/2014/main" xmlns="" id="{696C030C-47C1-4426-8FEA-7FF0447ECB4C}"/>
              </a:ext>
            </a:extLst>
          </p:cNvPr>
          <p:cNvSpPr/>
          <p:nvPr/>
        </p:nvSpPr>
        <p:spPr bwMode="gray">
          <a:xfrm rot="5400000" flipH="1">
            <a:off x="3230401" y="3499048"/>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a:extLst>
              <a:ext uri="{FF2B5EF4-FFF2-40B4-BE49-F238E27FC236}">
                <a16:creationId xmlns:a16="http://schemas.microsoft.com/office/drawing/2014/main" xmlns="" id="{52DC6F41-F8AF-440B-A7D8-2F383A91BFE3}"/>
              </a:ext>
            </a:extLst>
          </p:cNvPr>
          <p:cNvCxnSpPr>
            <a:cxnSpLocks/>
            <a:endCxn id="63" idx="6"/>
          </p:cNvCxnSpPr>
          <p:nvPr/>
        </p:nvCxnSpPr>
        <p:spPr bwMode="gray">
          <a:xfrm>
            <a:off x="3538180" y="2736746"/>
            <a:ext cx="0" cy="762291"/>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BD69DE19-F81B-479A-A5D4-18C55D0BD6ED}"/>
              </a:ext>
            </a:extLst>
          </p:cNvPr>
          <p:cNvCxnSpPr>
            <a:cxnSpLocks/>
            <a:endCxn id="64" idx="6"/>
          </p:cNvCxnSpPr>
          <p:nvPr/>
        </p:nvCxnSpPr>
        <p:spPr bwMode="gray">
          <a:xfrm>
            <a:off x="3314590" y="2787582"/>
            <a:ext cx="0" cy="711455"/>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bwMode="gray">
          <a:xfrm>
            <a:off x="2224840" y="2372489"/>
            <a:ext cx="1200619" cy="230832"/>
            <a:chOff x="6161486" y="4152088"/>
            <a:chExt cx="1200619" cy="230832"/>
          </a:xfrm>
        </p:grpSpPr>
        <p:grpSp>
          <p:nvGrpSpPr>
            <p:cNvPr id="68" name="组合 67">
              <a:extLst>
                <a:ext uri="{FF2B5EF4-FFF2-40B4-BE49-F238E27FC236}">
                  <a16:creationId xmlns:a16="http://schemas.microsoft.com/office/drawing/2014/main" xmlns="" id="{2DA20024-C285-4CA4-A151-9F0E0C4AA67E}"/>
                </a:ext>
              </a:extLst>
            </p:cNvPr>
            <p:cNvGrpSpPr/>
            <p:nvPr/>
          </p:nvGrpSpPr>
          <p:grpSpPr bwMode="gray">
            <a:xfrm flipH="1">
              <a:off x="6161486" y="4192951"/>
              <a:ext cx="1160754" cy="171648"/>
              <a:chOff x="6623210" y="5220119"/>
              <a:chExt cx="1129397" cy="228830"/>
            </a:xfrm>
            <a:solidFill>
              <a:srgbClr val="F7C846"/>
            </a:solidFill>
          </p:grpSpPr>
          <p:sp>
            <p:nvSpPr>
              <p:cNvPr id="70" name="任意多边形: 形状 82">
                <a:extLst>
                  <a:ext uri="{FF2B5EF4-FFF2-40B4-BE49-F238E27FC236}">
                    <a16:creationId xmlns:a16="http://schemas.microsoft.com/office/drawing/2014/main" xmlns="" id="{2D494B15-A910-4877-AD13-8D82B25E7F13}"/>
                  </a:ext>
                </a:extLst>
              </p:cNvPr>
              <p:cNvSpPr/>
              <p:nvPr/>
            </p:nvSpPr>
            <p:spPr bwMode="gray">
              <a:xfrm flipH="1">
                <a:off x="6623210" y="5220119"/>
                <a:ext cx="1075312"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a:extLst>
                  <a:ext uri="{FF2B5EF4-FFF2-40B4-BE49-F238E27FC236}">
                    <a16:creationId xmlns:a16="http://schemas.microsoft.com/office/drawing/2014/main" xmlns="" id="{F1BB7B88-3635-400E-8106-392CE9FDF2F4}"/>
                  </a:ext>
                </a:extLst>
              </p:cNvPr>
              <p:cNvSpPr/>
              <p:nvPr/>
            </p:nvSpPr>
            <p:spPr bwMode="gray">
              <a:xfrm>
                <a:off x="7644390" y="5220119"/>
                <a:ext cx="108217" cy="228830"/>
              </a:xfrm>
              <a:prstGeom prst="ellipse">
                <a:avLst/>
              </a:pr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9" name="TextBox 120">
              <a:extLst>
                <a:ext uri="{FF2B5EF4-FFF2-40B4-BE49-F238E27FC236}">
                  <a16:creationId xmlns:a16="http://schemas.microsoft.com/office/drawing/2014/main" xmlns="" id="{1B830AAE-65A1-414E-8A81-7FD13B6AA849}"/>
                </a:ext>
              </a:extLst>
            </p:cNvPr>
            <p:cNvSpPr txBox="1"/>
            <p:nvPr/>
          </p:nvSpPr>
          <p:spPr bwMode="gray">
            <a:xfrm flipH="1">
              <a:off x="6201327" y="4152088"/>
              <a:ext cx="1160778" cy="230832"/>
            </a:xfrm>
            <a:prstGeom prst="rect">
              <a:avLst/>
            </a:prstGeom>
            <a:noFill/>
          </p:spPr>
          <p:txBody>
            <a:bodyPr wrap="square" rtlCol="0" anchor="ctr">
              <a:spAutoFit/>
            </a:bodyPr>
            <a:lstStyle/>
            <a:p>
              <a:pPr algn="ctr" fontAlgn="ctr"/>
              <a:r>
                <a:rPr lang="en-US" sz="900" b="1" dirty="0" smtClean="0">
                  <a:latin typeface="Huawei Sans" panose="020C0503030203020204" pitchFamily="34" charset="0"/>
                </a:rPr>
                <a:t>VBDIF 10</a:t>
              </a:r>
              <a:endParaRPr lang="en-US" altLang="zh-CN"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4" name="组合 83"/>
          <p:cNvGrpSpPr/>
          <p:nvPr/>
        </p:nvGrpSpPr>
        <p:grpSpPr bwMode="gray">
          <a:xfrm>
            <a:off x="2231164" y="2591964"/>
            <a:ext cx="1198908" cy="253916"/>
            <a:chOff x="6163198" y="4339777"/>
            <a:chExt cx="1198908" cy="253916"/>
          </a:xfrm>
        </p:grpSpPr>
        <p:grpSp>
          <p:nvGrpSpPr>
            <p:cNvPr id="85" name="组合 84">
              <a:extLst>
                <a:ext uri="{FF2B5EF4-FFF2-40B4-BE49-F238E27FC236}">
                  <a16:creationId xmlns:a16="http://schemas.microsoft.com/office/drawing/2014/main" xmlns="" id="{556B12A6-0FAC-4C82-835D-A3DB5FBFFEF9}"/>
                </a:ext>
              </a:extLst>
            </p:cNvPr>
            <p:cNvGrpSpPr/>
            <p:nvPr/>
          </p:nvGrpSpPr>
          <p:grpSpPr bwMode="gray">
            <a:xfrm flipH="1">
              <a:off x="6163198" y="4380911"/>
              <a:ext cx="1159040" cy="171648"/>
              <a:chOff x="6623190" y="5220119"/>
              <a:chExt cx="1129417" cy="228830"/>
            </a:xfrm>
            <a:gradFill flip="none" rotWithShape="1">
              <a:gsLst>
                <a:gs pos="37000">
                  <a:srgbClr val="FF9900"/>
                </a:gs>
                <a:gs pos="82000">
                  <a:srgbClr val="FFC000"/>
                </a:gs>
              </a:gsLst>
              <a:lin ang="3000000" scaled="0"/>
              <a:tileRect/>
            </a:gradFill>
          </p:grpSpPr>
          <p:sp>
            <p:nvSpPr>
              <p:cNvPr id="87" name="任意多边形: 形状 85">
                <a:extLst>
                  <a:ext uri="{FF2B5EF4-FFF2-40B4-BE49-F238E27FC236}">
                    <a16:creationId xmlns:a16="http://schemas.microsoft.com/office/drawing/2014/main" xmlns="" id="{165B748A-6D98-4D19-B48E-93B52258F7FA}"/>
                  </a:ext>
                </a:extLst>
              </p:cNvPr>
              <p:cNvSpPr/>
              <p:nvPr/>
            </p:nvSpPr>
            <p:spPr bwMode="gray">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椭圆 87">
                <a:extLst>
                  <a:ext uri="{FF2B5EF4-FFF2-40B4-BE49-F238E27FC236}">
                    <a16:creationId xmlns:a16="http://schemas.microsoft.com/office/drawing/2014/main" xmlns="" id="{4D468686-DC5D-41CC-BE61-2AB2F0078781}"/>
                  </a:ext>
                </a:extLst>
              </p:cNvPr>
              <p:cNvSpPr/>
              <p:nvPr/>
            </p:nvSpPr>
            <p:spPr bwMode="gray">
              <a:xfrm>
                <a:off x="7644390" y="5220119"/>
                <a:ext cx="108217" cy="228830"/>
              </a:xfrm>
              <a:prstGeom prst="ellipse">
                <a:avLst/>
              </a:pr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6" name="TextBox 120">
              <a:extLst>
                <a:ext uri="{FF2B5EF4-FFF2-40B4-BE49-F238E27FC236}">
                  <a16:creationId xmlns:a16="http://schemas.microsoft.com/office/drawing/2014/main" xmlns="" id="{0516F022-AD5E-420B-9850-E1E16BDA1E49}"/>
                </a:ext>
              </a:extLst>
            </p:cNvPr>
            <p:cNvSpPr txBox="1"/>
            <p:nvPr/>
          </p:nvSpPr>
          <p:spPr bwMode="gray">
            <a:xfrm flipH="1">
              <a:off x="6208485" y="4339777"/>
              <a:ext cx="1153621" cy="253916"/>
            </a:xfrm>
            <a:prstGeom prst="rect">
              <a:avLst/>
            </a:prstGeom>
            <a:noFill/>
          </p:spPr>
          <p:txBody>
            <a:bodyPr wrap="square" rtlCol="0" anchor="ctr">
              <a:spAutoFit/>
            </a:bodyPr>
            <a:lstStyle/>
            <a:p>
              <a:pPr algn="ctr" fontAlgn="ctr"/>
              <a:r>
                <a:rPr lang="en-US" sz="1000" b="1" dirty="0" smtClean="0">
                  <a:latin typeface="Huawei Sans" panose="020C0503030203020204" pitchFamily="34" charset="0"/>
                </a:rPr>
                <a:t>VBDIF 20</a:t>
              </a:r>
              <a:endParaRPr lang="en-US" altLang="zh-CN"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9" name="直接连接符 88">
            <a:extLst>
              <a:ext uri="{FF2B5EF4-FFF2-40B4-BE49-F238E27FC236}">
                <a16:creationId xmlns:a16="http://schemas.microsoft.com/office/drawing/2014/main" xmlns="" id="{52DC6F41-F8AF-440B-A7D8-2F383A91BFE3}"/>
              </a:ext>
            </a:extLst>
          </p:cNvPr>
          <p:cNvCxnSpPr>
            <a:cxnSpLocks/>
            <a:stCxn id="99" idx="3"/>
          </p:cNvCxnSpPr>
          <p:nvPr/>
        </p:nvCxnSpPr>
        <p:spPr bwMode="gray">
          <a:xfrm flipH="1">
            <a:off x="8662915" y="2492756"/>
            <a:ext cx="247878" cy="248841"/>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90" name="椭圆 89">
            <a:extLst>
              <a:ext uri="{FF2B5EF4-FFF2-40B4-BE49-F238E27FC236}">
                <a16:creationId xmlns:a16="http://schemas.microsoft.com/office/drawing/2014/main" xmlns="" id="{0B715521-6FFC-425A-9709-08A533BD8FE8}"/>
              </a:ext>
            </a:extLst>
          </p:cNvPr>
          <p:cNvSpPr/>
          <p:nvPr/>
        </p:nvSpPr>
        <p:spPr bwMode="gray">
          <a:xfrm rot="5400000" flipH="1">
            <a:off x="8605087" y="3503899"/>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连接符 90">
            <a:extLst>
              <a:ext uri="{FF2B5EF4-FFF2-40B4-BE49-F238E27FC236}">
                <a16:creationId xmlns:a16="http://schemas.microsoft.com/office/drawing/2014/main" xmlns="" id="{52DC6F41-F8AF-440B-A7D8-2F383A91BFE3}"/>
              </a:ext>
            </a:extLst>
          </p:cNvPr>
          <p:cNvCxnSpPr>
            <a:cxnSpLocks/>
            <a:endCxn id="90" idx="6"/>
          </p:cNvCxnSpPr>
          <p:nvPr/>
        </p:nvCxnSpPr>
        <p:spPr bwMode="gray">
          <a:xfrm>
            <a:off x="8689276" y="2741597"/>
            <a:ext cx="0" cy="762291"/>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93" name="椭圆 92">
            <a:extLst>
              <a:ext uri="{FF2B5EF4-FFF2-40B4-BE49-F238E27FC236}">
                <a16:creationId xmlns:a16="http://schemas.microsoft.com/office/drawing/2014/main" xmlns="" id="{696C030C-47C1-4426-8FEA-7FF0447ECB4C}"/>
              </a:ext>
            </a:extLst>
          </p:cNvPr>
          <p:cNvSpPr/>
          <p:nvPr/>
        </p:nvSpPr>
        <p:spPr bwMode="gray">
          <a:xfrm rot="5400000" flipH="1">
            <a:off x="8817567" y="3503899"/>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直接连接符 93">
            <a:extLst>
              <a:ext uri="{FF2B5EF4-FFF2-40B4-BE49-F238E27FC236}">
                <a16:creationId xmlns:a16="http://schemas.microsoft.com/office/drawing/2014/main" xmlns="" id="{BD69DE19-F81B-479A-A5D4-18C55D0BD6ED}"/>
              </a:ext>
            </a:extLst>
          </p:cNvPr>
          <p:cNvCxnSpPr>
            <a:cxnSpLocks/>
            <a:endCxn id="93" idx="6"/>
          </p:cNvCxnSpPr>
          <p:nvPr/>
        </p:nvCxnSpPr>
        <p:spPr bwMode="gray">
          <a:xfrm>
            <a:off x="8901756" y="2792433"/>
            <a:ext cx="0" cy="711455"/>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bwMode="gray">
          <a:xfrm>
            <a:off x="8870952" y="2377340"/>
            <a:ext cx="1200619" cy="230832"/>
            <a:chOff x="9171857" y="4152088"/>
            <a:chExt cx="1200619" cy="230832"/>
          </a:xfrm>
        </p:grpSpPr>
        <p:grpSp>
          <p:nvGrpSpPr>
            <p:cNvPr id="97" name="组合 96">
              <a:extLst>
                <a:ext uri="{FF2B5EF4-FFF2-40B4-BE49-F238E27FC236}">
                  <a16:creationId xmlns:a16="http://schemas.microsoft.com/office/drawing/2014/main" xmlns="" id="{2DA20024-C285-4CA4-A151-9F0E0C4AA67E}"/>
                </a:ext>
              </a:extLst>
            </p:cNvPr>
            <p:cNvGrpSpPr/>
            <p:nvPr/>
          </p:nvGrpSpPr>
          <p:grpSpPr bwMode="gray">
            <a:xfrm flipH="1">
              <a:off x="9171857" y="4192951"/>
              <a:ext cx="1160754" cy="171648"/>
              <a:chOff x="6623210" y="5220119"/>
              <a:chExt cx="1129397" cy="228830"/>
            </a:xfrm>
            <a:solidFill>
              <a:srgbClr val="F7C846"/>
            </a:solidFill>
          </p:grpSpPr>
          <p:sp>
            <p:nvSpPr>
              <p:cNvPr id="100" name="任意多边形: 形状 82">
                <a:extLst>
                  <a:ext uri="{FF2B5EF4-FFF2-40B4-BE49-F238E27FC236}">
                    <a16:creationId xmlns:a16="http://schemas.microsoft.com/office/drawing/2014/main" xmlns="" id="{2D494B15-A910-4877-AD13-8D82B25E7F13}"/>
                  </a:ext>
                </a:extLst>
              </p:cNvPr>
              <p:cNvSpPr/>
              <p:nvPr/>
            </p:nvSpPr>
            <p:spPr bwMode="gray">
              <a:xfrm flipH="1">
                <a:off x="6623210" y="5220119"/>
                <a:ext cx="1075312"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椭圆 101">
                <a:extLst>
                  <a:ext uri="{FF2B5EF4-FFF2-40B4-BE49-F238E27FC236}">
                    <a16:creationId xmlns:a16="http://schemas.microsoft.com/office/drawing/2014/main" xmlns="" id="{F1BB7B88-3635-400E-8106-392CE9FDF2F4}"/>
                  </a:ext>
                </a:extLst>
              </p:cNvPr>
              <p:cNvSpPr/>
              <p:nvPr/>
            </p:nvSpPr>
            <p:spPr bwMode="gray">
              <a:xfrm>
                <a:off x="7644390" y="5220119"/>
                <a:ext cx="108217" cy="228830"/>
              </a:xfrm>
              <a:prstGeom prst="ellipse">
                <a:avLst/>
              </a:pr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9" name="TextBox 120">
              <a:extLst>
                <a:ext uri="{FF2B5EF4-FFF2-40B4-BE49-F238E27FC236}">
                  <a16:creationId xmlns:a16="http://schemas.microsoft.com/office/drawing/2014/main" xmlns="" id="{1B830AAE-65A1-414E-8A81-7FD13B6AA849}"/>
                </a:ext>
              </a:extLst>
            </p:cNvPr>
            <p:cNvSpPr txBox="1"/>
            <p:nvPr/>
          </p:nvSpPr>
          <p:spPr bwMode="gray">
            <a:xfrm flipH="1">
              <a:off x="9211698" y="4152088"/>
              <a:ext cx="1160778" cy="230832"/>
            </a:xfrm>
            <a:prstGeom prst="rect">
              <a:avLst/>
            </a:prstGeom>
            <a:noFill/>
          </p:spPr>
          <p:txBody>
            <a:bodyPr wrap="square" rtlCol="0" anchor="ctr">
              <a:spAutoFit/>
            </a:bodyPr>
            <a:lstStyle/>
            <a:p>
              <a:pPr algn="ctr" fontAlgn="ctr"/>
              <a:r>
                <a:rPr lang="en-US" sz="900" b="1" dirty="0" smtClean="0">
                  <a:latin typeface="Huawei Sans" panose="020C0503030203020204" pitchFamily="34" charset="0"/>
                </a:rPr>
                <a:t>VBDIF 10</a:t>
              </a:r>
              <a:endParaRPr lang="en-US" altLang="zh-CN"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7" name="组合 106"/>
          <p:cNvGrpSpPr/>
          <p:nvPr/>
        </p:nvGrpSpPr>
        <p:grpSpPr bwMode="gray">
          <a:xfrm>
            <a:off x="8867151" y="2596815"/>
            <a:ext cx="1198908" cy="253916"/>
            <a:chOff x="9173569" y="4339777"/>
            <a:chExt cx="1198908" cy="253916"/>
          </a:xfrm>
        </p:grpSpPr>
        <p:grpSp>
          <p:nvGrpSpPr>
            <p:cNvPr id="108" name="组合 107">
              <a:extLst>
                <a:ext uri="{FF2B5EF4-FFF2-40B4-BE49-F238E27FC236}">
                  <a16:creationId xmlns:a16="http://schemas.microsoft.com/office/drawing/2014/main" xmlns="" id="{556B12A6-0FAC-4C82-835D-A3DB5FBFFEF9}"/>
                </a:ext>
              </a:extLst>
            </p:cNvPr>
            <p:cNvGrpSpPr/>
            <p:nvPr/>
          </p:nvGrpSpPr>
          <p:grpSpPr bwMode="gray">
            <a:xfrm flipH="1">
              <a:off x="9173569" y="4380911"/>
              <a:ext cx="1159040" cy="171648"/>
              <a:chOff x="6623190" y="5220119"/>
              <a:chExt cx="1129417" cy="228830"/>
            </a:xfrm>
            <a:gradFill flip="none" rotWithShape="1">
              <a:gsLst>
                <a:gs pos="37000">
                  <a:srgbClr val="FF9900"/>
                </a:gs>
                <a:gs pos="82000">
                  <a:srgbClr val="FFC000"/>
                </a:gs>
              </a:gsLst>
              <a:lin ang="3000000" scaled="0"/>
              <a:tileRect/>
            </a:gradFill>
          </p:grpSpPr>
          <p:sp>
            <p:nvSpPr>
              <p:cNvPr id="110" name="任意多边形: 形状 85">
                <a:extLst>
                  <a:ext uri="{FF2B5EF4-FFF2-40B4-BE49-F238E27FC236}">
                    <a16:creationId xmlns:a16="http://schemas.microsoft.com/office/drawing/2014/main" xmlns="" id="{165B748A-6D98-4D19-B48E-93B52258F7FA}"/>
                  </a:ext>
                </a:extLst>
              </p:cNvPr>
              <p:cNvSpPr/>
              <p:nvPr/>
            </p:nvSpPr>
            <p:spPr bwMode="gray">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椭圆 110">
                <a:extLst>
                  <a:ext uri="{FF2B5EF4-FFF2-40B4-BE49-F238E27FC236}">
                    <a16:creationId xmlns:a16="http://schemas.microsoft.com/office/drawing/2014/main" xmlns="" id="{4D468686-DC5D-41CC-BE61-2AB2F0078781}"/>
                  </a:ext>
                </a:extLst>
              </p:cNvPr>
              <p:cNvSpPr/>
              <p:nvPr/>
            </p:nvSpPr>
            <p:spPr bwMode="gray">
              <a:xfrm>
                <a:off x="7644390" y="5220119"/>
                <a:ext cx="108217" cy="228830"/>
              </a:xfrm>
              <a:prstGeom prst="ellipse">
                <a:avLst/>
              </a:pr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9" name="TextBox 120">
              <a:extLst>
                <a:ext uri="{FF2B5EF4-FFF2-40B4-BE49-F238E27FC236}">
                  <a16:creationId xmlns:a16="http://schemas.microsoft.com/office/drawing/2014/main" xmlns="" id="{0516F022-AD5E-420B-9850-E1E16BDA1E49}"/>
                </a:ext>
              </a:extLst>
            </p:cNvPr>
            <p:cNvSpPr txBox="1"/>
            <p:nvPr/>
          </p:nvSpPr>
          <p:spPr bwMode="gray">
            <a:xfrm flipH="1">
              <a:off x="9218856" y="4339777"/>
              <a:ext cx="1153621" cy="253916"/>
            </a:xfrm>
            <a:prstGeom prst="rect">
              <a:avLst/>
            </a:prstGeom>
            <a:noFill/>
          </p:spPr>
          <p:txBody>
            <a:bodyPr wrap="square" rtlCol="0" anchor="ctr">
              <a:spAutoFit/>
            </a:bodyPr>
            <a:lstStyle/>
            <a:p>
              <a:pPr algn="ctr" fontAlgn="ctr"/>
              <a:r>
                <a:rPr lang="en-US" sz="1000" b="1" dirty="0" smtClean="0">
                  <a:latin typeface="Huawei Sans" panose="020C0503030203020204" pitchFamily="34" charset="0"/>
                </a:rPr>
                <a:t>VBDIF 20</a:t>
              </a:r>
              <a:endParaRPr lang="en-US" altLang="zh-CN"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 name="矩形 12"/>
          <p:cNvSpPr/>
          <p:nvPr/>
        </p:nvSpPr>
        <p:spPr bwMode="gray">
          <a:xfrm>
            <a:off x="3103077" y="2792626"/>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sp>
        <p:nvSpPr>
          <p:cNvPr id="23" name="矩形 22"/>
          <p:cNvSpPr/>
          <p:nvPr/>
        </p:nvSpPr>
        <p:spPr bwMode="gray">
          <a:xfrm>
            <a:off x="8474076" y="2792626"/>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graphicFrame>
        <p:nvGraphicFramePr>
          <p:cNvPr id="112" name="表格 111"/>
          <p:cNvGraphicFramePr>
            <a:graphicFrameLocks noGrp="1"/>
          </p:cNvGraphicFramePr>
          <p:nvPr>
            <p:extLst>
              <p:ext uri="{D42A27DB-BD31-4B8C-83A1-F6EECF244321}">
                <p14:modId xmlns:p14="http://schemas.microsoft.com/office/powerpoint/2010/main" val="2162813285"/>
              </p:ext>
            </p:extLst>
          </p:nvPr>
        </p:nvGraphicFramePr>
        <p:xfrm>
          <a:off x="4729322" y="1864139"/>
          <a:ext cx="2748734" cy="1299936"/>
        </p:xfrm>
        <a:graphic>
          <a:graphicData uri="http://schemas.openxmlformats.org/drawingml/2006/table">
            <a:tbl>
              <a:tblPr firstRow="1" bandRow="1">
                <a:tableStyleId>{72833802-FEF1-4C79-8D5D-14CF1EAF98D9}</a:tableStyleId>
              </a:tblPr>
              <a:tblGrid>
                <a:gridCol w="2748734"/>
              </a:tblGrid>
              <a:tr h="28800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dirty="0" smtClean="0">
                          <a:solidFill>
                            <a:schemeClr val="tx1"/>
                          </a:solidFill>
                          <a:latin typeface="Huawei Sans" panose="020C0503030203020204" pitchFamily="34" charset="0"/>
                        </a:rPr>
                        <a:t>Outer IP</a:t>
                      </a:r>
                      <a:endParaRPr lang="en-US" sz="1100" dirty="0">
                        <a:solidFill>
                          <a:schemeClr val="tx1"/>
                        </a:solidFill>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noFill/>
                  </a:tcPr>
                </a:tc>
              </a:tr>
              <a:tr h="288000">
                <a:tc>
                  <a:txBody>
                    <a:bodyPr/>
                    <a:lstStyle/>
                    <a:p>
                      <a:pPr marL="0" marR="0" lvl="0" indent="0" algn="ctr" defTabSz="914034" rtl="0" eaLnBrk="1" fontAlgn="ctr" latinLnBrk="0" hangingPunct="1">
                        <a:lnSpc>
                          <a:spcPct val="120000"/>
                        </a:lnSpc>
                        <a:spcBef>
                          <a:spcPts val="0"/>
                        </a:spcBef>
                        <a:spcAft>
                          <a:spcPts val="0"/>
                        </a:spcAft>
                        <a:buClrTx/>
                        <a:buSzTx/>
                        <a:buFontTx/>
                        <a:buNone/>
                        <a:tabLst/>
                        <a:defRPr/>
                      </a:pPr>
                      <a:r>
                        <a:rPr lang="en-US" sz="1100" dirty="0" smtClean="0">
                          <a:latin typeface="Huawei Sans" panose="020C0503030203020204" pitchFamily="34" charset="0"/>
                        </a:rPr>
                        <a:t>UDP</a:t>
                      </a:r>
                      <a:endParaRPr lang="en-US" sz="11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288000">
                <a:tc>
                  <a:txBody>
                    <a:bodyPr/>
                    <a:lstStyle/>
                    <a:p>
                      <a:pPr marL="0" marR="0" lvl="0" indent="0" algn="ctr" defTabSz="914034" rtl="0" eaLnBrk="1" fontAlgn="ctr" latinLnBrk="0" hangingPunct="1">
                        <a:lnSpc>
                          <a:spcPct val="120000"/>
                        </a:lnSpc>
                        <a:spcBef>
                          <a:spcPts val="0"/>
                        </a:spcBef>
                        <a:spcAft>
                          <a:spcPts val="0"/>
                        </a:spcAft>
                        <a:buClrTx/>
                        <a:buSzTx/>
                        <a:buFontTx/>
                        <a:buNone/>
                        <a:tabLst/>
                        <a:defRPr/>
                      </a:pPr>
                      <a:r>
                        <a:rPr lang="en-US" sz="1100" dirty="0" smtClean="0">
                          <a:latin typeface="Huawei Sans" panose="020C0503030203020204" pitchFamily="34" charset="0"/>
                        </a:rPr>
                        <a:t>VXLAN header</a:t>
                      </a:r>
                      <a:r>
                        <a:rPr lang="en-US" sz="1100" dirty="0" smtClean="0">
                          <a:solidFill>
                            <a:srgbClr val="00B0F0"/>
                          </a:solidFill>
                          <a:latin typeface="Huawei Sans" panose="020C0503030203020204" pitchFamily="34" charset="0"/>
                        </a:rPr>
                        <a:t> </a:t>
                      </a:r>
                      <a:r>
                        <a:rPr lang="en-US" sz="1100" dirty="0" smtClean="0">
                          <a:solidFill>
                            <a:srgbClr val="30B5C5"/>
                          </a:solidFill>
                          <a:latin typeface="Huawei Sans" panose="020C0503030203020204" pitchFamily="34" charset="0"/>
                        </a:rPr>
                        <a:t>(VNI 100)</a:t>
                      </a:r>
                      <a:endParaRPr lang="en-US" altLang="zh-CN" sz="11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288000">
                <a:tc>
                  <a:txBody>
                    <a:bodyPr/>
                    <a:lstStyle/>
                    <a:p>
                      <a:pPr algn="ctr" fontAlgn="ctr"/>
                      <a:r>
                        <a:rPr lang="en-US" sz="1100" b="0" dirty="0" smtClean="0">
                          <a:solidFill>
                            <a:srgbClr val="C7000B"/>
                          </a:solidFill>
                          <a:latin typeface="Huawei Sans" panose="020C0503030203020204" pitchFamily="34" charset="0"/>
                        </a:rPr>
                        <a:t>Source MAC: MAC address of VBDIF 10</a:t>
                      </a:r>
                      <a:endParaRPr lang="en-US" altLang="zh-CN" sz="1100" b="0" baseline="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100" b="0" dirty="0" smtClean="0">
                          <a:solidFill>
                            <a:srgbClr val="C7000B"/>
                          </a:solidFill>
                          <a:latin typeface="Huawei Sans" panose="020C0503030203020204" pitchFamily="34" charset="0"/>
                        </a:rPr>
                        <a:t>Destination MAC: MAC B</a:t>
                      </a:r>
                      <a:endParaRPr lang="en-US" altLang="zh-CN" sz="1100" b="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bl>
          </a:graphicData>
        </a:graphic>
      </p:graphicFrame>
      <p:sp>
        <p:nvSpPr>
          <p:cNvPr id="115" name="圆角矩形 114"/>
          <p:cNvSpPr/>
          <p:nvPr/>
        </p:nvSpPr>
        <p:spPr bwMode="gray">
          <a:xfrm>
            <a:off x="711404" y="5843015"/>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MAC address advertisement</a:t>
            </a:r>
            <a:endParaRPr lang="en-US" altLang="zh-CN" sz="1100" dirty="0">
              <a:latin typeface="Huawei Sans" panose="020C0503030203020204" pitchFamily="34" charset="0"/>
            </a:endParaRPr>
          </a:p>
        </p:txBody>
      </p:sp>
      <p:sp>
        <p:nvSpPr>
          <p:cNvPr id="116" name="圆角矩形 115"/>
          <p:cNvSpPr/>
          <p:nvPr/>
        </p:nvSpPr>
        <p:spPr bwMode="gray">
          <a:xfrm>
            <a:off x="2192550" y="5843015"/>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ARP advertisement</a:t>
            </a:r>
            <a:endParaRPr lang="en-US" altLang="zh-CN" sz="1100" dirty="0">
              <a:latin typeface="Huawei Sans" panose="020C0503030203020204" pitchFamily="34" charset="0"/>
            </a:endParaRPr>
          </a:p>
        </p:txBody>
      </p:sp>
      <p:sp>
        <p:nvSpPr>
          <p:cNvPr id="117" name="圆角矩形 116"/>
          <p:cNvSpPr/>
          <p:nvPr/>
        </p:nvSpPr>
        <p:spPr bwMode="gray">
          <a:xfrm>
            <a:off x="3673695" y="5843015"/>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solidFill>
                  <a:schemeClr val="tx1"/>
                </a:solidFill>
                <a:latin typeface="Huawei Sans" panose="020C0503030203020204" pitchFamily="34" charset="0"/>
              </a:rPr>
              <a:t>IP route advertisement</a:t>
            </a:r>
            <a:endParaRPr lang="en-US" altLang="zh-CN" sz="1100" dirty="0">
              <a:solidFill>
                <a:schemeClr val="tx1"/>
              </a:solidFill>
              <a:latin typeface="Huawei Sans" panose="020C0503030203020204" pitchFamily="34" charset="0"/>
            </a:endParaRPr>
          </a:p>
        </p:txBody>
      </p:sp>
      <p:sp>
        <p:nvSpPr>
          <p:cNvPr id="92"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5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3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0039043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Symmetric IRB</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432856"/>
          </a:xfrm>
        </p:spPr>
        <p:txBody>
          <a:bodyPr/>
          <a:lstStyle/>
          <a:p>
            <a:r>
              <a:rPr lang="en-US" sz="1400" smtClean="0"/>
              <a:t>Symmetric IRB: Both the ingress and egress VTEPs perform Layer 3 table lookup and forwarding.</a:t>
            </a:r>
            <a:endParaRPr lang="en-US" altLang="zh-CN" sz="1400" smtClean="0">
              <a:sym typeface="Huawei Sans" panose="020C0503030203020204" pitchFamily="34" charset="0"/>
            </a:endParaRPr>
          </a:p>
          <a:p>
            <a:r>
              <a:rPr lang="en-US" sz="1400" smtClean="0"/>
              <a:t>Compared with asymmetric IRB, symmetric IRB adds an IP VPN instance and its bound L3VNI. In asymmetric IRB mode, the VNI in the VXLAN header of packets transmitted between VTEPs is the L2VNI. The VBDIF interface needs to be bound to an IP VPN instance. In this case, route learning and data forwarding are restricted to the IP VPN instance, which is similar to MPLS VPN.</a:t>
            </a:r>
            <a:endParaRPr lang="en-US" altLang="zh-CN" sz="1400" dirty="0" smtClean="0">
              <a:sym typeface="Huawei Sans" panose="020C0503030203020204" pitchFamily="34" charset="0"/>
            </a:endParaRPr>
          </a:p>
        </p:txBody>
      </p:sp>
      <p:sp>
        <p:nvSpPr>
          <p:cNvPr id="120" name="文本框 119">
            <a:extLst>
              <a:ext uri="{FF2B5EF4-FFF2-40B4-BE49-F238E27FC236}">
                <a16:creationId xmlns:a16="http://schemas.microsoft.com/office/drawing/2014/main" xmlns="" id="{06B15736-FC8B-4050-A2F5-AB6BD864A78D}"/>
              </a:ext>
            </a:extLst>
          </p:cNvPr>
          <p:cNvSpPr txBox="1">
            <a:spLocks/>
          </p:cNvSpPr>
          <p:nvPr/>
        </p:nvSpPr>
        <p:spPr bwMode="gray">
          <a:xfrm>
            <a:off x="1428750" y="4651041"/>
            <a:ext cx="2105025" cy="1065449"/>
          </a:xfrm>
          <a:prstGeom prst="rect">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20000"/>
              </a:lnSpc>
            </a:pPr>
            <a:r>
              <a:rPr lang="en-US" sz="1100" dirty="0" smtClean="0">
                <a:solidFill>
                  <a:schemeClr val="tx1"/>
                </a:solidFill>
                <a:latin typeface="Huawei Sans" panose="020C0503030203020204" pitchFamily="34" charset="0"/>
              </a:rPr>
              <a:t>IP VPN-Instance VPN1</a:t>
            </a:r>
          </a:p>
          <a:p>
            <a:pPr fontAlgn="ctr">
              <a:lnSpc>
                <a:spcPct val="120000"/>
              </a:lnSpc>
            </a:pPr>
            <a:r>
              <a:rPr lang="en-US" sz="1100" dirty="0" smtClean="0">
                <a:solidFill>
                  <a:schemeClr val="tx1"/>
                </a:solidFill>
                <a:latin typeface="Huawei Sans" panose="020C0503030203020204" pitchFamily="34" charset="0"/>
              </a:rPr>
              <a:t>VXLAN VNI </a:t>
            </a:r>
            <a:r>
              <a:rPr lang="en-US" sz="1100" dirty="0" smtClean="0">
                <a:solidFill>
                  <a:srgbClr val="C7000B"/>
                </a:solidFill>
                <a:latin typeface="Huawei Sans" panose="020C0503030203020204" pitchFamily="34" charset="0"/>
              </a:rPr>
              <a:t>1000 (L3VNI)</a:t>
            </a:r>
            <a:endParaRPr lang="en-US" altLang="zh-CN" sz="1100" dirty="0" smtClean="0">
              <a:solidFill>
                <a:srgbClr val="C7000B"/>
              </a:solidFill>
              <a:latin typeface="Huawei Sans" panose="020C0503030203020204" pitchFamily="34" charset="0"/>
              <a:sym typeface="Huawei Sans" panose="020C0503030203020204" pitchFamily="34" charset="0"/>
            </a:endParaRPr>
          </a:p>
          <a:p>
            <a:pPr fontAlgn="ctr">
              <a:lnSpc>
                <a:spcPct val="120000"/>
              </a:lnSpc>
            </a:pPr>
            <a:r>
              <a:rPr lang="en-US" sz="1100" dirty="0" smtClean="0">
                <a:solidFill>
                  <a:schemeClr val="tx1"/>
                </a:solidFill>
                <a:latin typeface="Huawei Sans" panose="020C0503030203020204" pitchFamily="34" charset="0"/>
              </a:rPr>
              <a:t>RD 203:1</a:t>
            </a:r>
          </a:p>
          <a:p>
            <a:pPr fontAlgn="ctr">
              <a:lnSpc>
                <a:spcPct val="120000"/>
              </a:lnSpc>
            </a:pPr>
            <a:r>
              <a:rPr lang="en-US" sz="1100" dirty="0" smtClean="0">
                <a:solidFill>
                  <a:srgbClr val="C7000B"/>
                </a:solidFill>
                <a:latin typeface="Huawei Sans" panose="020C0503030203020204" pitchFamily="34" charset="0"/>
              </a:rPr>
              <a:t>RT 10:1</a:t>
            </a:r>
            <a:endParaRPr lang="en-US" sz="1100" dirty="0">
              <a:solidFill>
                <a:srgbClr val="C7000B"/>
              </a:solidFill>
              <a:latin typeface="Huawei Sans" panose="020C0503030203020204" pitchFamily="34" charset="0"/>
            </a:endParaRPr>
          </a:p>
        </p:txBody>
      </p:sp>
      <p:sp>
        <p:nvSpPr>
          <p:cNvPr id="131" name="文本框 130">
            <a:extLst>
              <a:ext uri="{FF2B5EF4-FFF2-40B4-BE49-F238E27FC236}">
                <a16:creationId xmlns:a16="http://schemas.microsoft.com/office/drawing/2014/main" xmlns="" id="{06B15736-FC8B-4050-A2F5-AB6BD864A78D}"/>
              </a:ext>
            </a:extLst>
          </p:cNvPr>
          <p:cNvSpPr txBox="1">
            <a:spLocks/>
          </p:cNvSpPr>
          <p:nvPr/>
        </p:nvSpPr>
        <p:spPr bwMode="gray">
          <a:xfrm>
            <a:off x="1032575" y="3690729"/>
            <a:ext cx="2495549" cy="646331"/>
          </a:xfrm>
          <a:prstGeom prst="rect">
            <a:avLst/>
          </a:prstGeom>
          <a:ln w="19050">
            <a:solidFill>
              <a:schemeClr val="tx1"/>
            </a:solidFill>
          </a:ln>
        </p:spPr>
        <p:txBody>
          <a:bodyPr wrap="square">
            <a:spAutoFit/>
          </a:bodyPr>
          <a:lstStyle>
            <a:defPPr>
              <a:defRPr lang="en-US"/>
            </a:defPPr>
            <a:lvl1pPr algn="ctr">
              <a:defRPr sz="1400" b="1">
                <a:solidFill>
                  <a:schemeClr val="tx1"/>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b="0" dirty="0" smtClean="0">
                <a:latin typeface="Huawei Sans" panose="020C0503030203020204" pitchFamily="34" charset="0"/>
              </a:rPr>
              <a:t>VBDIF 20</a:t>
            </a:r>
          </a:p>
          <a:p>
            <a:pPr fontAlgn="ctr"/>
            <a:r>
              <a:rPr lang="en-US" sz="1200" b="0" dirty="0" smtClean="0">
                <a:latin typeface="Huawei Sans" panose="020C0503030203020204" pitchFamily="34" charset="0"/>
              </a:rPr>
              <a:t>IP Bind VPN-Instance </a:t>
            </a:r>
            <a:r>
              <a:rPr lang="en-US" sz="1200" b="0" dirty="0" smtClean="0">
                <a:solidFill>
                  <a:srgbClr val="C7000B"/>
                </a:solidFill>
                <a:latin typeface="Huawei Sans" panose="020C0503030203020204" pitchFamily="34" charset="0"/>
              </a:rPr>
              <a:t>VPN1</a:t>
            </a:r>
            <a:r>
              <a:rPr lang="en-US" sz="1200" b="0" dirty="0" smtClean="0">
                <a:latin typeface="Huawei Sans" panose="020C0503030203020204" pitchFamily="34" charset="0"/>
              </a:rPr>
              <a:t> </a:t>
            </a:r>
          </a:p>
          <a:p>
            <a:pPr fontAlgn="ctr"/>
            <a:r>
              <a:rPr lang="en-US" sz="1200" b="0" dirty="0" smtClean="0">
                <a:latin typeface="Huawei Sans" panose="020C0503030203020204" pitchFamily="34" charset="0"/>
              </a:rPr>
              <a:t>BD 20</a:t>
            </a:r>
            <a:endParaRPr lang="en-US" sz="1200" b="0" dirty="0">
              <a:latin typeface="Huawei Sans" panose="020C0503030203020204" pitchFamily="34" charset="0"/>
            </a:endParaRPr>
          </a:p>
        </p:txBody>
      </p:sp>
      <p:cxnSp>
        <p:nvCxnSpPr>
          <p:cNvPr id="133" name="肘形连接符 132"/>
          <p:cNvCxnSpPr>
            <a:stCxn id="120" idx="3"/>
            <a:endCxn id="131" idx="3"/>
          </p:cNvCxnSpPr>
          <p:nvPr/>
        </p:nvCxnSpPr>
        <p:spPr bwMode="gray">
          <a:xfrm flipH="1" flipV="1">
            <a:off x="3528124" y="4013895"/>
            <a:ext cx="5651" cy="1169871"/>
          </a:xfrm>
          <a:prstGeom prst="bentConnector3">
            <a:avLst>
              <a:gd name="adj1" fmla="val -4045302"/>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grpSp>
        <p:nvGrpSpPr>
          <p:cNvPr id="134" name="组合 133"/>
          <p:cNvGrpSpPr/>
          <p:nvPr/>
        </p:nvGrpSpPr>
        <p:grpSpPr bwMode="gray">
          <a:xfrm>
            <a:off x="3213477" y="3022141"/>
            <a:ext cx="442385" cy="432048"/>
            <a:chOff x="1194287" y="4005064"/>
            <a:chExt cx="442385" cy="432048"/>
          </a:xfrm>
        </p:grpSpPr>
        <p:cxnSp>
          <p:nvCxnSpPr>
            <p:cNvPr id="135" name="直接连接符 134"/>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7" name="组合 136"/>
          <p:cNvGrpSpPr/>
          <p:nvPr/>
        </p:nvGrpSpPr>
        <p:grpSpPr bwMode="gray">
          <a:xfrm>
            <a:off x="8588381" y="2991661"/>
            <a:ext cx="442385" cy="432048"/>
            <a:chOff x="1194287" y="4005064"/>
            <a:chExt cx="442385" cy="432048"/>
          </a:xfrm>
        </p:grpSpPr>
        <p:cxnSp>
          <p:nvCxnSpPr>
            <p:cNvPr id="138" name="直接连接符 137"/>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0" name="矩形 139"/>
          <p:cNvSpPr/>
          <p:nvPr/>
        </p:nvSpPr>
        <p:spPr bwMode="gray">
          <a:xfrm>
            <a:off x="3103077" y="2472967"/>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141" name="图片 87" descr="汇聚交换机.png"/>
          <p:cNvPicPr>
            <a:picLocks noChangeAspect="1"/>
          </p:cNvPicPr>
          <p:nvPr/>
        </p:nvPicPr>
        <p:blipFill>
          <a:blip r:embed="rId3"/>
          <a:stretch>
            <a:fillRect/>
          </a:stretch>
        </p:blipFill>
        <p:spPr bwMode="gray">
          <a:xfrm>
            <a:off x="3180443" y="3233804"/>
            <a:ext cx="502820" cy="411400"/>
          </a:xfrm>
          <a:prstGeom prst="rect">
            <a:avLst/>
          </a:prstGeom>
        </p:spPr>
      </p:pic>
      <p:pic>
        <p:nvPicPr>
          <p:cNvPr id="142" name="图片 87" descr="汇聚交换机.png"/>
          <p:cNvPicPr>
            <a:picLocks noChangeAspect="1"/>
          </p:cNvPicPr>
          <p:nvPr/>
        </p:nvPicPr>
        <p:blipFill>
          <a:blip r:embed="rId3"/>
          <a:stretch>
            <a:fillRect/>
          </a:stretch>
        </p:blipFill>
        <p:spPr bwMode="gray">
          <a:xfrm>
            <a:off x="8548976" y="3233804"/>
            <a:ext cx="502820" cy="411400"/>
          </a:xfrm>
          <a:prstGeom prst="rect">
            <a:avLst/>
          </a:prstGeom>
        </p:spPr>
      </p:pic>
      <p:sp>
        <p:nvSpPr>
          <p:cNvPr id="143" name="圆柱形 142"/>
          <p:cNvSpPr/>
          <p:nvPr/>
        </p:nvSpPr>
        <p:spPr bwMode="gray">
          <a:xfrm rot="16200000">
            <a:off x="5974980" y="1207435"/>
            <a:ext cx="242039" cy="4491323"/>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矩形 143"/>
          <p:cNvSpPr/>
          <p:nvPr/>
        </p:nvSpPr>
        <p:spPr bwMode="gray">
          <a:xfrm>
            <a:off x="5478683" y="3305274"/>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矩形 144"/>
          <p:cNvSpPr/>
          <p:nvPr/>
        </p:nvSpPr>
        <p:spPr bwMode="gray">
          <a:xfrm>
            <a:off x="8474076" y="2472967"/>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sp>
        <p:nvSpPr>
          <p:cNvPr id="157" name="文本框 156">
            <a:extLst>
              <a:ext uri="{FF2B5EF4-FFF2-40B4-BE49-F238E27FC236}">
                <a16:creationId xmlns:a16="http://schemas.microsoft.com/office/drawing/2014/main" xmlns="" id="{06B15736-FC8B-4050-A2F5-AB6BD864A78D}"/>
              </a:ext>
            </a:extLst>
          </p:cNvPr>
          <p:cNvSpPr txBox="1">
            <a:spLocks/>
          </p:cNvSpPr>
          <p:nvPr/>
        </p:nvSpPr>
        <p:spPr bwMode="gray">
          <a:xfrm>
            <a:off x="8341661" y="4651041"/>
            <a:ext cx="2105025" cy="1065449"/>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200">
                <a:solidFill>
                  <a:schemeClr val="tx1"/>
                </a:solidFill>
                <a:latin typeface="Arial" panose="020C0503030203020204" pitchFamily="34" charset="0"/>
                <a:ea typeface="方正兰亭黑简体" panose="02000000000000000000" pitchFamily="2" charset="-122"/>
              </a:defRPr>
            </a:lvl1pPr>
          </a:lstStyle>
          <a:p>
            <a:pPr fontAlgn="ctr">
              <a:lnSpc>
                <a:spcPct val="120000"/>
              </a:lnSpc>
            </a:pPr>
            <a:r>
              <a:rPr lang="en-US" sz="1100" dirty="0" smtClean="0">
                <a:latin typeface="Huawei Sans" panose="020C0503030203020204" pitchFamily="34" charset="0"/>
              </a:rPr>
              <a:t>IP VPN-Instance VPN1</a:t>
            </a:r>
          </a:p>
          <a:p>
            <a:pPr fontAlgn="ctr">
              <a:lnSpc>
                <a:spcPct val="120000"/>
              </a:lnSpc>
            </a:pPr>
            <a:r>
              <a:rPr lang="en-US" sz="1100" dirty="0" smtClean="0">
                <a:latin typeface="Huawei Sans" panose="020C0503030203020204" pitchFamily="34" charset="0"/>
              </a:rPr>
              <a:t>VXLAN VNI </a:t>
            </a:r>
            <a:r>
              <a:rPr lang="en-US" sz="1100" dirty="0" smtClean="0">
                <a:solidFill>
                  <a:srgbClr val="C7000B"/>
                </a:solidFill>
                <a:latin typeface="Huawei Sans" panose="020C0503030203020204" pitchFamily="34" charset="0"/>
              </a:rPr>
              <a:t>1000 (L3VNI)</a:t>
            </a:r>
            <a:endParaRPr lang="en-US" altLang="zh-CN" sz="1100" dirty="0" smtClean="0">
              <a:solidFill>
                <a:srgbClr val="C7000B"/>
              </a:solidFill>
              <a:latin typeface="Huawei Sans" panose="020C0503030203020204" pitchFamily="34" charset="0"/>
              <a:sym typeface="Huawei Sans" panose="020C0503030203020204" pitchFamily="34" charset="0"/>
            </a:endParaRPr>
          </a:p>
          <a:p>
            <a:pPr fontAlgn="ctr">
              <a:lnSpc>
                <a:spcPct val="120000"/>
              </a:lnSpc>
            </a:pPr>
            <a:r>
              <a:rPr lang="en-US" sz="1100" dirty="0" smtClean="0">
                <a:latin typeface="Huawei Sans" panose="020C0503030203020204" pitchFamily="34" charset="0"/>
              </a:rPr>
              <a:t>RD 103:1</a:t>
            </a:r>
            <a:endParaRPr lang="en-US" altLang="zh-CN" sz="1100" dirty="0" smtClean="0">
              <a:latin typeface="Huawei Sans" panose="020C0503030203020204" pitchFamily="34" charset="0"/>
              <a:sym typeface="Huawei Sans" panose="020C0503030203020204" pitchFamily="34" charset="0"/>
            </a:endParaRPr>
          </a:p>
          <a:p>
            <a:pPr fontAlgn="ctr">
              <a:lnSpc>
                <a:spcPct val="120000"/>
              </a:lnSpc>
            </a:pPr>
            <a:r>
              <a:rPr lang="en-US" sz="1100" dirty="0" smtClean="0">
                <a:solidFill>
                  <a:srgbClr val="C7000B"/>
                </a:solidFill>
                <a:latin typeface="Huawei Sans" panose="020C0503030203020204" pitchFamily="34" charset="0"/>
              </a:rPr>
              <a:t>RT 10:1</a:t>
            </a:r>
            <a:endParaRPr lang="en-US" sz="1100" dirty="0">
              <a:solidFill>
                <a:srgbClr val="C7000B"/>
              </a:solidFill>
              <a:latin typeface="Huawei Sans" panose="020C0503030203020204" pitchFamily="34" charset="0"/>
            </a:endParaRPr>
          </a:p>
        </p:txBody>
      </p:sp>
      <p:sp>
        <p:nvSpPr>
          <p:cNvPr id="158" name="文本框 157">
            <a:extLst>
              <a:ext uri="{FF2B5EF4-FFF2-40B4-BE49-F238E27FC236}">
                <a16:creationId xmlns:a16="http://schemas.microsoft.com/office/drawing/2014/main" xmlns="" id="{06B15736-FC8B-4050-A2F5-AB6BD864A78D}"/>
              </a:ext>
            </a:extLst>
          </p:cNvPr>
          <p:cNvSpPr txBox="1">
            <a:spLocks/>
          </p:cNvSpPr>
          <p:nvPr/>
        </p:nvSpPr>
        <p:spPr bwMode="gray">
          <a:xfrm>
            <a:off x="8341661" y="3690729"/>
            <a:ext cx="2495549" cy="646331"/>
          </a:xfrm>
          <a:prstGeom prst="rect">
            <a:avLst/>
          </a:prstGeom>
          <a:ln w="19050">
            <a:solidFill>
              <a:schemeClr val="tx1"/>
            </a:solidFill>
          </a:ln>
        </p:spPr>
        <p:txBody>
          <a:bodyPr wrap="square">
            <a:spAutoFit/>
          </a:bodyPr>
          <a:lstStyle>
            <a:defPPr>
              <a:defRPr lang="en-US"/>
            </a:defPPr>
            <a:lvl1pPr algn="ctr">
              <a:defRPr sz="1400" b="1">
                <a:solidFill>
                  <a:schemeClr val="tx1"/>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b="0" dirty="0" smtClean="0">
                <a:latin typeface="Huawei Sans" panose="020C0503030203020204" pitchFamily="34" charset="0"/>
              </a:rPr>
              <a:t>VBDIF 10</a:t>
            </a:r>
          </a:p>
          <a:p>
            <a:pPr fontAlgn="ctr"/>
            <a:r>
              <a:rPr lang="en-US" sz="1200" b="0" dirty="0" smtClean="0">
                <a:latin typeface="Huawei Sans" panose="020C0503030203020204" pitchFamily="34" charset="0"/>
              </a:rPr>
              <a:t>IP Bind VPN-Instance </a:t>
            </a:r>
            <a:r>
              <a:rPr lang="en-US" sz="1200" b="0" dirty="0" smtClean="0">
                <a:solidFill>
                  <a:srgbClr val="C7000B"/>
                </a:solidFill>
                <a:latin typeface="Huawei Sans" panose="020C0503030203020204" pitchFamily="34" charset="0"/>
              </a:rPr>
              <a:t>VPN1</a:t>
            </a:r>
            <a:r>
              <a:rPr lang="en-US" sz="1200" b="0" dirty="0" smtClean="0">
                <a:latin typeface="Huawei Sans" panose="020C0503030203020204" pitchFamily="34" charset="0"/>
              </a:rPr>
              <a:t> </a:t>
            </a:r>
          </a:p>
          <a:p>
            <a:pPr fontAlgn="ctr"/>
            <a:r>
              <a:rPr lang="en-US" sz="1200" b="0" dirty="0" smtClean="0">
                <a:latin typeface="Huawei Sans" panose="020C0503030203020204" pitchFamily="34" charset="0"/>
              </a:rPr>
              <a:t>BD 10</a:t>
            </a:r>
            <a:endParaRPr lang="en-US" sz="1200" b="0" dirty="0">
              <a:latin typeface="Huawei Sans" panose="020C0503030203020204" pitchFamily="34" charset="0"/>
            </a:endParaRPr>
          </a:p>
        </p:txBody>
      </p:sp>
      <p:cxnSp>
        <p:nvCxnSpPr>
          <p:cNvPr id="159" name="肘形连接符 158"/>
          <p:cNvCxnSpPr>
            <a:stCxn id="157" idx="3"/>
            <a:endCxn id="158" idx="3"/>
          </p:cNvCxnSpPr>
          <p:nvPr/>
        </p:nvCxnSpPr>
        <p:spPr bwMode="gray">
          <a:xfrm flipV="1">
            <a:off x="10446686" y="4013895"/>
            <a:ext cx="390524" cy="1169871"/>
          </a:xfrm>
          <a:prstGeom prst="bentConnector3">
            <a:avLst>
              <a:gd name="adj1" fmla="val 158537"/>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60" name="文本占位符 2"/>
          <p:cNvSpPr txBox="1">
            <a:spLocks/>
          </p:cNvSpPr>
          <p:nvPr/>
        </p:nvSpPr>
        <p:spPr bwMode="gray">
          <a:xfrm>
            <a:off x="4039517" y="3825839"/>
            <a:ext cx="4112967" cy="1890651"/>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In this case, IRB routes (additional L3VNI) are transmitted between VTEPs. The learning of IRB routes between BD 20 of VTEP1 and BD 10 of VTEP2 is controlled by the RT values carried in the routes. This mechanism is similar to the MPLS VPN VPNv4 route learning mechanism.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711404" y="5843015"/>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MAC address advertisement</a:t>
            </a:r>
            <a:endParaRPr lang="en-US" altLang="zh-CN" sz="1100" dirty="0">
              <a:latin typeface="Huawei Sans" panose="020C0503030203020204" pitchFamily="34" charset="0"/>
            </a:endParaRPr>
          </a:p>
        </p:txBody>
      </p:sp>
      <p:sp>
        <p:nvSpPr>
          <p:cNvPr id="33" name="圆角矩形 32"/>
          <p:cNvSpPr/>
          <p:nvPr/>
        </p:nvSpPr>
        <p:spPr bwMode="gray">
          <a:xfrm>
            <a:off x="2192550" y="5843015"/>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ARP advertisement</a:t>
            </a:r>
            <a:endParaRPr lang="en-US" altLang="zh-CN" sz="1100" dirty="0">
              <a:latin typeface="Huawei Sans" panose="020C0503030203020204" pitchFamily="34" charset="0"/>
            </a:endParaRPr>
          </a:p>
        </p:txBody>
      </p:sp>
      <p:sp>
        <p:nvSpPr>
          <p:cNvPr id="34" name="圆角矩形 33"/>
          <p:cNvSpPr/>
          <p:nvPr/>
        </p:nvSpPr>
        <p:spPr bwMode="gray">
          <a:xfrm>
            <a:off x="3673695" y="5843015"/>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solidFill>
                  <a:schemeClr val="tx1"/>
                </a:solidFill>
                <a:latin typeface="Huawei Sans" panose="020C0503030203020204" pitchFamily="34" charset="0"/>
              </a:rPr>
              <a:t>IP route advertisement</a:t>
            </a:r>
            <a:endParaRPr lang="en-US" altLang="zh-CN" sz="1100" dirty="0">
              <a:solidFill>
                <a:schemeClr val="tx1"/>
              </a:solidFill>
              <a:latin typeface="Huawei Sans" panose="020C0503030203020204" pitchFamily="34" charset="0"/>
            </a:endParaRPr>
          </a:p>
        </p:txBody>
      </p:sp>
      <p:sp>
        <p:nvSpPr>
          <p:cNvPr id="29"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5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3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8835755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EVPN RT and IP VPN RT (1)</a:t>
            </a:r>
            <a:endParaRPr lang="en-US" altLang="zh-CN" dirty="0"/>
          </a:p>
        </p:txBody>
      </p:sp>
      <p:sp>
        <p:nvSpPr>
          <p:cNvPr id="3" name="文本占位符 2"/>
          <p:cNvSpPr>
            <a:spLocks noGrp="1"/>
          </p:cNvSpPr>
          <p:nvPr>
            <p:ph type="body" sz="quarter" idx="10"/>
          </p:nvPr>
        </p:nvSpPr>
        <p:spPr bwMode="gray"/>
        <p:txBody>
          <a:bodyPr/>
          <a:lstStyle/>
          <a:p>
            <a:r>
              <a:rPr lang="en-US" sz="1800" smtClean="0"/>
              <a:t>After an IP VPN instance is added, the RT value carried in the Type 2 route transmitted by BGP EVPN is still the EVPN RT value. The only difference is that the remote end processes the received route differently.</a:t>
            </a:r>
            <a:endParaRPr lang="en-US" altLang="zh-CN" sz="1800" smtClean="0"/>
          </a:p>
          <a:p>
            <a:pPr lvl="1"/>
            <a:r>
              <a:rPr lang="en-US" sz="1600" smtClean="0"/>
              <a:t>If the RT carried in the route is the same as the IRT of the local EVPN instance, the route is accepted. After the EVPN instance obtains IRB routes, it can extract ARP routes from the IRB routes to implement ARP advertisement.</a:t>
            </a:r>
          </a:p>
          <a:p>
            <a:pPr lvl="1"/>
            <a:r>
              <a:rPr lang="en-US" sz="1600" smtClean="0"/>
              <a:t>If the RT carried in the route is the same as the IRT of the local EVPN instance, the route is accepted. Then, the L3VPN instance obtains the IP prefix type route carried in the route, extracts the host IP address and L3VNI, and saves the host IP route of Host1 to the routing table. The outbound interface is recursed based on the next hop of the route and is the VXLAN tunnel to the VTEP.</a:t>
            </a:r>
            <a:endParaRPr lang="en-US" altLang="zh-CN" sz="1600" dirty="0" smtClean="0"/>
          </a:p>
        </p:txBody>
      </p:sp>
      <p:sp>
        <p:nvSpPr>
          <p:cNvPr id="10" name="圆角矩形 9"/>
          <p:cNvSpPr/>
          <p:nvPr/>
        </p:nvSpPr>
        <p:spPr bwMode="gray">
          <a:xfrm>
            <a:off x="711404" y="5837219"/>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MAC address advertisement</a:t>
            </a:r>
            <a:endParaRPr lang="en-US" altLang="zh-CN" sz="1100" dirty="0">
              <a:latin typeface="Huawei Sans" panose="020C0503030203020204" pitchFamily="34" charset="0"/>
            </a:endParaRPr>
          </a:p>
        </p:txBody>
      </p:sp>
      <p:sp>
        <p:nvSpPr>
          <p:cNvPr id="11" name="圆角矩形 10"/>
          <p:cNvSpPr/>
          <p:nvPr/>
        </p:nvSpPr>
        <p:spPr bwMode="gray">
          <a:xfrm>
            <a:off x="2192550" y="5837219"/>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ARP advertisement</a:t>
            </a:r>
            <a:endParaRPr lang="en-US" altLang="zh-CN" sz="1100" dirty="0">
              <a:latin typeface="Huawei Sans" panose="020C0503030203020204" pitchFamily="34" charset="0"/>
            </a:endParaRPr>
          </a:p>
        </p:txBody>
      </p:sp>
      <p:sp>
        <p:nvSpPr>
          <p:cNvPr id="12" name="圆角矩形 11"/>
          <p:cNvSpPr/>
          <p:nvPr/>
        </p:nvSpPr>
        <p:spPr bwMode="gray">
          <a:xfrm>
            <a:off x="3673695" y="5837219"/>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solidFill>
                  <a:schemeClr val="tx1"/>
                </a:solidFill>
                <a:latin typeface="Huawei Sans" panose="020C0503030203020204" pitchFamily="34" charset="0"/>
              </a:rPr>
              <a:t>IP route advertisement</a:t>
            </a:r>
            <a:endParaRPr lang="en-US" altLang="zh-CN" sz="1100" dirty="0">
              <a:solidFill>
                <a:schemeClr val="tx1"/>
              </a:solidFill>
              <a:latin typeface="Huawei Sans" panose="020C0503030203020204" pitchFamily="34" charset="0"/>
            </a:endParaRPr>
          </a:p>
        </p:txBody>
      </p:sp>
      <p:sp>
        <p:nvSpPr>
          <p:cNvPr id="13"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5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3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1646060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EVPN RT and IP VPN RT (2)</a:t>
            </a:r>
            <a:endParaRPr lang="en-US" altLang="zh-CN" dirty="0"/>
          </a:p>
        </p:txBody>
      </p:sp>
      <p:sp>
        <p:nvSpPr>
          <p:cNvPr id="3" name="文本占位符 2"/>
          <p:cNvSpPr>
            <a:spLocks noGrp="1"/>
          </p:cNvSpPr>
          <p:nvPr>
            <p:ph type="body" sz="quarter" idx="10"/>
          </p:nvPr>
        </p:nvSpPr>
        <p:spPr bwMode="gray">
          <a:xfrm>
            <a:off x="455612" y="1052514"/>
            <a:ext cx="11293476" cy="695396"/>
          </a:xfrm>
        </p:spPr>
        <p:txBody>
          <a:bodyPr/>
          <a:lstStyle/>
          <a:p>
            <a:r>
              <a:rPr lang="en-US" sz="1800" smtClean="0"/>
              <a:t>A route is discarded only when its RT is different from the EVPN IRT and IP VPN IRT (EVPN).</a:t>
            </a:r>
            <a:endParaRPr lang="en-US" altLang="zh-CN" sz="1800" dirty="0"/>
          </a:p>
        </p:txBody>
      </p:sp>
      <p:sp>
        <p:nvSpPr>
          <p:cNvPr id="52" name="文本框 51"/>
          <p:cNvSpPr txBox="1"/>
          <p:nvPr/>
        </p:nvSpPr>
        <p:spPr bwMode="gray">
          <a:xfrm>
            <a:off x="3452012" y="1929989"/>
            <a:ext cx="2643988" cy="318401"/>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1" dirty="0" smtClean="0">
                <a:solidFill>
                  <a:prstClr val="white"/>
                </a:solidFill>
                <a:latin typeface="Huawei Sans" panose="020C0503030203020204" pitchFamily="34" charset="0"/>
              </a:rPr>
              <a:t>BGP Update message</a:t>
            </a:r>
            <a:endParaRPr kumimoji="0" lang="en-US" altLang="zh-CN"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53" name="文本框 52"/>
          <p:cNvSpPr txBox="1"/>
          <p:nvPr/>
        </p:nvSpPr>
        <p:spPr bwMode="gray">
          <a:xfrm>
            <a:off x="3452012" y="2254741"/>
            <a:ext cx="2643988" cy="751883"/>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4" name="文本框 53"/>
          <p:cNvSpPr txBox="1"/>
          <p:nvPr/>
        </p:nvSpPr>
        <p:spPr bwMode="gray">
          <a:xfrm>
            <a:off x="3557546" y="2598309"/>
            <a:ext cx="2432922"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EVPN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5" name="矩形 54"/>
          <p:cNvSpPr/>
          <p:nvPr/>
        </p:nvSpPr>
        <p:spPr bwMode="gray">
          <a:xfrm>
            <a:off x="4133447" y="2303140"/>
            <a:ext cx="1281120"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EVPN RT = </a:t>
            </a:r>
            <a:r>
              <a:rPr lang="en-US" sz="1200" b="0" dirty="0" smtClean="0">
                <a:solidFill>
                  <a:srgbClr val="C7000B"/>
                </a:solidFill>
                <a:latin typeface="Huawei Sans" panose="020C0503030203020204" pitchFamily="34" charset="0"/>
              </a:rPr>
              <a:t>20:1</a:t>
            </a:r>
            <a:endParaRPr lang="en-US" sz="1200" b="0" dirty="0">
              <a:solidFill>
                <a:srgbClr val="C7000B"/>
              </a:solidFill>
              <a:latin typeface="Huawei Sans" panose="020C0503030203020204" pitchFamily="34" charset="0"/>
            </a:endParaRPr>
          </a:p>
        </p:txBody>
      </p:sp>
      <p:sp>
        <p:nvSpPr>
          <p:cNvPr id="56" name="任意多边形 55"/>
          <p:cNvSpPr/>
          <p:nvPr/>
        </p:nvSpPr>
        <p:spPr bwMode="gray">
          <a:xfrm>
            <a:off x="3547956" y="3061850"/>
            <a:ext cx="2527977" cy="246901"/>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noFill/>
          <a:ln w="19050" cap="flat" cmpd="sng" algn="ctr">
            <a:solidFill>
              <a:srgbClr val="EC7061"/>
            </a:solidFill>
            <a:prstDash val="solid"/>
            <a:miter lim="800000"/>
            <a:tailEnd type="triangle"/>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endParaRPr>
          </a:p>
        </p:txBody>
      </p:sp>
      <p:grpSp>
        <p:nvGrpSpPr>
          <p:cNvPr id="57" name="组合 56"/>
          <p:cNvGrpSpPr/>
          <p:nvPr/>
        </p:nvGrpSpPr>
        <p:grpSpPr bwMode="gray">
          <a:xfrm>
            <a:off x="5230750" y="3375525"/>
            <a:ext cx="2204696" cy="696834"/>
            <a:chOff x="6682699" y="3442299"/>
            <a:chExt cx="2204696" cy="696834"/>
          </a:xfrm>
        </p:grpSpPr>
        <p:sp>
          <p:nvSpPr>
            <p:cNvPr id="58" name="矩形: 圆角 2">
              <a:extLst>
                <a:ext uri="{FF2B5EF4-FFF2-40B4-BE49-F238E27FC236}">
                  <a16:creationId xmlns:a16="http://schemas.microsoft.com/office/drawing/2014/main" xmlns="" id="{61ED3B87-6A99-429A-8105-146CD1F281AA}"/>
                </a:ext>
              </a:extLst>
            </p:cNvPr>
            <p:cNvSpPr>
              <a:spLocks/>
            </p:cNvSpPr>
            <p:nvPr/>
          </p:nvSpPr>
          <p:spPr bwMode="gray">
            <a:xfrm>
              <a:off x="6682699" y="3442299"/>
              <a:ext cx="2204696" cy="696834"/>
            </a:xfrm>
            <a:prstGeom prst="roundRect">
              <a:avLst>
                <a:gd name="adj" fmla="val 3125"/>
              </a:avLst>
            </a:prstGeom>
            <a:solidFill>
              <a:sysClr val="window" lastClr="FFFFFF"/>
            </a:solidFill>
            <a:ln w="19050" cap="flat" cmpd="sng" algn="ctr">
              <a:solidFill>
                <a:srgbClr val="BFBFB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endParaRPr>
            </a:p>
          </p:txBody>
        </p:sp>
        <p:sp>
          <p:nvSpPr>
            <p:cNvPr id="59" name="TextBox 120">
              <a:extLst>
                <a:ext uri="{FF2B5EF4-FFF2-40B4-BE49-F238E27FC236}">
                  <a16:creationId xmlns:a16="http://schemas.microsoft.com/office/drawing/2014/main" xmlns="" id="{45F9B53F-D71E-4A97-8BDF-68FDC527CE1A}"/>
                </a:ext>
              </a:extLst>
            </p:cNvPr>
            <p:cNvSpPr txBox="1"/>
            <p:nvPr/>
          </p:nvSpPr>
          <p:spPr bwMode="gray">
            <a:xfrm>
              <a:off x="7274161" y="3636828"/>
              <a:ext cx="1021773" cy="276999"/>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VTEP2</a:t>
              </a:r>
              <a:endParaRPr lang="en-US" sz="1200" b="1" dirty="0">
                <a:solidFill>
                  <a:prstClr val="white">
                    <a:lumMod val="50000"/>
                  </a:prstClr>
                </a:solidFill>
                <a:latin typeface="Huawei Sans" panose="020C0503030203020204" pitchFamily="34" charset="0"/>
              </a:endParaRPr>
            </a:p>
          </p:txBody>
        </p:sp>
      </p:grpSp>
      <p:grpSp>
        <p:nvGrpSpPr>
          <p:cNvPr id="60" name="组合 59"/>
          <p:cNvGrpSpPr/>
          <p:nvPr/>
        </p:nvGrpSpPr>
        <p:grpSpPr bwMode="gray">
          <a:xfrm>
            <a:off x="2219697" y="3375525"/>
            <a:ext cx="2204696" cy="696834"/>
            <a:chOff x="2630949" y="3308751"/>
            <a:chExt cx="2204696" cy="696834"/>
          </a:xfrm>
        </p:grpSpPr>
        <p:sp>
          <p:nvSpPr>
            <p:cNvPr id="61" name="矩形: 圆角 70">
              <a:extLst>
                <a:ext uri="{FF2B5EF4-FFF2-40B4-BE49-F238E27FC236}">
                  <a16:creationId xmlns:a16="http://schemas.microsoft.com/office/drawing/2014/main" xmlns="" id="{1C818269-4F57-496C-827F-F0469DBD9ED8}"/>
                </a:ext>
              </a:extLst>
            </p:cNvPr>
            <p:cNvSpPr>
              <a:spLocks/>
            </p:cNvSpPr>
            <p:nvPr/>
          </p:nvSpPr>
          <p:spPr bwMode="gray">
            <a:xfrm>
              <a:off x="2630949" y="3308751"/>
              <a:ext cx="2204696" cy="696834"/>
            </a:xfrm>
            <a:prstGeom prst="roundRect">
              <a:avLst>
                <a:gd name="adj" fmla="val 3125"/>
              </a:avLst>
            </a:prstGeom>
            <a:solidFill>
              <a:sysClr val="window" lastClr="FFFFFF"/>
            </a:solidFill>
            <a:ln w="19050" cap="flat" cmpd="sng" algn="ctr">
              <a:solidFill>
                <a:srgbClr val="BFBFB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endParaRPr>
            </a:p>
          </p:txBody>
        </p:sp>
        <p:sp>
          <p:nvSpPr>
            <p:cNvPr id="62" name="TextBox 120">
              <a:extLst>
                <a:ext uri="{FF2B5EF4-FFF2-40B4-BE49-F238E27FC236}">
                  <a16:creationId xmlns:a16="http://schemas.microsoft.com/office/drawing/2014/main" xmlns="" id="{2279105C-F3EE-4FE6-A021-C58819E3BD8B}"/>
                </a:ext>
              </a:extLst>
            </p:cNvPr>
            <p:cNvSpPr txBox="1"/>
            <p:nvPr/>
          </p:nvSpPr>
          <p:spPr bwMode="gray">
            <a:xfrm>
              <a:off x="3216132" y="3503280"/>
              <a:ext cx="1034330" cy="276999"/>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VTEP1</a:t>
              </a:r>
              <a:endParaRPr lang="en-US" sz="1200" b="1" dirty="0">
                <a:solidFill>
                  <a:prstClr val="white">
                    <a:lumMod val="50000"/>
                  </a:prstClr>
                </a:solidFill>
                <a:latin typeface="Huawei Sans" panose="020C0503030203020204" pitchFamily="34" charset="0"/>
              </a:endParaRPr>
            </a:p>
          </p:txBody>
        </p:sp>
      </p:grpSp>
      <p:cxnSp>
        <p:nvCxnSpPr>
          <p:cNvPr id="63" name="直接箭头连接符 62">
            <a:extLst>
              <a:ext uri="{FF2B5EF4-FFF2-40B4-BE49-F238E27FC236}">
                <a16:creationId xmlns:a16="http://schemas.microsoft.com/office/drawing/2014/main" xmlns="" id="{D8D4DFE4-76AF-4227-AC47-2C354CA39242}"/>
              </a:ext>
            </a:extLst>
          </p:cNvPr>
          <p:cNvCxnSpPr>
            <a:cxnSpLocks/>
          </p:cNvCxnSpPr>
          <p:nvPr/>
        </p:nvCxnSpPr>
        <p:spPr bwMode="gray">
          <a:xfrm>
            <a:off x="3412798" y="4705383"/>
            <a:ext cx="1817952" cy="0"/>
          </a:xfrm>
          <a:prstGeom prst="straightConnector1">
            <a:avLst/>
          </a:prstGeom>
          <a:noFill/>
          <a:ln w="12700" cap="flat" cmpd="sng" algn="ctr">
            <a:solidFill>
              <a:srgbClr val="F3FBFE"/>
            </a:solidFill>
            <a:prstDash val="solid"/>
            <a:miter lim="800000"/>
            <a:headEnd type="none" w="med" len="med"/>
            <a:tailEnd type="triangle" w="med" len="med"/>
          </a:ln>
          <a:effectLst>
            <a:outerShdw blurRad="152400" dist="38100" dir="5400000" algn="t" rotWithShape="0">
              <a:prstClr val="black">
                <a:alpha val="12000"/>
              </a:prstClr>
            </a:outerShdw>
          </a:effectLst>
        </p:spPr>
      </p:cxnSp>
      <p:grpSp>
        <p:nvGrpSpPr>
          <p:cNvPr id="64" name="组合 63"/>
          <p:cNvGrpSpPr/>
          <p:nvPr/>
        </p:nvGrpSpPr>
        <p:grpSpPr bwMode="gray">
          <a:xfrm>
            <a:off x="735225" y="3880622"/>
            <a:ext cx="2643988" cy="626554"/>
            <a:chOff x="4835645" y="5251537"/>
            <a:chExt cx="2643988" cy="626554"/>
          </a:xfrm>
        </p:grpSpPr>
        <p:sp>
          <p:nvSpPr>
            <p:cNvPr id="65" name="文本框 64"/>
            <p:cNvSpPr txBox="1"/>
            <p:nvPr/>
          </p:nvSpPr>
          <p:spPr bwMode="gray">
            <a:xfrm>
              <a:off x="4835645" y="5521915"/>
              <a:ext cx="2643988" cy="356176"/>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6" name="文本框 65"/>
            <p:cNvSpPr txBox="1"/>
            <p:nvPr/>
          </p:nvSpPr>
          <p:spPr bwMode="gray">
            <a:xfrm>
              <a:off x="4847787" y="5251537"/>
              <a:ext cx="2612794"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BD 20</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8" name="矩形 67"/>
            <p:cNvSpPr/>
            <p:nvPr/>
          </p:nvSpPr>
          <p:spPr bwMode="gray">
            <a:xfrm>
              <a:off x="5542732" y="5570313"/>
              <a:ext cx="1229824"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EVPN ERT 20:1</a:t>
              </a:r>
              <a:endParaRPr kumimoji="0" lang="en-US" altLang="zh-CN" sz="12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endParaRPr>
            </a:p>
          </p:txBody>
        </p:sp>
      </p:grpSp>
      <p:grpSp>
        <p:nvGrpSpPr>
          <p:cNvPr id="71" name="组合 70"/>
          <p:cNvGrpSpPr/>
          <p:nvPr/>
        </p:nvGrpSpPr>
        <p:grpSpPr bwMode="gray">
          <a:xfrm>
            <a:off x="6820488" y="2133292"/>
            <a:ext cx="2643988" cy="626554"/>
            <a:chOff x="4835645" y="5251537"/>
            <a:chExt cx="2643988" cy="626554"/>
          </a:xfrm>
        </p:grpSpPr>
        <p:sp>
          <p:nvSpPr>
            <p:cNvPr id="72" name="文本框 71"/>
            <p:cNvSpPr txBox="1"/>
            <p:nvPr/>
          </p:nvSpPr>
          <p:spPr bwMode="gray">
            <a:xfrm>
              <a:off x="4835645" y="5521915"/>
              <a:ext cx="2643988" cy="356176"/>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7" name="文本框 76"/>
            <p:cNvSpPr txBox="1"/>
            <p:nvPr/>
          </p:nvSpPr>
          <p:spPr bwMode="gray">
            <a:xfrm>
              <a:off x="4847787" y="5251537"/>
              <a:ext cx="2612794"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BD 20</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8" name="矩形 77"/>
            <p:cNvSpPr/>
            <p:nvPr/>
          </p:nvSpPr>
          <p:spPr bwMode="gray">
            <a:xfrm>
              <a:off x="5563571" y="5570313"/>
              <a:ext cx="1188146"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EVPN IRT 20:1</a:t>
              </a:r>
              <a:endParaRPr kumimoji="0" lang="en-US" altLang="zh-CN" sz="12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endParaRPr>
            </a:p>
          </p:txBody>
        </p:sp>
      </p:grpSp>
      <p:grpSp>
        <p:nvGrpSpPr>
          <p:cNvPr id="79" name="组合 78"/>
          <p:cNvGrpSpPr/>
          <p:nvPr/>
        </p:nvGrpSpPr>
        <p:grpSpPr bwMode="gray">
          <a:xfrm>
            <a:off x="6820488" y="2955174"/>
            <a:ext cx="2643988" cy="626554"/>
            <a:chOff x="4835645" y="5251537"/>
            <a:chExt cx="2643988" cy="626554"/>
          </a:xfrm>
        </p:grpSpPr>
        <p:sp>
          <p:nvSpPr>
            <p:cNvPr id="80" name="文本框 79"/>
            <p:cNvSpPr txBox="1"/>
            <p:nvPr/>
          </p:nvSpPr>
          <p:spPr bwMode="gray">
            <a:xfrm>
              <a:off x="4835645" y="5521915"/>
              <a:ext cx="2643988" cy="356176"/>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81" name="文本框 80"/>
            <p:cNvSpPr txBox="1"/>
            <p:nvPr/>
          </p:nvSpPr>
          <p:spPr bwMode="gray">
            <a:xfrm>
              <a:off x="4847787" y="5251537"/>
              <a:ext cx="2612794"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VBDIF 20</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82" name="矩形 81"/>
            <p:cNvSpPr/>
            <p:nvPr/>
          </p:nvSpPr>
          <p:spPr bwMode="gray">
            <a:xfrm>
              <a:off x="5516285" y="5570313"/>
              <a:ext cx="1282722"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IP VPN IRT 20:1</a:t>
              </a:r>
              <a:endParaRPr kumimoji="0" lang="en-US" altLang="zh-CN" sz="12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endParaRPr>
            </a:p>
          </p:txBody>
        </p:sp>
      </p:grpSp>
      <p:sp>
        <p:nvSpPr>
          <p:cNvPr id="83" name="矩形: 圆角 52">
            <a:extLst>
              <a:ext uri="{FF2B5EF4-FFF2-40B4-BE49-F238E27FC236}">
                <a16:creationId xmlns:a16="http://schemas.microsoft.com/office/drawing/2014/main" xmlns="" id="{70ADCB91-E11A-40F5-B977-66A090F8EF3C}"/>
              </a:ext>
            </a:extLst>
          </p:cNvPr>
          <p:cNvSpPr/>
          <p:nvPr/>
        </p:nvSpPr>
        <p:spPr bwMode="gray">
          <a:xfrm>
            <a:off x="6964608" y="5238909"/>
            <a:ext cx="1727325" cy="813062"/>
          </a:xfrm>
          <a:prstGeom prst="roundRect">
            <a:avLst>
              <a:gd name="adj" fmla="val 3125"/>
            </a:avLst>
          </a:prstGeom>
          <a:solidFill>
            <a:sysClr val="window" lastClr="FFFFFF"/>
          </a:solidFill>
          <a:ln w="19050" cap="flat" cmpd="sng" algn="ctr">
            <a:solidFill>
              <a:sysClr val="window" lastClr="FFFFFF">
                <a:lumMod val="7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92" name="TextBox 120">
            <a:extLst>
              <a:ext uri="{FF2B5EF4-FFF2-40B4-BE49-F238E27FC236}">
                <a16:creationId xmlns:a16="http://schemas.microsoft.com/office/drawing/2014/main" xmlns="" id="{31930744-3D36-4F81-8426-6F129C1A6804}"/>
              </a:ext>
            </a:extLst>
          </p:cNvPr>
          <p:cNvSpPr txBox="1"/>
          <p:nvPr/>
        </p:nvSpPr>
        <p:spPr bwMode="gray">
          <a:xfrm>
            <a:off x="6872691" y="5744193"/>
            <a:ext cx="1911160" cy="276999"/>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C7000B"/>
                </a:solidFill>
                <a:latin typeface="Huawei Sans" panose="020C0503030203020204" pitchFamily="34" charset="0"/>
              </a:rPr>
              <a:t>BGP EVPN routing table</a:t>
            </a:r>
            <a:endParaRPr kumimoji="0" lang="en-US" altLang="zh-CN" sz="1200" b="0" i="0" u="none" strike="noStrike" kern="0" cap="none" spc="0" normalizeH="0" baseline="0" noProof="0" dirty="0" smtClean="0">
              <a:ln>
                <a:noFill/>
              </a:ln>
              <a:solidFill>
                <a:srgbClr val="C7000B"/>
              </a:solidFill>
              <a:effectLst/>
              <a:uLnTx/>
              <a:uFillTx/>
              <a:latin typeface="Huawei Sans" panose="020C0503030203020204" pitchFamily="34" charset="0"/>
              <a:sym typeface="Huawei Sans" panose="020C0503030203020204" pitchFamily="34" charset="0"/>
            </a:endParaRPr>
          </a:p>
        </p:txBody>
      </p:sp>
      <p:sp>
        <p:nvSpPr>
          <p:cNvPr id="95" name="矩形: 圆角 52">
            <a:extLst>
              <a:ext uri="{FF2B5EF4-FFF2-40B4-BE49-F238E27FC236}">
                <a16:creationId xmlns:a16="http://schemas.microsoft.com/office/drawing/2014/main" xmlns="" id="{70ADCB91-E11A-40F5-B977-66A090F8EF3C}"/>
              </a:ext>
            </a:extLst>
          </p:cNvPr>
          <p:cNvSpPr/>
          <p:nvPr/>
        </p:nvSpPr>
        <p:spPr bwMode="gray">
          <a:xfrm>
            <a:off x="9405119" y="5238909"/>
            <a:ext cx="1727325" cy="813062"/>
          </a:xfrm>
          <a:prstGeom prst="roundRect">
            <a:avLst>
              <a:gd name="adj" fmla="val 3125"/>
            </a:avLst>
          </a:prstGeom>
          <a:solidFill>
            <a:sysClr val="window" lastClr="FFFFFF"/>
          </a:solidFill>
          <a:ln w="19050" cap="flat" cmpd="sng" algn="ctr">
            <a:solidFill>
              <a:sysClr val="window" lastClr="FFFFFF">
                <a:lumMod val="7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98" name="TextBox 120">
            <a:extLst>
              <a:ext uri="{FF2B5EF4-FFF2-40B4-BE49-F238E27FC236}">
                <a16:creationId xmlns:a16="http://schemas.microsoft.com/office/drawing/2014/main" xmlns="" id="{31930744-3D36-4F81-8426-6F129C1A6804}"/>
              </a:ext>
            </a:extLst>
          </p:cNvPr>
          <p:cNvSpPr txBox="1"/>
          <p:nvPr/>
        </p:nvSpPr>
        <p:spPr bwMode="gray">
          <a:xfrm>
            <a:off x="9405119" y="5744193"/>
            <a:ext cx="1727325" cy="276999"/>
          </a:xfrm>
          <a:prstGeom prst="rect">
            <a:avLst/>
          </a:prstGeom>
          <a:noFill/>
        </p:spPr>
        <p:txBody>
          <a:bodyPr wrap="square" rtlCol="0">
            <a:spAutoFit/>
          </a:bodyPr>
          <a:lstStyle/>
          <a:p>
            <a:pPr algn="ctr" defTabSz="914400" fontAlgn="ctr">
              <a:defRPr/>
            </a:pPr>
            <a:r>
              <a:rPr lang="en-US" sz="1200" b="0" dirty="0" smtClean="0">
                <a:solidFill>
                  <a:srgbClr val="C7000B"/>
                </a:solidFill>
                <a:latin typeface="Huawei Sans" panose="020C0503030203020204" pitchFamily="34" charset="0"/>
              </a:rPr>
              <a:t>IP VPN routing table</a:t>
            </a:r>
            <a:endParaRPr lang="en-US" altLang="zh-CN" sz="1200" kern="0" dirty="0">
              <a:solidFill>
                <a:srgbClr val="C7000B"/>
              </a:solidFill>
              <a:latin typeface="Huawei Sans" panose="020C0503030203020204" pitchFamily="34" charset="0"/>
              <a:sym typeface="Huawei Sans" panose="020C0503030203020204" pitchFamily="34" charset="0"/>
            </a:endParaRPr>
          </a:p>
        </p:txBody>
      </p:sp>
      <p:sp>
        <p:nvSpPr>
          <p:cNvPr id="99" name="文本框 98"/>
          <p:cNvSpPr txBox="1"/>
          <p:nvPr/>
        </p:nvSpPr>
        <p:spPr bwMode="gray">
          <a:xfrm>
            <a:off x="5677292" y="4151191"/>
            <a:ext cx="1409309"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EVPN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0" name="椭圆 99"/>
          <p:cNvSpPr>
            <a:spLocks noChangeAspect="1"/>
          </p:cNvSpPr>
          <p:nvPr/>
        </p:nvSpPr>
        <p:spPr bwMode="gray">
          <a:xfrm>
            <a:off x="3039333" y="2314597"/>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01" name="椭圆 100"/>
          <p:cNvSpPr>
            <a:spLocks noChangeAspect="1"/>
          </p:cNvSpPr>
          <p:nvPr/>
        </p:nvSpPr>
        <p:spPr bwMode="gray">
          <a:xfrm>
            <a:off x="9559724" y="420308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3</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02" name="文本框 101"/>
          <p:cNvSpPr txBox="1"/>
          <p:nvPr/>
        </p:nvSpPr>
        <p:spPr bwMode="gray">
          <a:xfrm>
            <a:off x="9564127" y="5384692"/>
            <a:ext cx="1409309"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Host IP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3" name="文本框 102"/>
          <p:cNvSpPr txBox="1"/>
          <p:nvPr/>
        </p:nvSpPr>
        <p:spPr bwMode="gray">
          <a:xfrm>
            <a:off x="7123616" y="5384692"/>
            <a:ext cx="1409309"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EVPN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4" name="椭圆 4"/>
          <p:cNvSpPr/>
          <p:nvPr/>
        </p:nvSpPr>
        <p:spPr bwMode="gray">
          <a:xfrm rot="10800000">
            <a:off x="7128111" y="4322262"/>
            <a:ext cx="804307" cy="1062430"/>
          </a:xfrm>
          <a:custGeom>
            <a:avLst/>
            <a:gdLst>
              <a:gd name="connsiteX0" fmla="*/ 0 w 1579418"/>
              <a:gd name="connsiteY0" fmla="*/ 789709 h 1579418"/>
              <a:gd name="connsiteX1" fmla="*/ 789709 w 1579418"/>
              <a:gd name="connsiteY1" fmla="*/ 0 h 1579418"/>
              <a:gd name="connsiteX2" fmla="*/ 1579418 w 1579418"/>
              <a:gd name="connsiteY2" fmla="*/ 789709 h 1579418"/>
              <a:gd name="connsiteX3" fmla="*/ 789709 w 1579418"/>
              <a:gd name="connsiteY3" fmla="*/ 1579418 h 1579418"/>
              <a:gd name="connsiteX4" fmla="*/ 0 w 1579418"/>
              <a:gd name="connsiteY4" fmla="*/ 789709 h 1579418"/>
              <a:gd name="connsiteX0" fmla="*/ 0 w 1601370"/>
              <a:gd name="connsiteY0" fmla="*/ 98714 h 888423"/>
              <a:gd name="connsiteX1" fmla="*/ 1579418 w 1601370"/>
              <a:gd name="connsiteY1" fmla="*/ 98714 h 888423"/>
              <a:gd name="connsiteX2" fmla="*/ 789709 w 1601370"/>
              <a:gd name="connsiteY2" fmla="*/ 888423 h 888423"/>
              <a:gd name="connsiteX3" fmla="*/ 0 w 1601370"/>
              <a:gd name="connsiteY3" fmla="*/ 98714 h 888423"/>
              <a:gd name="connsiteX0" fmla="*/ 0 w 789709"/>
              <a:gd name="connsiteY0" fmla="*/ 0 h 789709"/>
              <a:gd name="connsiteX1" fmla="*/ 789709 w 789709"/>
              <a:gd name="connsiteY1" fmla="*/ 789709 h 789709"/>
              <a:gd name="connsiteX2" fmla="*/ 0 w 789709"/>
              <a:gd name="connsiteY2" fmla="*/ 0 h 789709"/>
              <a:gd name="connsiteX0" fmla="*/ 789709 w 881149"/>
              <a:gd name="connsiteY0" fmla="*/ 789709 h 881149"/>
              <a:gd name="connsiteX1" fmla="*/ 0 w 881149"/>
              <a:gd name="connsiteY1" fmla="*/ 0 h 881149"/>
              <a:gd name="connsiteX2" fmla="*/ 881149 w 881149"/>
              <a:gd name="connsiteY2" fmla="*/ 881149 h 881149"/>
              <a:gd name="connsiteX0" fmla="*/ 789709 w 789709"/>
              <a:gd name="connsiteY0" fmla="*/ 789709 h 789709"/>
              <a:gd name="connsiteX1" fmla="*/ 0 w 789709"/>
              <a:gd name="connsiteY1" fmla="*/ 0 h 789709"/>
            </a:gdLst>
            <a:ahLst/>
            <a:cxnLst>
              <a:cxn ang="0">
                <a:pos x="connsiteX0" y="connsiteY0"/>
              </a:cxn>
              <a:cxn ang="0">
                <a:pos x="connsiteX1" y="connsiteY1"/>
              </a:cxn>
            </a:cxnLst>
            <a:rect l="l" t="t" r="r" b="b"/>
            <a:pathLst>
              <a:path w="789709" h="789709">
                <a:moveTo>
                  <a:pt x="789709" y="789709"/>
                </a:moveTo>
                <a:cubicBezTo>
                  <a:pt x="353565" y="789709"/>
                  <a:pt x="0" y="436144"/>
                  <a:pt x="0" y="0"/>
                </a:cubicBezTo>
              </a:path>
            </a:pathLst>
          </a:custGeom>
          <a:noFill/>
          <a:ln w="19050" cap="flat" cmpd="sng" algn="ctr">
            <a:solidFill>
              <a:srgbClr val="EC7061"/>
            </a:solidFill>
            <a:prstDash val="solid"/>
            <a:miter lim="800000"/>
            <a:tailEnd type="triangle"/>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05" name="椭圆 4"/>
          <p:cNvSpPr/>
          <p:nvPr/>
        </p:nvSpPr>
        <p:spPr bwMode="gray">
          <a:xfrm rot="10800000">
            <a:off x="7128112" y="4322262"/>
            <a:ext cx="3140669" cy="1062430"/>
          </a:xfrm>
          <a:custGeom>
            <a:avLst/>
            <a:gdLst>
              <a:gd name="connsiteX0" fmla="*/ 0 w 1579418"/>
              <a:gd name="connsiteY0" fmla="*/ 789709 h 1579418"/>
              <a:gd name="connsiteX1" fmla="*/ 789709 w 1579418"/>
              <a:gd name="connsiteY1" fmla="*/ 0 h 1579418"/>
              <a:gd name="connsiteX2" fmla="*/ 1579418 w 1579418"/>
              <a:gd name="connsiteY2" fmla="*/ 789709 h 1579418"/>
              <a:gd name="connsiteX3" fmla="*/ 789709 w 1579418"/>
              <a:gd name="connsiteY3" fmla="*/ 1579418 h 1579418"/>
              <a:gd name="connsiteX4" fmla="*/ 0 w 1579418"/>
              <a:gd name="connsiteY4" fmla="*/ 789709 h 1579418"/>
              <a:gd name="connsiteX0" fmla="*/ 0 w 1601370"/>
              <a:gd name="connsiteY0" fmla="*/ 98714 h 888423"/>
              <a:gd name="connsiteX1" fmla="*/ 1579418 w 1601370"/>
              <a:gd name="connsiteY1" fmla="*/ 98714 h 888423"/>
              <a:gd name="connsiteX2" fmla="*/ 789709 w 1601370"/>
              <a:gd name="connsiteY2" fmla="*/ 888423 h 888423"/>
              <a:gd name="connsiteX3" fmla="*/ 0 w 1601370"/>
              <a:gd name="connsiteY3" fmla="*/ 98714 h 888423"/>
              <a:gd name="connsiteX0" fmla="*/ 0 w 789709"/>
              <a:gd name="connsiteY0" fmla="*/ 0 h 789709"/>
              <a:gd name="connsiteX1" fmla="*/ 789709 w 789709"/>
              <a:gd name="connsiteY1" fmla="*/ 789709 h 789709"/>
              <a:gd name="connsiteX2" fmla="*/ 0 w 789709"/>
              <a:gd name="connsiteY2" fmla="*/ 0 h 789709"/>
              <a:gd name="connsiteX0" fmla="*/ 789709 w 881149"/>
              <a:gd name="connsiteY0" fmla="*/ 789709 h 881149"/>
              <a:gd name="connsiteX1" fmla="*/ 0 w 881149"/>
              <a:gd name="connsiteY1" fmla="*/ 0 h 881149"/>
              <a:gd name="connsiteX2" fmla="*/ 881149 w 881149"/>
              <a:gd name="connsiteY2" fmla="*/ 881149 h 881149"/>
              <a:gd name="connsiteX0" fmla="*/ 789709 w 789709"/>
              <a:gd name="connsiteY0" fmla="*/ 789709 h 789709"/>
              <a:gd name="connsiteX1" fmla="*/ 0 w 789709"/>
              <a:gd name="connsiteY1" fmla="*/ 0 h 789709"/>
            </a:gdLst>
            <a:ahLst/>
            <a:cxnLst>
              <a:cxn ang="0">
                <a:pos x="connsiteX0" y="connsiteY0"/>
              </a:cxn>
              <a:cxn ang="0">
                <a:pos x="connsiteX1" y="connsiteY1"/>
              </a:cxn>
            </a:cxnLst>
            <a:rect l="l" t="t" r="r" b="b"/>
            <a:pathLst>
              <a:path w="789709" h="789709">
                <a:moveTo>
                  <a:pt x="789709" y="789709"/>
                </a:moveTo>
                <a:cubicBezTo>
                  <a:pt x="353565" y="789709"/>
                  <a:pt x="0" y="436144"/>
                  <a:pt x="0" y="0"/>
                </a:cubicBezTo>
              </a:path>
            </a:pathLst>
          </a:custGeom>
          <a:noFill/>
          <a:ln w="19050" cap="flat" cmpd="sng" algn="ctr">
            <a:solidFill>
              <a:srgbClr val="EC7061"/>
            </a:solidFill>
            <a:prstDash val="solid"/>
            <a:miter lim="800000"/>
            <a:tailEnd type="triangle"/>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06" name="文本占位符 2"/>
          <p:cNvSpPr txBox="1">
            <a:spLocks/>
          </p:cNvSpPr>
          <p:nvPr/>
        </p:nvSpPr>
        <p:spPr bwMode="gray">
          <a:xfrm>
            <a:off x="9850800" y="3820496"/>
            <a:ext cx="1898288" cy="1115054"/>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marR="0" lvl="0" indent="0" algn="l" defTabSz="914034" rtl="0" eaLnBrk="1" fontAlgn="ctr" latinLnBrk="0" hangingPunct="1">
              <a:lnSpc>
                <a:spcPct val="140000"/>
              </a:lnSpc>
              <a:spcBef>
                <a:spcPts val="792"/>
              </a:spcBef>
              <a:spcAft>
                <a:spcPts val="0"/>
              </a:spcAft>
              <a:buClrTx/>
              <a:buSzTx/>
              <a:buFont typeface="Arial" panose="020B0604020202020204" pitchFamily="34" charset="0"/>
              <a:buNone/>
              <a:tabLst/>
              <a:defRPr/>
            </a:pPr>
            <a:r>
              <a:rPr lang="en-US" sz="1200" b="0" dirty="0" smtClean="0">
                <a:solidFill>
                  <a:prstClr val="black"/>
                </a:solidFill>
                <a:latin typeface="Huawei Sans" panose="020C0503030203020204" pitchFamily="34" charset="0"/>
              </a:rPr>
              <a:t>The RT carried in the route is the same as the IRT of the IP VPN instance.</a:t>
            </a:r>
            <a:endParaRPr kumimoji="0" lang="en-US" altLang="zh-CN" sz="12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a:sym typeface="Huawei Sans" panose="020C0503030203020204" pitchFamily="34" charset="0"/>
            </a:endParaRPr>
          </a:p>
        </p:txBody>
      </p:sp>
      <p:sp>
        <p:nvSpPr>
          <p:cNvPr id="107" name="椭圆 106"/>
          <p:cNvSpPr>
            <a:spLocks noChangeAspect="1"/>
          </p:cNvSpPr>
          <p:nvPr/>
        </p:nvSpPr>
        <p:spPr bwMode="gray">
          <a:xfrm>
            <a:off x="5611691" y="450389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2</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08" name="文本占位符 2"/>
          <p:cNvSpPr txBox="1">
            <a:spLocks/>
          </p:cNvSpPr>
          <p:nvPr/>
        </p:nvSpPr>
        <p:spPr bwMode="gray">
          <a:xfrm>
            <a:off x="5825027" y="4396309"/>
            <a:ext cx="1859786" cy="1115054"/>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marR="0" lvl="0" indent="0" algn="l" defTabSz="914034" rtl="0" eaLnBrk="1" fontAlgn="ctr" latinLnBrk="0" hangingPunct="1">
              <a:lnSpc>
                <a:spcPct val="140000"/>
              </a:lnSpc>
              <a:spcBef>
                <a:spcPts val="792"/>
              </a:spcBef>
              <a:spcAft>
                <a:spcPts val="0"/>
              </a:spcAft>
              <a:buClrTx/>
              <a:buSzTx/>
              <a:buFont typeface="Arial" panose="020B0604020202020204" pitchFamily="34" charset="0"/>
              <a:buNone/>
              <a:tabLst/>
              <a:defRPr/>
            </a:pPr>
            <a:r>
              <a:rPr lang="en-US" sz="1200" b="0" dirty="0" smtClean="0">
                <a:solidFill>
                  <a:prstClr val="black"/>
                </a:solidFill>
                <a:latin typeface="Huawei Sans" panose="020C0503030203020204" pitchFamily="34" charset="0"/>
              </a:rPr>
              <a:t>The RT carried in the route is the same as the IRT of the EVPN instance.</a:t>
            </a:r>
            <a:endParaRPr kumimoji="0" lang="en-US" altLang="zh-CN" sz="12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a:sym typeface="Huawei Sans" panose="020C0503030203020204" pitchFamily="34" charset="0"/>
            </a:endParaRPr>
          </a:p>
        </p:txBody>
      </p:sp>
      <p:sp>
        <p:nvSpPr>
          <p:cNvPr id="48" name="圆角矩形 47"/>
          <p:cNvSpPr/>
          <p:nvPr/>
        </p:nvSpPr>
        <p:spPr bwMode="gray">
          <a:xfrm>
            <a:off x="711404" y="5843015"/>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MAC address advertisement</a:t>
            </a:r>
            <a:endParaRPr lang="en-US" altLang="zh-CN" sz="1100" dirty="0">
              <a:latin typeface="Huawei Sans" panose="020C0503030203020204" pitchFamily="34" charset="0"/>
            </a:endParaRPr>
          </a:p>
        </p:txBody>
      </p:sp>
      <p:sp>
        <p:nvSpPr>
          <p:cNvPr id="49" name="圆角矩形 48"/>
          <p:cNvSpPr/>
          <p:nvPr/>
        </p:nvSpPr>
        <p:spPr bwMode="gray">
          <a:xfrm>
            <a:off x="2192550" y="5843015"/>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ARP advertisement</a:t>
            </a:r>
            <a:endParaRPr lang="en-US" altLang="zh-CN" sz="1100" dirty="0">
              <a:latin typeface="Huawei Sans" panose="020C0503030203020204" pitchFamily="34" charset="0"/>
            </a:endParaRPr>
          </a:p>
        </p:txBody>
      </p:sp>
      <p:sp>
        <p:nvSpPr>
          <p:cNvPr id="67" name="圆角矩形 66"/>
          <p:cNvSpPr/>
          <p:nvPr/>
        </p:nvSpPr>
        <p:spPr bwMode="gray">
          <a:xfrm>
            <a:off x="3673695" y="5843015"/>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solidFill>
                  <a:schemeClr val="tx1"/>
                </a:solidFill>
                <a:latin typeface="Huawei Sans" panose="020C0503030203020204" pitchFamily="34" charset="0"/>
              </a:rPr>
              <a:t>IP route advertisement</a:t>
            </a:r>
            <a:endParaRPr lang="en-US" altLang="zh-CN" sz="1100" dirty="0">
              <a:solidFill>
                <a:schemeClr val="tx1"/>
              </a:solidFill>
              <a:latin typeface="Huawei Sans" panose="020C0503030203020204" pitchFamily="34" charset="0"/>
            </a:endParaRPr>
          </a:p>
        </p:txBody>
      </p:sp>
      <p:sp>
        <p:nvSpPr>
          <p:cNvPr id="69"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5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3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1466772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Symmetric IRB: Host IP Route Advertisement (IRB Route)</a:t>
            </a:r>
            <a:endParaRPr lang="en-US" altLang="zh-CN" dirty="0">
              <a:sym typeface="Huawei Sans" panose="020C0503030203020204" pitchFamily="34" charset="0"/>
            </a:endParaRPr>
          </a:p>
        </p:txBody>
      </p:sp>
      <p:cxnSp>
        <p:nvCxnSpPr>
          <p:cNvPr id="42" name="直接连接符 41"/>
          <p:cNvCxnSpPr/>
          <p:nvPr/>
        </p:nvCxnSpPr>
        <p:spPr bwMode="gray">
          <a:xfrm flipH="1">
            <a:off x="4277181" y="3918932"/>
            <a:ext cx="898719" cy="0"/>
          </a:xfrm>
          <a:prstGeom prst="line">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bwMode="gray">
          <a:xfrm>
            <a:off x="8866681" y="2192332"/>
            <a:ext cx="15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bwMode="gray">
          <a:xfrm>
            <a:off x="3292197" y="1760284"/>
            <a:ext cx="442385" cy="432048"/>
            <a:chOff x="1194287" y="4005064"/>
            <a:chExt cx="442385" cy="432048"/>
          </a:xfrm>
        </p:grpSpPr>
        <p:cxnSp>
          <p:nvCxnSpPr>
            <p:cNvPr id="46" name="直接连接符 45"/>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 name="矩形 47"/>
          <p:cNvSpPr/>
          <p:nvPr/>
        </p:nvSpPr>
        <p:spPr bwMode="gray">
          <a:xfrm>
            <a:off x="2547421" y="2362772"/>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SW1 (Layer 3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2937752" y="1438797"/>
            <a:ext cx="1151276" cy="276999"/>
          </a:xfrm>
          <a:prstGeom prst="rect">
            <a:avLst/>
          </a:prstGeom>
        </p:spPr>
        <p:txBody>
          <a:bodyPr wrap="none">
            <a:spAutoFit/>
          </a:bodyPr>
          <a:lstStyle/>
          <a:p>
            <a:pPr algn="ctr" fontAlgn="ctr"/>
            <a:r>
              <a:rPr lang="en-US" sz="1200" b="1" dirty="0" smtClean="0">
                <a:latin typeface="Huawei Sans" panose="020C0503030203020204" pitchFamily="34" charset="0"/>
              </a:rPr>
              <a:t>VTEP1</a:t>
            </a:r>
            <a:r>
              <a:rPr lang="en-US" sz="1200" dirty="0" smtClean="0">
                <a:latin typeface="Huawei Sans" panose="020C0503030203020204" pitchFamily="34" charset="0"/>
              </a:rPr>
              <a:t> 1.1.1.1</a:t>
            </a:r>
            <a:endParaRPr lang="en-US" sz="1200" dirty="0">
              <a:latin typeface="Huawei Sans" panose="020C0503030203020204" pitchFamily="34" charset="0"/>
            </a:endParaRPr>
          </a:p>
        </p:txBody>
      </p:sp>
      <p:grpSp>
        <p:nvGrpSpPr>
          <p:cNvPr id="50" name="组合 49"/>
          <p:cNvGrpSpPr/>
          <p:nvPr/>
        </p:nvGrpSpPr>
        <p:grpSpPr bwMode="gray">
          <a:xfrm>
            <a:off x="8657669" y="1760284"/>
            <a:ext cx="442385" cy="432048"/>
            <a:chOff x="1194287" y="4005064"/>
            <a:chExt cx="442385" cy="432048"/>
          </a:xfrm>
        </p:grpSpPr>
        <p:cxnSp>
          <p:nvCxnSpPr>
            <p:cNvPr id="51" name="直接连接符 50"/>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3" name="矩形 52"/>
          <p:cNvSpPr/>
          <p:nvPr/>
        </p:nvSpPr>
        <p:spPr bwMode="gray">
          <a:xfrm>
            <a:off x="7912893" y="2362772"/>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SW2 (Layer 3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bwMode="gray">
          <a:xfrm>
            <a:off x="8078005" y="1238772"/>
            <a:ext cx="1601721"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r>
              <a:rPr lang="en-US" sz="1200" dirty="0" smtClean="0">
                <a:latin typeface="Huawei Sans" panose="020C0503030203020204" pitchFamily="34" charset="0"/>
              </a:rPr>
              <a:t> 2.2.2.2</a:t>
            </a:r>
          </a:p>
          <a:p>
            <a:pPr algn="ctr" fontAlgn="ctr"/>
            <a:r>
              <a:rPr lang="en-US" sz="1200" dirty="0" smtClean="0">
                <a:latin typeface="Huawei Sans" panose="020C0503030203020204" pitchFamily="34" charset="0"/>
              </a:rPr>
              <a:t>Router MAC: MAC B</a:t>
            </a:r>
            <a:endParaRPr lang="en-US" sz="1200" dirty="0">
              <a:latin typeface="Huawei Sans" panose="020C0503030203020204" pitchFamily="34" charset="0"/>
            </a:endParaRPr>
          </a:p>
        </p:txBody>
      </p:sp>
      <p:sp>
        <p:nvSpPr>
          <p:cNvPr id="63" name="圆柱形 62"/>
          <p:cNvSpPr/>
          <p:nvPr/>
        </p:nvSpPr>
        <p:spPr bwMode="gray">
          <a:xfrm rot="16200000">
            <a:off x="6059575" y="-632527"/>
            <a:ext cx="242039" cy="5640344"/>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5563278" y="2044754"/>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p:cNvSpPr/>
          <p:nvPr/>
        </p:nvSpPr>
        <p:spPr bwMode="gray">
          <a:xfrm>
            <a:off x="934584" y="2362772"/>
            <a:ext cx="1454244" cy="461665"/>
          </a:xfrm>
          <a:prstGeom prst="rect">
            <a:avLst/>
          </a:prstGeom>
        </p:spPr>
        <p:txBody>
          <a:bodyPr wrap="none">
            <a:spAutoFit/>
          </a:bodyPr>
          <a:lstStyle/>
          <a:p>
            <a:pPr algn="ctr" fontAlgn="ctr"/>
            <a:r>
              <a:rPr lang="en-US" sz="1200" b="1" dirty="0" smtClean="0">
                <a:latin typeface="Huawei Sans" panose="020C0503030203020204" pitchFamily="34" charset="0"/>
              </a:rPr>
              <a:t>PC1 </a:t>
            </a:r>
            <a:r>
              <a:rPr lang="en-US" sz="1200" dirty="0" smtClean="0">
                <a:latin typeface="Huawei Sans" panose="020C0503030203020204" pitchFamily="34" charset="0"/>
              </a:rPr>
              <a:t>172.16.2.1/24</a:t>
            </a:r>
          </a:p>
          <a:p>
            <a:pPr algn="ctr" fontAlgn="ctr"/>
            <a:r>
              <a:rPr lang="en-US" sz="1200" dirty="0" smtClean="0">
                <a:latin typeface="Huawei Sans" panose="020C0503030203020204" pitchFamily="34" charset="0"/>
              </a:rPr>
              <a:t>MAC D</a:t>
            </a:r>
            <a:endParaRPr lang="en-US" sz="1200" dirty="0">
              <a:latin typeface="Huawei Sans" panose="020C0503030203020204" pitchFamily="34" charset="0"/>
            </a:endParaRPr>
          </a:p>
        </p:txBody>
      </p:sp>
      <p:cxnSp>
        <p:nvCxnSpPr>
          <p:cNvPr id="66" name="直接连接符 65"/>
          <p:cNvCxnSpPr/>
          <p:nvPr/>
        </p:nvCxnSpPr>
        <p:spPr bwMode="gray">
          <a:xfrm>
            <a:off x="1883818" y="2192332"/>
            <a:ext cx="13781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a:off x="9973126" y="2489370"/>
            <a:ext cx="1454244" cy="461665"/>
          </a:xfrm>
          <a:prstGeom prst="rect">
            <a:avLst/>
          </a:prstGeom>
        </p:spPr>
        <p:txBody>
          <a:bodyPr wrap="none">
            <a:spAutoFit/>
          </a:bodyPr>
          <a:lstStyle/>
          <a:p>
            <a:pPr algn="ctr" fontAlgn="ctr"/>
            <a:r>
              <a:rPr lang="en-US" sz="1200" b="1" dirty="0" smtClean="0">
                <a:latin typeface="Huawei Sans" panose="020C0503030203020204" pitchFamily="34" charset="0"/>
              </a:rPr>
              <a:t>PC2 </a:t>
            </a:r>
            <a:r>
              <a:rPr lang="en-US" sz="1200" dirty="0" smtClean="0">
                <a:latin typeface="Huawei Sans" panose="020C0503030203020204" pitchFamily="34" charset="0"/>
              </a:rPr>
              <a:t>172.16.1.2/24</a:t>
            </a:r>
          </a:p>
          <a:p>
            <a:pPr algn="ctr" fontAlgn="ctr"/>
            <a:r>
              <a:rPr lang="en-US" sz="1200" dirty="0" smtClean="0">
                <a:latin typeface="Huawei Sans" panose="020C0503030203020204" pitchFamily="34" charset="0"/>
              </a:rPr>
              <a:t>MAC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3" name="图片 87" descr="汇聚交换机.png"/>
          <p:cNvPicPr>
            <a:picLocks noChangeAspect="1"/>
          </p:cNvPicPr>
          <p:nvPr/>
        </p:nvPicPr>
        <p:blipFill>
          <a:blip r:embed="rId3"/>
          <a:stretch>
            <a:fillRect/>
          </a:stretch>
        </p:blipFill>
        <p:spPr bwMode="gray">
          <a:xfrm>
            <a:off x="3261980" y="1951372"/>
            <a:ext cx="502820" cy="411400"/>
          </a:xfrm>
          <a:prstGeom prst="rect">
            <a:avLst/>
          </a:prstGeom>
        </p:spPr>
      </p:pic>
      <p:pic>
        <p:nvPicPr>
          <p:cNvPr id="79" name="图片 87" descr="汇聚交换机.png"/>
          <p:cNvPicPr>
            <a:picLocks noChangeAspect="1"/>
          </p:cNvPicPr>
          <p:nvPr/>
        </p:nvPicPr>
        <p:blipFill>
          <a:blip r:embed="rId3"/>
          <a:stretch>
            <a:fillRect/>
          </a:stretch>
        </p:blipFill>
        <p:spPr bwMode="gray">
          <a:xfrm>
            <a:off x="8645295" y="1951372"/>
            <a:ext cx="502820" cy="411400"/>
          </a:xfrm>
          <a:prstGeom prst="rect">
            <a:avLst/>
          </a:prstGeom>
        </p:spPr>
      </p:pic>
      <p:pic>
        <p:nvPicPr>
          <p:cNvPr id="80" name="图片 11" descr="开放网络-蓝.png"/>
          <p:cNvPicPr>
            <a:picLocks noChangeAspect="1"/>
          </p:cNvPicPr>
          <p:nvPr/>
        </p:nvPicPr>
        <p:blipFill>
          <a:blip r:embed="rId4" cstate="print"/>
          <a:stretch>
            <a:fillRect/>
          </a:stretch>
        </p:blipFill>
        <p:spPr bwMode="gray">
          <a:xfrm>
            <a:off x="1438727" y="2026997"/>
            <a:ext cx="445956" cy="343290"/>
          </a:xfrm>
          <a:prstGeom prst="rect">
            <a:avLst/>
          </a:prstGeom>
        </p:spPr>
      </p:pic>
      <p:pic>
        <p:nvPicPr>
          <p:cNvPr id="83" name="图片 11" descr="开放网络-蓝.png"/>
          <p:cNvPicPr>
            <a:picLocks noChangeAspect="1"/>
          </p:cNvPicPr>
          <p:nvPr/>
        </p:nvPicPr>
        <p:blipFill>
          <a:blip r:embed="rId4" cstate="print"/>
          <a:stretch>
            <a:fillRect/>
          </a:stretch>
        </p:blipFill>
        <p:spPr bwMode="gray">
          <a:xfrm>
            <a:off x="10385093" y="2026997"/>
            <a:ext cx="445956" cy="343290"/>
          </a:xfrm>
          <a:prstGeom prst="rect">
            <a:avLst/>
          </a:prstGeom>
        </p:spPr>
      </p:pic>
      <p:sp>
        <p:nvSpPr>
          <p:cNvPr id="84" name="椭圆 83"/>
          <p:cNvSpPr>
            <a:spLocks noChangeAspect="1"/>
          </p:cNvSpPr>
          <p:nvPr/>
        </p:nvSpPr>
        <p:spPr bwMode="gray">
          <a:xfrm>
            <a:off x="10552806" y="306250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1</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p:cNvSpPr/>
          <p:nvPr/>
        </p:nvSpPr>
        <p:spPr bwMode="gray">
          <a:xfrm>
            <a:off x="9877929" y="3338074"/>
            <a:ext cx="1582234" cy="830997"/>
          </a:xfrm>
          <a:prstGeom prst="rect">
            <a:avLst/>
          </a:prstGeom>
        </p:spPr>
        <p:txBody>
          <a:bodyPr wrap="square">
            <a:spAutoFit/>
          </a:bodyPr>
          <a:lstStyle/>
          <a:p>
            <a:pPr algn="ctr" fontAlgn="ctr"/>
            <a:r>
              <a:rPr lang="en-US" sz="1200" dirty="0" smtClean="0">
                <a:solidFill>
                  <a:srgbClr val="C7000B"/>
                </a:solidFill>
                <a:latin typeface="Huawei Sans" panose="020C0503030203020204" pitchFamily="34" charset="0"/>
              </a:rPr>
              <a:t>SW2 learns the ARP entry of PC2 and generates an IRB route.</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椭圆 85"/>
          <p:cNvSpPr>
            <a:spLocks noChangeAspect="1"/>
          </p:cNvSpPr>
          <p:nvPr/>
        </p:nvSpPr>
        <p:spPr bwMode="gray">
          <a:xfrm>
            <a:off x="4685122" y="306250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2</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8" name="表格 87"/>
          <p:cNvGraphicFramePr>
            <a:graphicFrameLocks noGrp="1"/>
          </p:cNvGraphicFramePr>
          <p:nvPr>
            <p:extLst>
              <p:ext uri="{D42A27DB-BD31-4B8C-83A1-F6EECF244321}">
                <p14:modId xmlns:p14="http://schemas.microsoft.com/office/powerpoint/2010/main" val="3157393816"/>
              </p:ext>
            </p:extLst>
          </p:nvPr>
        </p:nvGraphicFramePr>
        <p:xfrm>
          <a:off x="764573" y="2919977"/>
          <a:ext cx="3600000" cy="853440"/>
        </p:xfrm>
        <a:graphic>
          <a:graphicData uri="http://schemas.openxmlformats.org/drawingml/2006/table">
            <a:tbl>
              <a:tblPr firstRow="1" bandRow="1">
                <a:tableStyleId>{5940675A-B579-460E-94D1-54222C63F5DA}</a:tableStyleId>
              </a:tblPr>
              <a:tblGrid>
                <a:gridCol w="1411699"/>
                <a:gridCol w="594360"/>
                <a:gridCol w="621941"/>
                <a:gridCol w="972000"/>
              </a:tblGrid>
              <a:tr h="146638">
                <a:tc>
                  <a:txBody>
                    <a:bodyPr/>
                    <a:lstStyle/>
                    <a:p>
                      <a:pPr algn="ctr" fontAlgn="ctr"/>
                      <a:r>
                        <a:rPr lang="en-US" sz="1100" b="1" dirty="0" smtClean="0">
                          <a:latin typeface="Huawei Sans" panose="020C0503030203020204" pitchFamily="34" charset="0"/>
                        </a:rPr>
                        <a:t>Destination/Mask</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100" b="1" dirty="0" smtClean="0">
                          <a:latin typeface="Huawei Sans" panose="020C0503030203020204" pitchFamily="34" charset="0"/>
                        </a:rPr>
                        <a:t>L3VNI</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100" b="1" dirty="0" smtClean="0">
                          <a:latin typeface="Huawei Sans" panose="020C0503030203020204" pitchFamily="34" charset="0"/>
                        </a:rPr>
                        <a:t>Next Hop</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100" b="1" dirty="0" smtClean="0">
                          <a:latin typeface="Huawei Sans" panose="020C0503030203020204" pitchFamily="34" charset="0"/>
                        </a:rPr>
                        <a:t>Outbound Interface</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46638">
                <a:tc>
                  <a:txBody>
                    <a:bodyPr/>
                    <a:lstStyle/>
                    <a:p>
                      <a:pPr algn="ctr" fontAlgn="ctr"/>
                      <a:r>
                        <a:rPr lang="en-US" sz="1100" dirty="0" smtClean="0">
                          <a:latin typeface="Huawei Sans" panose="020C0503030203020204" pitchFamily="34" charset="0"/>
                        </a:rPr>
                        <a:t>172.16.1.2/32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1000</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2.2.2.2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VXLAN tunnel</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89" name="矩形 88"/>
          <p:cNvSpPr/>
          <p:nvPr/>
        </p:nvSpPr>
        <p:spPr bwMode="gray">
          <a:xfrm>
            <a:off x="1185150" y="3806794"/>
            <a:ext cx="3104717" cy="461665"/>
          </a:xfrm>
          <a:prstGeom prst="rect">
            <a:avLst/>
          </a:prstGeom>
        </p:spPr>
        <p:txBody>
          <a:bodyPr wrap="square">
            <a:spAutoFit/>
          </a:bodyPr>
          <a:lstStyle/>
          <a:p>
            <a:pPr fontAlgn="ctr"/>
            <a:r>
              <a:rPr lang="en-US" sz="1200" dirty="0" smtClean="0">
                <a:solidFill>
                  <a:srgbClr val="C7000B"/>
                </a:solidFill>
                <a:latin typeface="Huawei Sans" panose="020C0503030203020204" pitchFamily="34" charset="0"/>
              </a:rPr>
              <a:t>SW1 obtains the host route to PC1 and the router MAC address of VTEP1.</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a:extLst>
              <a:ext uri="{FF2B5EF4-FFF2-40B4-BE49-F238E27FC236}">
                <a16:creationId xmlns:a16="http://schemas.microsoft.com/office/drawing/2014/main" xmlns="" id="{06B15736-FC8B-4050-A2F5-AB6BD864A78D}"/>
              </a:ext>
            </a:extLst>
          </p:cNvPr>
          <p:cNvSpPr txBox="1">
            <a:spLocks/>
          </p:cNvSpPr>
          <p:nvPr/>
        </p:nvSpPr>
        <p:spPr bwMode="gray">
          <a:xfrm>
            <a:off x="7856248" y="2815646"/>
            <a:ext cx="2020866" cy="183600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200">
                <a:solidFill>
                  <a:schemeClr val="tx1"/>
                </a:solidFill>
                <a:latin typeface="Arial" panose="020C0503030203020204" pitchFamily="34" charset="0"/>
                <a:ea typeface="方正兰亭黑简体" panose="02000000000000000000" pitchFamily="2" charset="-122"/>
              </a:defRPr>
            </a:lvl1pPr>
          </a:lstStyle>
          <a:p>
            <a:pPr fontAlgn="ctr"/>
            <a:r>
              <a:rPr lang="en-US" sz="1100" dirty="0" smtClean="0">
                <a:latin typeface="Huawei Sans" panose="020C0503030203020204" pitchFamily="34" charset="0"/>
              </a:rPr>
              <a:t>IP VPN-Instance VPN1</a:t>
            </a:r>
          </a:p>
          <a:p>
            <a:pPr fontAlgn="ctr"/>
            <a:r>
              <a:rPr lang="en-US" sz="1100" dirty="0" smtClean="0">
                <a:latin typeface="Huawei Sans" panose="020C0503030203020204" pitchFamily="34" charset="0"/>
              </a:rPr>
              <a:t>VXLAN VNI </a:t>
            </a:r>
            <a:r>
              <a:rPr lang="en-US" sz="1100" dirty="0" smtClean="0">
                <a:solidFill>
                  <a:srgbClr val="C7000B"/>
                </a:solidFill>
                <a:latin typeface="Huawei Sans" panose="020C0503030203020204" pitchFamily="34" charset="0"/>
              </a:rPr>
              <a:t>1000 (L3VNI)</a:t>
            </a:r>
            <a:endParaRPr lang="en-US" altLang="zh-CN" sz="1100" dirty="0" smtClean="0">
              <a:solidFill>
                <a:srgbClr val="C7000B"/>
              </a:solidFill>
              <a:latin typeface="Huawei Sans" panose="020C0503030203020204" pitchFamily="34" charset="0"/>
              <a:sym typeface="Huawei Sans" panose="020C0503030203020204" pitchFamily="34" charset="0"/>
            </a:endParaRPr>
          </a:p>
          <a:p>
            <a:pPr fontAlgn="ctr"/>
            <a:r>
              <a:rPr lang="en-US" sz="1100" dirty="0" smtClean="0">
                <a:latin typeface="Huawei Sans" panose="020C0503030203020204" pitchFamily="34" charset="0"/>
              </a:rPr>
              <a:t>RD 103:1</a:t>
            </a:r>
          </a:p>
          <a:p>
            <a:pPr fontAlgn="ctr"/>
            <a:r>
              <a:rPr lang="en-US" sz="1100" dirty="0" smtClean="0">
                <a:latin typeface="Huawei Sans" panose="020C0503030203020204" pitchFamily="34" charset="0"/>
              </a:rPr>
              <a:t>RT 10:1</a:t>
            </a:r>
          </a:p>
          <a:p>
            <a:pPr fontAlgn="ctr"/>
            <a:r>
              <a:rPr lang="en-US" sz="1100" dirty="0" smtClean="0">
                <a:latin typeface="Huawei Sans" panose="020C0503030203020204" pitchFamily="34" charset="0"/>
              </a:rPr>
              <a:t>---------------------------</a:t>
            </a:r>
          </a:p>
          <a:p>
            <a:pPr fontAlgn="ctr"/>
            <a:r>
              <a:rPr lang="en-US" sz="1100" dirty="0" smtClean="0">
                <a:latin typeface="Huawei Sans" panose="020C0503030203020204" pitchFamily="34" charset="0"/>
              </a:rPr>
              <a:t>BD 10</a:t>
            </a:r>
          </a:p>
          <a:p>
            <a:pPr fontAlgn="ctr"/>
            <a:r>
              <a:rPr lang="en-US" altLang="zh-CN" sz="1100" dirty="0">
                <a:latin typeface="Huawei Sans" panose="020C0503030203020204" pitchFamily="34" charset="0"/>
                <a:sym typeface="Huawei Sans" panose="020C0503030203020204" pitchFamily="34" charset="0"/>
              </a:rPr>
              <a:t>EVPN VPN-Instance BD_10</a:t>
            </a:r>
            <a:endParaRPr lang="en-US" sz="1100" dirty="0">
              <a:latin typeface="Huawei Sans" panose="020C0503030203020204" pitchFamily="34" charset="0"/>
            </a:endParaRPr>
          </a:p>
          <a:p>
            <a:pPr fontAlgn="ctr"/>
            <a:r>
              <a:rPr lang="en-US" sz="1100" dirty="0" smtClean="0">
                <a:latin typeface="Huawei Sans" panose="020C0503030203020204" pitchFamily="34" charset="0"/>
              </a:rPr>
              <a:t>RD 10:1</a:t>
            </a:r>
          </a:p>
          <a:p>
            <a:pPr fontAlgn="ctr"/>
            <a:r>
              <a:rPr lang="en-US" sz="1100" dirty="0" smtClean="0">
                <a:latin typeface="Huawei Sans" panose="020C0503030203020204" pitchFamily="34" charset="0"/>
              </a:rPr>
              <a:t>L2 VNI 100</a:t>
            </a:r>
          </a:p>
          <a:p>
            <a:pPr fontAlgn="ctr"/>
            <a:r>
              <a:rPr lang="en-US" sz="1100" dirty="0" smtClean="0">
                <a:latin typeface="Huawei Sans" panose="020C0503030203020204" pitchFamily="34" charset="0"/>
              </a:rPr>
              <a:t>RT 10:1</a:t>
            </a:r>
            <a:endParaRPr lang="en-US" sz="1100" dirty="0">
              <a:latin typeface="Huawei Sans" panose="020C0503030203020204" pitchFamily="34" charset="0"/>
            </a:endParaRPr>
          </a:p>
        </p:txBody>
      </p:sp>
      <p:sp>
        <p:nvSpPr>
          <p:cNvPr id="107" name="椭圆 106"/>
          <p:cNvSpPr>
            <a:spLocks noChangeAspect="1"/>
          </p:cNvSpPr>
          <p:nvPr/>
        </p:nvSpPr>
        <p:spPr bwMode="gray">
          <a:xfrm>
            <a:off x="999235" y="382584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3</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矩形 107"/>
          <p:cNvSpPr/>
          <p:nvPr/>
        </p:nvSpPr>
        <p:spPr bwMode="gray">
          <a:xfrm rot="15603">
            <a:off x="1933091" y="1697136"/>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矩形 108"/>
          <p:cNvSpPr/>
          <p:nvPr/>
        </p:nvSpPr>
        <p:spPr bwMode="gray">
          <a:xfrm rot="15603">
            <a:off x="9620519" y="1689515"/>
            <a:ext cx="750525" cy="461665"/>
          </a:xfrm>
          <a:prstGeom prst="rect">
            <a:avLst/>
          </a:prstGeom>
        </p:spPr>
        <p:txBody>
          <a:bodyPr wrap="none">
            <a:spAutoFit/>
          </a:bodyPr>
          <a:lstStyle/>
          <a:p>
            <a:pPr algn="r" fontAlgn="ctr"/>
            <a:r>
              <a:rPr lang="en-US" sz="1200" dirty="0" smtClean="0">
                <a:solidFill>
                  <a:srgbClr val="30B5C5"/>
                </a:solidFill>
                <a:latin typeface="Huawei Sans" panose="020C0503030203020204" pitchFamily="34" charset="0"/>
              </a:rPr>
              <a:t>BD 10</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bwMode="gray">
          <a:xfrm>
            <a:off x="1381635" y="5114925"/>
            <a:ext cx="9702182" cy="495853"/>
          </a:xfrm>
          <a:prstGeom prst="rect">
            <a:avLst/>
          </a:prstGeom>
          <a:solidFill>
            <a:srgbClr val="FFFFCC"/>
          </a:solidFill>
          <a:ln w="12700" cap="flat" cmpd="sng" algn="ctr">
            <a:solidFill>
              <a:srgbClr val="FFD17D"/>
            </a:solid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r>
              <a:rPr lang="en-US" sz="1200" b="0" dirty="0" smtClean="0">
                <a:solidFill>
                  <a:srgbClr val="ED6D00"/>
                </a:solidFill>
                <a:latin typeface="Huawei Sans" panose="020C0503030203020204" pitchFamily="34" charset="0"/>
              </a:rPr>
              <a:t>BGP EVPN uses the EVPN Router's MAC Extended Community attribute to transmit the VTEP's router MAC address, which is the MAC address of an NVE interface.</a:t>
            </a:r>
            <a:endParaRPr kumimoji="0" lang="en-US" altLang="zh-CN" sz="1200" b="0" i="0" u="none" strike="noStrike" kern="0" cap="none" spc="0" normalizeH="0" baseline="0" noProof="0" dirty="0" smtClean="0">
              <a:ln>
                <a:noFill/>
              </a:ln>
              <a:solidFill>
                <a:srgbClr val="ED6D00"/>
              </a:solidFill>
              <a:effectLst/>
              <a:uLnTx/>
              <a:uFillTx/>
              <a:latin typeface="Huawei Sans" panose="020C0503030203020204" pitchFamily="34" charset="0"/>
              <a:ea typeface="方正兰亭黑简体"/>
            </a:endParaRPr>
          </a:p>
        </p:txBody>
      </p:sp>
      <p:grpSp>
        <p:nvGrpSpPr>
          <p:cNvPr id="59" name="组合 58"/>
          <p:cNvGrpSpPr/>
          <p:nvPr/>
        </p:nvGrpSpPr>
        <p:grpSpPr bwMode="gray">
          <a:xfrm>
            <a:off x="5159662" y="2528242"/>
            <a:ext cx="2643988" cy="2520008"/>
            <a:chOff x="4879305" y="3004492"/>
            <a:chExt cx="2643988" cy="2520008"/>
          </a:xfrm>
        </p:grpSpPr>
        <p:sp>
          <p:nvSpPr>
            <p:cNvPr id="60" name="文本框 59"/>
            <p:cNvSpPr txBox="1"/>
            <p:nvPr/>
          </p:nvSpPr>
          <p:spPr bwMode="gray">
            <a:xfrm>
              <a:off x="4879305" y="3004492"/>
              <a:ext cx="2643988" cy="318401"/>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1" dirty="0" smtClean="0">
                  <a:solidFill>
                    <a:prstClr val="white"/>
                  </a:solidFill>
                  <a:latin typeface="Huawei Sans" panose="020C0503030203020204" pitchFamily="34" charset="0"/>
                </a:rPr>
                <a:t>BGP Update message</a:t>
              </a:r>
              <a:endParaRPr kumimoji="0" lang="en-US" altLang="zh-CN"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61" name="文本框 60"/>
            <p:cNvSpPr txBox="1"/>
            <p:nvPr/>
          </p:nvSpPr>
          <p:spPr bwMode="gray">
            <a:xfrm>
              <a:off x="4879305" y="3329243"/>
              <a:ext cx="2643988" cy="2195257"/>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2" name="文本框 61"/>
            <p:cNvSpPr txBox="1"/>
            <p:nvPr/>
          </p:nvSpPr>
          <p:spPr bwMode="gray">
            <a:xfrm>
              <a:off x="4984839" y="3892569"/>
              <a:ext cx="2432922"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Type 2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1" name="文本框 70"/>
            <p:cNvSpPr txBox="1"/>
            <p:nvPr/>
          </p:nvSpPr>
          <p:spPr bwMode="gray">
            <a:xfrm>
              <a:off x="4984839" y="4156383"/>
              <a:ext cx="2432922" cy="1234767"/>
            </a:xfrm>
            <a:prstGeom prst="rect">
              <a:avLst/>
            </a:prstGeom>
            <a:solidFill>
              <a:sysClr val="window" lastClr="FFFFFF"/>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RD 10:1</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Host route = 172.16.1.2/32</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MAC address = MAC A </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L2VNI = 100</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L3VNI = 1000</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4" name="矩形 73"/>
            <p:cNvSpPr/>
            <p:nvPr/>
          </p:nvSpPr>
          <p:spPr bwMode="gray">
            <a:xfrm>
              <a:off x="5400447" y="3370423"/>
              <a:ext cx="1601721" cy="461665"/>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C7000B"/>
                  </a:solidFill>
                  <a:latin typeface="Huawei Sans" panose="020C0503030203020204" pitchFamily="34" charset="0"/>
                </a:rPr>
                <a:t>EVPN RT: 10:1</a:t>
              </a:r>
              <a:endParaRPr kumimoji="0" lang="en-US" altLang="zh-CN" sz="1200" b="0" i="0" u="none" strike="noStrike" kern="0" cap="none" spc="0" normalizeH="0" baseline="0" noProof="0" dirty="0" smtClean="0">
                <a:ln>
                  <a:noFill/>
                </a:ln>
                <a:solidFill>
                  <a:srgbClr val="C7000B"/>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Router MAC: MAC B</a:t>
              </a:r>
              <a:endParaRPr kumimoji="0" lang="en-US" altLang="zh-CN" sz="12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endParaRPr>
            </a:p>
          </p:txBody>
        </p:sp>
      </p:grpSp>
      <p:sp>
        <p:nvSpPr>
          <p:cNvPr id="70" name="圆角矩形 69"/>
          <p:cNvSpPr/>
          <p:nvPr/>
        </p:nvSpPr>
        <p:spPr bwMode="gray">
          <a:xfrm>
            <a:off x="711404" y="5843015"/>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MAC address advertisement</a:t>
            </a:r>
            <a:endParaRPr lang="en-US" altLang="zh-CN" sz="1100" dirty="0">
              <a:latin typeface="Huawei Sans" panose="020C0503030203020204" pitchFamily="34" charset="0"/>
            </a:endParaRPr>
          </a:p>
        </p:txBody>
      </p:sp>
      <p:sp>
        <p:nvSpPr>
          <p:cNvPr id="72" name="圆角矩形 71"/>
          <p:cNvSpPr/>
          <p:nvPr/>
        </p:nvSpPr>
        <p:spPr bwMode="gray">
          <a:xfrm>
            <a:off x="2192550" y="5843015"/>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ARP advertisement</a:t>
            </a:r>
            <a:endParaRPr lang="en-US" altLang="zh-CN" sz="1100" dirty="0">
              <a:latin typeface="Huawei Sans" panose="020C0503030203020204" pitchFamily="34" charset="0"/>
            </a:endParaRPr>
          </a:p>
        </p:txBody>
      </p:sp>
      <p:sp>
        <p:nvSpPr>
          <p:cNvPr id="75" name="圆角矩形 74"/>
          <p:cNvSpPr/>
          <p:nvPr/>
        </p:nvSpPr>
        <p:spPr bwMode="gray">
          <a:xfrm>
            <a:off x="3673695" y="5843015"/>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solidFill>
                  <a:schemeClr val="tx1"/>
                </a:solidFill>
                <a:latin typeface="Huawei Sans" panose="020C0503030203020204" pitchFamily="34" charset="0"/>
              </a:rPr>
              <a:t>IP route advertisement</a:t>
            </a:r>
            <a:endParaRPr lang="en-US" altLang="zh-CN" sz="1100" dirty="0">
              <a:solidFill>
                <a:schemeClr val="tx1"/>
              </a:solidFill>
              <a:latin typeface="Huawei Sans" panose="020C0503030203020204" pitchFamily="34" charset="0"/>
            </a:endParaRPr>
          </a:p>
        </p:txBody>
      </p:sp>
      <p:sp>
        <p:nvSpPr>
          <p:cNvPr id="68"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5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3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921860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任意多边形 55"/>
          <p:cNvSpPr/>
          <p:nvPr/>
        </p:nvSpPr>
        <p:spPr bwMode="gray">
          <a:xfrm>
            <a:off x="8842377" y="3168208"/>
            <a:ext cx="1930335" cy="729696"/>
          </a:xfrm>
          <a:custGeom>
            <a:avLst/>
            <a:gdLst>
              <a:gd name="connsiteX0" fmla="*/ 0 w 809625"/>
              <a:gd name="connsiteY0" fmla="*/ 0 h 583407"/>
              <a:gd name="connsiteX1" fmla="*/ 809625 w 809625"/>
              <a:gd name="connsiteY1" fmla="*/ 0 h 583407"/>
              <a:gd name="connsiteX2" fmla="*/ 809625 w 809625"/>
              <a:gd name="connsiteY2" fmla="*/ 583407 h 583407"/>
            </a:gdLst>
            <a:ahLst/>
            <a:cxnLst>
              <a:cxn ang="0">
                <a:pos x="connsiteX0" y="connsiteY0"/>
              </a:cxn>
              <a:cxn ang="0">
                <a:pos x="connsiteX1" y="connsiteY1"/>
              </a:cxn>
              <a:cxn ang="0">
                <a:pos x="connsiteX2" y="connsiteY2"/>
              </a:cxn>
            </a:cxnLst>
            <a:rect l="l" t="t" r="r" b="b"/>
            <a:pathLst>
              <a:path w="809625" h="583407">
                <a:moveTo>
                  <a:pt x="0" y="0"/>
                </a:moveTo>
                <a:lnTo>
                  <a:pt x="809625" y="0"/>
                </a:lnTo>
                <a:lnTo>
                  <a:pt x="809625" y="58340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p:cNvGrpSpPr/>
          <p:nvPr/>
        </p:nvGrpSpPr>
        <p:grpSpPr bwMode="gray">
          <a:xfrm>
            <a:off x="3184902" y="2740921"/>
            <a:ext cx="442385" cy="432048"/>
            <a:chOff x="1194287" y="4005064"/>
            <a:chExt cx="442385" cy="432048"/>
          </a:xfrm>
        </p:grpSpPr>
        <p:cxnSp>
          <p:nvCxnSpPr>
            <p:cNvPr id="58" name="直接连接符 57"/>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bwMode="gray">
          <a:xfrm>
            <a:off x="8559806" y="2710441"/>
            <a:ext cx="442385" cy="432048"/>
            <a:chOff x="1194287" y="4005064"/>
            <a:chExt cx="442385" cy="432048"/>
          </a:xfrm>
        </p:grpSpPr>
        <p:cxnSp>
          <p:nvCxnSpPr>
            <p:cNvPr id="61" name="直接连接符 60"/>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lstStyle/>
          <a:p>
            <a:r>
              <a:rPr lang="en-US" smtClean="0"/>
              <a:t>Symmetric IRB: Communication Process</a:t>
            </a:r>
            <a:endParaRPr lang="en-US" altLang="zh-CN" dirty="0">
              <a:sym typeface="Huawei Sans" panose="020C0503030203020204" pitchFamily="34" charset="0"/>
            </a:endParaRPr>
          </a:p>
        </p:txBody>
      </p:sp>
      <p:sp>
        <p:nvSpPr>
          <p:cNvPr id="13" name="矩形 12"/>
          <p:cNvSpPr/>
          <p:nvPr/>
        </p:nvSpPr>
        <p:spPr bwMode="gray">
          <a:xfrm>
            <a:off x="3074502" y="2191747"/>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14" name="图片 87" descr="汇聚交换机.png"/>
          <p:cNvPicPr>
            <a:picLocks noChangeAspect="1"/>
          </p:cNvPicPr>
          <p:nvPr/>
        </p:nvPicPr>
        <p:blipFill>
          <a:blip r:embed="rId3"/>
          <a:stretch>
            <a:fillRect/>
          </a:stretch>
        </p:blipFill>
        <p:spPr bwMode="gray">
          <a:xfrm>
            <a:off x="3151868" y="2952584"/>
            <a:ext cx="502820" cy="411400"/>
          </a:xfrm>
          <a:prstGeom prst="rect">
            <a:avLst/>
          </a:prstGeom>
        </p:spPr>
      </p:pic>
      <p:pic>
        <p:nvPicPr>
          <p:cNvPr id="15" name="图片 87" descr="汇聚交换机.png"/>
          <p:cNvPicPr>
            <a:picLocks noChangeAspect="1"/>
          </p:cNvPicPr>
          <p:nvPr/>
        </p:nvPicPr>
        <p:blipFill>
          <a:blip r:embed="rId3"/>
          <a:stretch>
            <a:fillRect/>
          </a:stretch>
        </p:blipFill>
        <p:spPr bwMode="gray">
          <a:xfrm>
            <a:off x="8520401" y="2952584"/>
            <a:ext cx="502820" cy="411400"/>
          </a:xfrm>
          <a:prstGeom prst="rect">
            <a:avLst/>
          </a:prstGeom>
        </p:spPr>
      </p:pic>
      <p:sp>
        <p:nvSpPr>
          <p:cNvPr id="16" name="矩形 15"/>
          <p:cNvSpPr/>
          <p:nvPr/>
        </p:nvSpPr>
        <p:spPr bwMode="gray">
          <a:xfrm>
            <a:off x="734764" y="4400058"/>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D</a:t>
            </a:r>
            <a:endParaRPr lang="en-US" sz="1200" dirty="0">
              <a:latin typeface="Huawei Sans" panose="020C0503030203020204" pitchFamily="34" charset="0"/>
            </a:endParaRPr>
          </a:p>
        </p:txBody>
      </p:sp>
      <p:pic>
        <p:nvPicPr>
          <p:cNvPr id="17" name="图片 11" descr="开放网络-蓝.png"/>
          <p:cNvPicPr>
            <a:picLocks noChangeAspect="1"/>
          </p:cNvPicPr>
          <p:nvPr/>
        </p:nvPicPr>
        <p:blipFill>
          <a:blip r:embed="rId4" cstate="print"/>
          <a:stretch>
            <a:fillRect/>
          </a:stretch>
        </p:blipFill>
        <p:spPr bwMode="gray">
          <a:xfrm>
            <a:off x="1065085" y="3930994"/>
            <a:ext cx="539607" cy="415381"/>
          </a:xfrm>
          <a:prstGeom prst="rect">
            <a:avLst/>
          </a:prstGeom>
        </p:spPr>
      </p:pic>
      <p:sp>
        <p:nvSpPr>
          <p:cNvPr id="18" name="矩形 17"/>
          <p:cNvSpPr/>
          <p:nvPr/>
        </p:nvSpPr>
        <p:spPr bwMode="gray">
          <a:xfrm>
            <a:off x="10261444" y="4285581"/>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172.16.1.2/24</a:t>
            </a:r>
          </a:p>
          <a:p>
            <a:pPr algn="ctr" fontAlgn="ctr"/>
            <a:r>
              <a:rPr lang="en-US" sz="1200" dirty="0" smtClean="0">
                <a:latin typeface="Huawei Sans" panose="020C0503030203020204" pitchFamily="34" charset="0"/>
              </a:rPr>
              <a:t>MAC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rot="15603">
            <a:off x="1407023" y="3206862"/>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rot="15603">
            <a:off x="9972912" y="3199241"/>
            <a:ext cx="750525" cy="461665"/>
          </a:xfrm>
          <a:prstGeom prst="rect">
            <a:avLst/>
          </a:prstGeom>
        </p:spPr>
        <p:txBody>
          <a:bodyPr wrap="none">
            <a:spAutoFit/>
          </a:bodyPr>
          <a:lstStyle/>
          <a:p>
            <a:pPr algn="r" fontAlgn="ctr"/>
            <a:r>
              <a:rPr lang="en-US" sz="1200" dirty="0" smtClean="0">
                <a:solidFill>
                  <a:srgbClr val="30B5C5"/>
                </a:solidFill>
                <a:latin typeface="Huawei Sans" panose="020C0503030203020204" pitchFamily="34" charset="0"/>
              </a:rPr>
              <a:t>BD 10</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柱形 20"/>
          <p:cNvSpPr/>
          <p:nvPr/>
        </p:nvSpPr>
        <p:spPr bwMode="gray">
          <a:xfrm rot="16200000">
            <a:off x="5952825" y="725321"/>
            <a:ext cx="242039" cy="4893112"/>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456528" y="3024054"/>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7928110" y="2171397"/>
            <a:ext cx="1601721" cy="461665"/>
          </a:xfrm>
          <a:prstGeom prst="rect">
            <a:avLst/>
          </a:prstGeom>
        </p:spPr>
        <p:txBody>
          <a:bodyPr wrap="none">
            <a:spAutoFit/>
          </a:bodyPr>
          <a:lstStyle/>
          <a:p>
            <a:pPr algn="ctr" fontAlgn="ctr"/>
            <a:r>
              <a:rPr lang="en-US" sz="1200" b="1" dirty="0" smtClean="0">
                <a:latin typeface="Huawei Sans" panose="020C0503030203020204" pitchFamily="34" charset="0"/>
              </a:rPr>
              <a:t>VTEP2 2.2.2.2</a:t>
            </a:r>
          </a:p>
          <a:p>
            <a:pPr algn="ctr" fontAlgn="ctr"/>
            <a:r>
              <a:rPr lang="en-US" sz="1200" dirty="0" smtClean="0">
                <a:latin typeface="Huawei Sans" panose="020C0503030203020204" pitchFamily="34" charset="0"/>
              </a:rPr>
              <a:t>Router MAC: 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11" descr="开放网络-蓝.png"/>
          <p:cNvPicPr>
            <a:picLocks noChangeAspect="1"/>
          </p:cNvPicPr>
          <p:nvPr/>
        </p:nvPicPr>
        <p:blipFill>
          <a:blip r:embed="rId4" cstate="print"/>
          <a:stretch>
            <a:fillRect/>
          </a:stretch>
        </p:blipFill>
        <p:spPr bwMode="gray">
          <a:xfrm>
            <a:off x="10556058" y="3863063"/>
            <a:ext cx="539607" cy="415381"/>
          </a:xfrm>
          <a:prstGeom prst="rect">
            <a:avLst/>
          </a:prstGeom>
        </p:spPr>
      </p:pic>
      <p:sp>
        <p:nvSpPr>
          <p:cNvPr id="26" name="椭圆 25">
            <a:extLst>
              <a:ext uri="{FF2B5EF4-FFF2-40B4-BE49-F238E27FC236}">
                <a16:creationId xmlns:a16="http://schemas.microsoft.com/office/drawing/2014/main" xmlns="" id="{696C030C-47C1-4426-8FEA-7FF0447ECB4C}"/>
              </a:ext>
            </a:extLst>
          </p:cNvPr>
          <p:cNvSpPr/>
          <p:nvPr/>
        </p:nvSpPr>
        <p:spPr bwMode="gray">
          <a:xfrm rot="5400000" flipH="1">
            <a:off x="3196099" y="3172980"/>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a:extLst>
              <a:ext uri="{FF2B5EF4-FFF2-40B4-BE49-F238E27FC236}">
                <a16:creationId xmlns:a16="http://schemas.microsoft.com/office/drawing/2014/main" xmlns="" id="{BD69DE19-F81B-479A-A5D4-18C55D0BD6ED}"/>
              </a:ext>
            </a:extLst>
          </p:cNvPr>
          <p:cNvCxnSpPr>
            <a:cxnSpLocks/>
          </p:cNvCxnSpPr>
          <p:nvPr/>
        </p:nvCxnSpPr>
        <p:spPr bwMode="gray">
          <a:xfrm flipV="1">
            <a:off x="3283726" y="3341349"/>
            <a:ext cx="0" cy="75872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55" name="任意多边形 54"/>
          <p:cNvSpPr/>
          <p:nvPr/>
        </p:nvSpPr>
        <p:spPr bwMode="gray">
          <a:xfrm flipH="1">
            <a:off x="1346199" y="3168207"/>
            <a:ext cx="1819420" cy="804862"/>
          </a:xfrm>
          <a:custGeom>
            <a:avLst/>
            <a:gdLst>
              <a:gd name="connsiteX0" fmla="*/ 0 w 809625"/>
              <a:gd name="connsiteY0" fmla="*/ 0 h 583407"/>
              <a:gd name="connsiteX1" fmla="*/ 809625 w 809625"/>
              <a:gd name="connsiteY1" fmla="*/ 0 h 583407"/>
              <a:gd name="connsiteX2" fmla="*/ 809625 w 809625"/>
              <a:gd name="connsiteY2" fmla="*/ 583407 h 583407"/>
            </a:gdLst>
            <a:ahLst/>
            <a:cxnLst>
              <a:cxn ang="0">
                <a:pos x="connsiteX0" y="connsiteY0"/>
              </a:cxn>
              <a:cxn ang="0">
                <a:pos x="connsiteX1" y="connsiteY1"/>
              </a:cxn>
              <a:cxn ang="0">
                <a:pos x="connsiteX2" y="connsiteY2"/>
              </a:cxn>
            </a:cxnLst>
            <a:rect l="l" t="t" r="r" b="b"/>
            <a:pathLst>
              <a:path w="809625" h="583407">
                <a:moveTo>
                  <a:pt x="0" y="0"/>
                </a:moveTo>
                <a:lnTo>
                  <a:pt x="809625" y="0"/>
                </a:lnTo>
                <a:lnTo>
                  <a:pt x="809625" y="58340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a16="http://schemas.microsoft.com/office/drawing/2014/main" xmlns="" id="{06B15736-FC8B-4050-A2F5-AB6BD864A78D}"/>
              </a:ext>
            </a:extLst>
          </p:cNvPr>
          <p:cNvSpPr txBox="1">
            <a:spLocks/>
          </p:cNvSpPr>
          <p:nvPr/>
        </p:nvSpPr>
        <p:spPr bwMode="gray">
          <a:xfrm>
            <a:off x="2537530" y="3633446"/>
            <a:ext cx="1512000" cy="737936"/>
          </a:xfrm>
          <a:prstGeom prst="rect">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100" dirty="0" smtClean="0">
                <a:solidFill>
                  <a:schemeClr val="tx1"/>
                </a:solidFill>
                <a:latin typeface="Huawei Sans" panose="020C0503030203020204" pitchFamily="34" charset="0"/>
              </a:rPr>
              <a:t>IP VPN instance </a:t>
            </a:r>
            <a:r>
              <a:rPr lang="en-US" sz="1100" b="1" dirty="0" smtClean="0">
                <a:solidFill>
                  <a:srgbClr val="C7000B"/>
                </a:solidFill>
                <a:latin typeface="Huawei Sans" panose="020C0503030203020204" pitchFamily="34" charset="0"/>
              </a:rPr>
              <a:t>VPN1</a:t>
            </a:r>
          </a:p>
          <a:p>
            <a:pPr fontAlgn="ctr"/>
            <a:r>
              <a:rPr lang="en-US" sz="1100" dirty="0" smtClean="0">
                <a:solidFill>
                  <a:schemeClr val="tx1"/>
                </a:solidFill>
                <a:latin typeface="Huawei Sans" panose="020C0503030203020204" pitchFamily="34" charset="0"/>
              </a:rPr>
              <a:t>BD 20</a:t>
            </a:r>
          </a:p>
          <a:p>
            <a:pPr fontAlgn="ctr"/>
            <a:r>
              <a:rPr lang="en-US" sz="1100" dirty="0" smtClean="0">
                <a:solidFill>
                  <a:schemeClr val="tx1"/>
                </a:solidFill>
                <a:latin typeface="Huawei Sans" panose="020C0503030203020204" pitchFamily="34" charset="0"/>
              </a:rPr>
              <a:t>L3VNI 1000</a:t>
            </a:r>
            <a:endParaRPr lang="en-US" altLang="zh-CN" sz="1100" dirty="0">
              <a:solidFill>
                <a:schemeClr val="tx1"/>
              </a:solidFill>
              <a:latin typeface="Huawei Sans" panose="020C0503030203020204" pitchFamily="34" charset="0"/>
              <a:sym typeface="Huawei Sans" panose="020C0503030203020204" pitchFamily="34" charset="0"/>
            </a:endParaRPr>
          </a:p>
        </p:txBody>
      </p:sp>
      <p:cxnSp>
        <p:nvCxnSpPr>
          <p:cNvPr id="74" name="直接连接符 73"/>
          <p:cNvCxnSpPr/>
          <p:nvPr/>
        </p:nvCxnSpPr>
        <p:spPr bwMode="gray">
          <a:xfrm flipH="1">
            <a:off x="973119" y="2684278"/>
            <a:ext cx="2020959"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5" name="椭圆 74"/>
          <p:cNvSpPr>
            <a:spLocks noChangeAspect="1"/>
          </p:cNvSpPr>
          <p:nvPr/>
        </p:nvSpPr>
        <p:spPr bwMode="gray">
          <a:xfrm>
            <a:off x="784290" y="2595165"/>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1046154" y="2710441"/>
            <a:ext cx="1947924" cy="461665"/>
          </a:xfrm>
          <a:prstGeom prst="rect">
            <a:avLst/>
          </a:prstGeom>
        </p:spPr>
        <p:txBody>
          <a:bodyPr wrap="square">
            <a:spAutoFit/>
          </a:bodyPr>
          <a:lstStyle/>
          <a:p>
            <a:pPr fontAlgn="ctr"/>
            <a:r>
              <a:rPr lang="en-US" sz="1200" dirty="0" smtClean="0">
                <a:latin typeface="Huawei Sans" panose="020C0503030203020204" pitchFamily="34" charset="0"/>
              </a:rPr>
              <a:t>PC1 sends a unicast packet to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椭圆 76"/>
          <p:cNvSpPr>
            <a:spLocks noChangeAspect="1"/>
          </p:cNvSpPr>
          <p:nvPr/>
        </p:nvSpPr>
        <p:spPr bwMode="gray">
          <a:xfrm>
            <a:off x="2206823" y="4503502"/>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2439302" y="4473809"/>
            <a:ext cx="3017225" cy="1015663"/>
          </a:xfrm>
          <a:prstGeom prst="rect">
            <a:avLst/>
          </a:prstGeom>
        </p:spPr>
        <p:txBody>
          <a:bodyPr wrap="square">
            <a:spAutoFit/>
          </a:bodyPr>
          <a:lstStyle/>
          <a:p>
            <a:pPr fontAlgn="ctr"/>
            <a:r>
              <a:rPr lang="en-US" sz="1200" dirty="0" smtClean="0">
                <a:latin typeface="Huawei Sans" panose="020C0503030203020204" pitchFamily="34" charset="0"/>
              </a:rPr>
              <a:t>VBDIF 20</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latin typeface="Huawei Sans" panose="020C0503030203020204" pitchFamily="34" charset="0"/>
              </a:rPr>
              <a:t>searches routes in the routing table of the IP VPN instance VPN1.</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latin typeface="Huawei Sans" panose="020C0503030203020204" pitchFamily="34" charset="0"/>
              </a:rPr>
              <a:t>It finds that the next hop of the matched route (32-bit host route) is the remote VTEP of the VXLAN tunnel.</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a:spLocks noChangeAspect="1"/>
          </p:cNvSpPr>
          <p:nvPr/>
        </p:nvSpPr>
        <p:spPr bwMode="gray">
          <a:xfrm>
            <a:off x="3846634" y="278573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gray">
          <a:xfrm>
            <a:off x="4079113" y="2638700"/>
            <a:ext cx="3334575" cy="461665"/>
          </a:xfrm>
          <a:prstGeom prst="rect">
            <a:avLst/>
          </a:prstGeom>
        </p:spPr>
        <p:txBody>
          <a:bodyPr wrap="square">
            <a:spAutoFit/>
          </a:bodyPr>
          <a:lstStyle/>
          <a:p>
            <a:pPr fontAlgn="ctr"/>
            <a:r>
              <a:rPr lang="en-US" sz="1200" dirty="0" smtClean="0">
                <a:latin typeface="Huawei Sans" panose="020C0503030203020204" pitchFamily="34" charset="0"/>
              </a:rPr>
              <a:t>VTEP1 sends the data packet to VTEP2 through the VXLAN tunnel.</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a:extLst>
              <a:ext uri="{FF2B5EF4-FFF2-40B4-BE49-F238E27FC236}">
                <a16:creationId xmlns:a16="http://schemas.microsoft.com/office/drawing/2014/main" xmlns="" id="{0B715521-6FFC-425A-9709-08A533BD8FE8}"/>
              </a:ext>
            </a:extLst>
          </p:cNvPr>
          <p:cNvSpPr/>
          <p:nvPr/>
        </p:nvSpPr>
        <p:spPr bwMode="gray">
          <a:xfrm rot="5400000" flipH="1">
            <a:off x="8546214" y="3172980"/>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8" name="直接连接符 97">
            <a:extLst>
              <a:ext uri="{FF2B5EF4-FFF2-40B4-BE49-F238E27FC236}">
                <a16:creationId xmlns:a16="http://schemas.microsoft.com/office/drawing/2014/main" xmlns="" id="{52DC6F41-F8AF-440B-A7D8-2F383A91BFE3}"/>
              </a:ext>
            </a:extLst>
          </p:cNvPr>
          <p:cNvCxnSpPr>
            <a:cxnSpLocks/>
          </p:cNvCxnSpPr>
          <p:nvPr/>
        </p:nvCxnSpPr>
        <p:spPr bwMode="gray">
          <a:xfrm flipV="1">
            <a:off x="8633841" y="3341349"/>
            <a:ext cx="0" cy="758720"/>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101" name="文本框 100">
            <a:extLst>
              <a:ext uri="{FF2B5EF4-FFF2-40B4-BE49-F238E27FC236}">
                <a16:creationId xmlns:a16="http://schemas.microsoft.com/office/drawing/2014/main" xmlns="" id="{06B15736-FC8B-4050-A2F5-AB6BD864A78D}"/>
              </a:ext>
            </a:extLst>
          </p:cNvPr>
          <p:cNvSpPr txBox="1">
            <a:spLocks/>
          </p:cNvSpPr>
          <p:nvPr/>
        </p:nvSpPr>
        <p:spPr bwMode="gray">
          <a:xfrm>
            <a:off x="7490191" y="3633446"/>
            <a:ext cx="1512000" cy="737936"/>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100" dirty="0" smtClean="0">
                <a:solidFill>
                  <a:schemeClr val="tx1"/>
                </a:solidFill>
                <a:latin typeface="Huawei Sans" panose="020C0503030203020204" pitchFamily="34" charset="0"/>
              </a:rPr>
              <a:t>IP VPN instance  </a:t>
            </a:r>
            <a:r>
              <a:rPr lang="en-US" sz="1100" b="1" dirty="0" smtClean="0">
                <a:solidFill>
                  <a:srgbClr val="C7000B"/>
                </a:solidFill>
                <a:latin typeface="Huawei Sans" panose="020C0503030203020204" pitchFamily="34" charset="0"/>
              </a:rPr>
              <a:t>VPN1</a:t>
            </a:r>
            <a:endParaRPr lang="en-US" altLang="zh-CN" sz="1100" dirty="0" smtClean="0">
              <a:solidFill>
                <a:srgbClr val="C7000B"/>
              </a:solidFill>
              <a:latin typeface="Huawei Sans" panose="020C0503030203020204" pitchFamily="34" charset="0"/>
              <a:sym typeface="Huawei Sans" panose="020C0503030203020204" pitchFamily="34" charset="0"/>
            </a:endParaRPr>
          </a:p>
          <a:p>
            <a:pPr fontAlgn="ctr"/>
            <a:r>
              <a:rPr lang="en-US" sz="1100" dirty="0" smtClean="0">
                <a:solidFill>
                  <a:schemeClr val="tx1"/>
                </a:solidFill>
                <a:latin typeface="Huawei Sans" panose="020C0503030203020204" pitchFamily="34" charset="0"/>
              </a:rPr>
              <a:t>BD 10</a:t>
            </a:r>
          </a:p>
          <a:p>
            <a:pPr fontAlgn="ctr"/>
            <a:r>
              <a:rPr lang="en-US" sz="1100" dirty="0" smtClean="0">
                <a:solidFill>
                  <a:schemeClr val="tx1"/>
                </a:solidFill>
                <a:latin typeface="Huawei Sans" panose="020C0503030203020204" pitchFamily="34" charset="0"/>
              </a:rPr>
              <a:t>L3VNI 1000</a:t>
            </a:r>
            <a:endParaRPr lang="en-US" altLang="zh-CN" sz="1100" dirty="0">
              <a:solidFill>
                <a:schemeClr val="tx1"/>
              </a:solidFill>
              <a:latin typeface="Huawei Sans" panose="020C0503030203020204" pitchFamily="34" charset="0"/>
              <a:sym typeface="Huawei Sans" panose="020C0503030203020204" pitchFamily="34" charset="0"/>
            </a:endParaRPr>
          </a:p>
        </p:txBody>
      </p:sp>
      <p:sp>
        <p:nvSpPr>
          <p:cNvPr id="103" name="椭圆 102"/>
          <p:cNvSpPr>
            <a:spLocks noChangeAspect="1"/>
          </p:cNvSpPr>
          <p:nvPr/>
        </p:nvSpPr>
        <p:spPr bwMode="gray">
          <a:xfrm>
            <a:off x="7181209" y="444678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矩形 103"/>
          <p:cNvSpPr/>
          <p:nvPr/>
        </p:nvSpPr>
        <p:spPr bwMode="gray">
          <a:xfrm>
            <a:off x="7413688" y="4417087"/>
            <a:ext cx="2672143" cy="1569660"/>
          </a:xfrm>
          <a:prstGeom prst="rect">
            <a:avLst/>
          </a:prstGeom>
        </p:spPr>
        <p:txBody>
          <a:bodyPr wrap="square">
            <a:spAutoFit/>
          </a:bodyPr>
          <a:lstStyle/>
          <a:p>
            <a:pPr fontAlgn="ctr"/>
            <a:r>
              <a:rPr lang="en-US" sz="1200" dirty="0" smtClean="0">
                <a:latin typeface="Huawei Sans" panose="020C0503030203020204" pitchFamily="34" charset="0"/>
              </a:rPr>
              <a:t>VTEP2 searches for the route in the routing table of the IP VPN instance corresponding to VNI 1000 and finds the direct route generated by the local VBDIF interface. VTEP2 then performs Layer 2 table lookup in the corresponding BD.</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a:spLocks noChangeAspect="1"/>
          </p:cNvSpPr>
          <p:nvPr/>
        </p:nvSpPr>
        <p:spPr bwMode="gray">
          <a:xfrm>
            <a:off x="9359315" y="2668393"/>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p:cNvSpPr/>
          <p:nvPr/>
        </p:nvSpPr>
        <p:spPr bwMode="gray">
          <a:xfrm>
            <a:off x="9591795" y="2527427"/>
            <a:ext cx="1655326" cy="461665"/>
          </a:xfrm>
          <a:prstGeom prst="rect">
            <a:avLst/>
          </a:prstGeom>
        </p:spPr>
        <p:txBody>
          <a:bodyPr wrap="square">
            <a:spAutoFit/>
          </a:bodyPr>
          <a:lstStyle/>
          <a:p>
            <a:pPr fontAlgn="ctr"/>
            <a:r>
              <a:rPr lang="en-US" sz="1200" dirty="0" smtClean="0">
                <a:latin typeface="Huawei Sans" panose="020C0503030203020204" pitchFamily="34" charset="0"/>
              </a:rPr>
              <a:t>VTEP2 sends the data packet to PC2.</a:t>
            </a:r>
            <a:endParaRPr lang="en-US" sz="1200" dirty="0">
              <a:latin typeface="Huawei Sans" panose="020C0503030203020204" pitchFamily="34" charset="0"/>
            </a:endParaRPr>
          </a:p>
        </p:txBody>
      </p:sp>
      <p:graphicFrame>
        <p:nvGraphicFramePr>
          <p:cNvPr id="44" name="表格 43"/>
          <p:cNvGraphicFramePr>
            <a:graphicFrameLocks noGrp="1"/>
          </p:cNvGraphicFramePr>
          <p:nvPr>
            <p:extLst>
              <p:ext uri="{D42A27DB-BD31-4B8C-83A1-F6EECF244321}">
                <p14:modId xmlns:p14="http://schemas.microsoft.com/office/powerpoint/2010/main" val="3557253669"/>
              </p:ext>
            </p:extLst>
          </p:nvPr>
        </p:nvGraphicFramePr>
        <p:xfrm>
          <a:off x="4825223" y="1046990"/>
          <a:ext cx="2541553" cy="1549872"/>
        </p:xfrm>
        <a:graphic>
          <a:graphicData uri="http://schemas.openxmlformats.org/drawingml/2006/table">
            <a:tbl>
              <a:tblPr firstRow="1" bandRow="1">
                <a:tableStyleId>{72833802-FEF1-4C79-8D5D-14CF1EAF98D9}</a:tableStyleId>
              </a:tblPr>
              <a:tblGrid>
                <a:gridCol w="2541553"/>
              </a:tblGrid>
              <a:tr h="28800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Outer IP</a:t>
                      </a:r>
                      <a:endParaRPr lang="en-US" sz="1200" dirty="0">
                        <a:solidFill>
                          <a:schemeClr val="tx1"/>
                        </a:solidFill>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noFill/>
                  </a:tcPr>
                </a:tc>
              </a:tr>
              <a:tr h="288000">
                <a:tc>
                  <a:txBody>
                    <a:bodyPr/>
                    <a:lstStyle/>
                    <a:p>
                      <a:pPr marL="0" marR="0" lvl="0" indent="0" algn="ctr" defTabSz="914034" rtl="0" eaLnBrk="1" fontAlgn="ctr" latinLnBrk="0" hangingPunct="1">
                        <a:lnSpc>
                          <a:spcPct val="120000"/>
                        </a:lnSpc>
                        <a:spcBef>
                          <a:spcPts val="0"/>
                        </a:spcBef>
                        <a:spcAft>
                          <a:spcPts val="0"/>
                        </a:spcAft>
                        <a:buClrTx/>
                        <a:buSzTx/>
                        <a:buFontTx/>
                        <a:buNone/>
                        <a:tabLst/>
                        <a:defRPr/>
                      </a:pPr>
                      <a:r>
                        <a:rPr lang="en-US" sz="1200" dirty="0" smtClean="0">
                          <a:latin typeface="Huawei Sans" panose="020C0503030203020204" pitchFamily="34" charset="0"/>
                        </a:rPr>
                        <a:t>UDP</a:t>
                      </a:r>
                      <a:endParaRPr lang="en-US" sz="1200" dirty="0">
                        <a:latin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288000">
                <a:tc>
                  <a:txBody>
                    <a:bodyPr/>
                    <a:lstStyle/>
                    <a:p>
                      <a:pPr marL="0" marR="0" lvl="0" indent="0" algn="ctr" defTabSz="914034" rtl="0" eaLnBrk="1" fontAlgn="ctr" latinLnBrk="0" hangingPunct="1">
                        <a:lnSpc>
                          <a:spcPct val="120000"/>
                        </a:lnSpc>
                        <a:spcBef>
                          <a:spcPts val="0"/>
                        </a:spcBef>
                        <a:spcAft>
                          <a:spcPts val="0"/>
                        </a:spcAft>
                        <a:buClrTx/>
                        <a:buSzTx/>
                        <a:buFontTx/>
                        <a:buNone/>
                        <a:tabLst/>
                        <a:defRPr/>
                      </a:pPr>
                      <a:r>
                        <a:rPr lang="en-US" sz="1200" dirty="0" smtClean="0">
                          <a:latin typeface="Huawei Sans" panose="020C0503030203020204" pitchFamily="34" charset="0"/>
                        </a:rPr>
                        <a:t>VXLAN header </a:t>
                      </a:r>
                      <a:r>
                        <a:rPr lang="en-US" sz="1200" dirty="0" smtClean="0">
                          <a:solidFill>
                            <a:srgbClr val="C7000B"/>
                          </a:solidFill>
                          <a:latin typeface="Huawei Sans" panose="020C0503030203020204" pitchFamily="34" charset="0"/>
                        </a:rPr>
                        <a:t>(L3VNI 1000)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tcPr>
                </a:tc>
              </a:tr>
              <a:tr h="288000">
                <a:tc>
                  <a:txBody>
                    <a:bodyPr/>
                    <a:lstStyle/>
                    <a:p>
                      <a:pPr algn="ctr" fontAlgn="ctr"/>
                      <a:r>
                        <a:rPr lang="en-US" sz="1200" b="0" dirty="0" smtClean="0">
                          <a:solidFill>
                            <a:srgbClr val="C7000B"/>
                          </a:solidFill>
                          <a:latin typeface="Huawei Sans" panose="020C0503030203020204" pitchFamily="34" charset="0"/>
                        </a:rPr>
                        <a:t>Source MAC address: MAC address of VBDIF 20</a:t>
                      </a:r>
                    </a:p>
                    <a:p>
                      <a:pPr algn="ctr" fontAlgn="ctr"/>
                      <a:r>
                        <a:rPr lang="en-US" sz="1200" b="0" dirty="0" smtClean="0">
                          <a:solidFill>
                            <a:srgbClr val="C7000B"/>
                          </a:solidFill>
                          <a:latin typeface="Huawei Sans" panose="020C0503030203020204" pitchFamily="34" charset="0"/>
                        </a:rPr>
                        <a:t>Destination MAC address: MAC B</a:t>
                      </a:r>
                      <a:endParaRPr lang="en-US" altLang="zh-CN" sz="1200" b="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C5ECFA"/>
                      </a:solidFill>
                      <a:prstDash val="solid"/>
                      <a:round/>
                      <a:headEnd type="none" w="med" len="med"/>
                      <a:tailEnd type="none" w="med" len="med"/>
                    </a:lnL>
                    <a:lnR w="12700" cap="flat" cmpd="sng" algn="ctr">
                      <a:solidFill>
                        <a:srgbClr val="C5ECFA"/>
                      </a:solidFill>
                      <a:prstDash val="solid"/>
                      <a:round/>
                      <a:headEnd type="none" w="med" len="med"/>
                      <a:tailEnd type="none" w="med" len="med"/>
                    </a:lnR>
                    <a:lnT w="12700" cap="flat" cmpd="sng" algn="ctr">
                      <a:solidFill>
                        <a:srgbClr val="C5ECFA"/>
                      </a:solidFill>
                      <a:prstDash val="solid"/>
                      <a:round/>
                      <a:headEnd type="none" w="med" len="med"/>
                      <a:tailEnd type="none" w="med" len="med"/>
                    </a:lnT>
                    <a:lnB w="12700" cap="flat" cmpd="sng" algn="ctr">
                      <a:solidFill>
                        <a:srgbClr val="C5ECFA"/>
                      </a:solidFill>
                      <a:prstDash val="solid"/>
                      <a:round/>
                      <a:headEnd type="none" w="med" len="med"/>
                      <a:tailEnd type="none" w="med" len="med"/>
                    </a:lnB>
                    <a:solidFill>
                      <a:srgbClr val="F4FBFE"/>
                    </a:solidFill>
                  </a:tcPr>
                </a:tc>
              </a:tr>
            </a:tbl>
          </a:graphicData>
        </a:graphic>
      </p:graphicFrame>
      <p:sp>
        <p:nvSpPr>
          <p:cNvPr id="51" name="圆角矩形 50"/>
          <p:cNvSpPr/>
          <p:nvPr/>
        </p:nvSpPr>
        <p:spPr bwMode="gray">
          <a:xfrm>
            <a:off x="711404" y="5840574"/>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MAC address advertisement</a:t>
            </a:r>
            <a:endParaRPr lang="en-US" altLang="zh-CN" sz="1100" dirty="0">
              <a:latin typeface="Huawei Sans" panose="020C0503030203020204" pitchFamily="34" charset="0"/>
            </a:endParaRPr>
          </a:p>
        </p:txBody>
      </p:sp>
      <p:sp>
        <p:nvSpPr>
          <p:cNvPr id="52" name="圆角矩形 51"/>
          <p:cNvSpPr/>
          <p:nvPr/>
        </p:nvSpPr>
        <p:spPr bwMode="gray">
          <a:xfrm>
            <a:off x="2185988" y="5840574"/>
            <a:ext cx="1474584" cy="360000"/>
          </a:xfrm>
          <a:prstGeom prst="roundRect">
            <a:avLst/>
          </a:prstGeom>
          <a:solidFill>
            <a:schemeClr val="bg1">
              <a:lumMod val="8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latin typeface="Huawei Sans" panose="020C0503030203020204" pitchFamily="34" charset="0"/>
              </a:rPr>
              <a:t>ARP advertisement</a:t>
            </a:r>
            <a:endParaRPr lang="en-US" altLang="zh-CN" sz="1100" dirty="0">
              <a:latin typeface="Huawei Sans" panose="020C0503030203020204" pitchFamily="34" charset="0"/>
            </a:endParaRPr>
          </a:p>
        </p:txBody>
      </p:sp>
      <p:sp>
        <p:nvSpPr>
          <p:cNvPr id="53" name="圆角矩形 52"/>
          <p:cNvSpPr/>
          <p:nvPr/>
        </p:nvSpPr>
        <p:spPr bwMode="gray">
          <a:xfrm>
            <a:off x="3673695" y="5840574"/>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solidFill>
                  <a:schemeClr val="tx1"/>
                </a:solidFill>
                <a:latin typeface="Huawei Sans" panose="020C0503030203020204" pitchFamily="34" charset="0"/>
              </a:rPr>
              <a:t>IP route advertisement</a:t>
            </a:r>
            <a:endParaRPr lang="en-US" altLang="zh-CN" sz="1100" dirty="0">
              <a:solidFill>
                <a:schemeClr val="tx1"/>
              </a:solidFill>
              <a:latin typeface="Huawei Sans" panose="020C0503030203020204" pitchFamily="34" charset="0"/>
            </a:endParaRPr>
          </a:p>
        </p:txBody>
      </p:sp>
      <p:sp>
        <p:nvSpPr>
          <p:cNvPr id="48"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5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3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20059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Technical Background: Virtualization Are Widely Deployed by Enterprises</a:t>
            </a:r>
            <a:endParaRPr lang="en-US" altLang="zh-CN" dirty="0">
              <a:sym typeface="Huawei Sans" panose="020C0503030203020204" pitchFamily="34" charset="0"/>
            </a:endParaRPr>
          </a:p>
        </p:txBody>
      </p:sp>
      <p:sp>
        <p:nvSpPr>
          <p:cNvPr id="8" name="文本占位符 7"/>
          <p:cNvSpPr>
            <a:spLocks noGrp="1"/>
          </p:cNvSpPr>
          <p:nvPr>
            <p:ph type="body" sz="quarter" idx="10"/>
          </p:nvPr>
        </p:nvSpPr>
        <p:spPr bwMode="gray">
          <a:xfrm>
            <a:off x="455613" y="1484312"/>
            <a:ext cx="11293476" cy="1555835"/>
          </a:xfrm>
        </p:spPr>
        <p:txBody>
          <a:bodyPr/>
          <a:lstStyle/>
          <a:p>
            <a:r>
              <a:rPr lang="en-US" sz="1600" dirty="0" smtClean="0"/>
              <a:t>Virtualization technologies reduce IT costs, improve service deployment flexibility, and reduce O&amp;M costs. More and more enterprises choose to use cloud computing or virtualization technologies in their DCs or campus IT infrastructure.</a:t>
            </a:r>
            <a:endParaRPr lang="en-US" altLang="zh-CN" sz="1600" dirty="0" smtClean="0">
              <a:sym typeface="Huawei Sans" panose="020C0503030203020204" pitchFamily="34" charset="0"/>
            </a:endParaRPr>
          </a:p>
          <a:p>
            <a:r>
              <a:rPr lang="en-US" sz="1600" dirty="0" smtClean="0"/>
              <a:t>After an enterprise chooses the virtualization architecture, services are deployed on VMs in server clusters.</a:t>
            </a:r>
          </a:p>
          <a:p>
            <a:endParaRPr lang="en-US" altLang="zh-CN" sz="1600" dirty="0" smtClean="0"/>
          </a:p>
          <a:p>
            <a:endParaRPr lang="en-US" altLang="zh-CN" sz="1600" dirty="0"/>
          </a:p>
        </p:txBody>
      </p:sp>
      <p:sp>
        <p:nvSpPr>
          <p:cNvPr id="220" name="矩形 219">
            <a:extLst>
              <a:ext uri="{FF2B5EF4-FFF2-40B4-BE49-F238E27FC236}">
                <a16:creationId xmlns:a16="http://schemas.microsoft.com/office/drawing/2014/main" xmlns="" id="{C546ACDD-C8F7-4C8F-B3DF-4034C17F99E1}"/>
              </a:ext>
            </a:extLst>
          </p:cNvPr>
          <p:cNvSpPr/>
          <p:nvPr/>
        </p:nvSpPr>
        <p:spPr bwMode="gray">
          <a:xfrm>
            <a:off x="1714615" y="4974354"/>
            <a:ext cx="3859523" cy="482600"/>
          </a:xfrm>
          <a:prstGeom prst="rect">
            <a:avLst/>
          </a:prstGeom>
          <a:solidFill>
            <a:srgbClr val="30B5C5"/>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b="1" dirty="0" smtClean="0">
                <a:solidFill>
                  <a:schemeClr val="bg1"/>
                </a:solidFill>
                <a:latin typeface="Huawei Sans" panose="020C0503030203020204" pitchFamily="34" charset="0"/>
              </a:rPr>
              <a:t>Server</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矩形 221">
            <a:extLst>
              <a:ext uri="{FF2B5EF4-FFF2-40B4-BE49-F238E27FC236}">
                <a16:creationId xmlns:a16="http://schemas.microsoft.com/office/drawing/2014/main" xmlns="" id="{227FC444-41F1-4237-B48E-8817D9CC209C}"/>
              </a:ext>
            </a:extLst>
          </p:cNvPr>
          <p:cNvSpPr/>
          <p:nvPr/>
        </p:nvSpPr>
        <p:spPr bwMode="gray">
          <a:xfrm>
            <a:off x="1714615" y="4491754"/>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2">
                    <a:lumMod val="25000"/>
                  </a:schemeClr>
                </a:solidFill>
                <a:latin typeface="Huawei Sans" panose="020C0503030203020204" pitchFamily="34" charset="0"/>
              </a:rPr>
              <a:t>Hypervisor</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矩形 292">
            <a:extLst>
              <a:ext uri="{FF2B5EF4-FFF2-40B4-BE49-F238E27FC236}">
                <a16:creationId xmlns:a16="http://schemas.microsoft.com/office/drawing/2014/main" xmlns="" id="{95F2D896-D835-49AC-A6BE-5245E2D77F71}"/>
              </a:ext>
            </a:extLst>
          </p:cNvPr>
          <p:cNvSpPr/>
          <p:nvPr/>
        </p:nvSpPr>
        <p:spPr bwMode="gray">
          <a:xfrm>
            <a:off x="1714615" y="3971054"/>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2">
                    <a:lumMod val="25000"/>
                  </a:schemeClr>
                </a:solidFill>
                <a:latin typeface="Huawei Sans" panose="020C0503030203020204" pitchFamily="34" charset="0"/>
              </a:rPr>
              <a:t>Guest OS</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矩形 304">
            <a:extLst>
              <a:ext uri="{FF2B5EF4-FFF2-40B4-BE49-F238E27FC236}">
                <a16:creationId xmlns:a16="http://schemas.microsoft.com/office/drawing/2014/main" xmlns="" id="{193ADFA4-7DCD-41CF-95B5-3BAD0FA2410A}"/>
              </a:ext>
            </a:extLst>
          </p:cNvPr>
          <p:cNvSpPr/>
          <p:nvPr/>
        </p:nvSpPr>
        <p:spPr bwMode="gray">
          <a:xfrm>
            <a:off x="3016936" y="3971054"/>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Guest OS</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6" name="矩形 305">
            <a:extLst>
              <a:ext uri="{FF2B5EF4-FFF2-40B4-BE49-F238E27FC236}">
                <a16:creationId xmlns:a16="http://schemas.microsoft.com/office/drawing/2014/main" xmlns="" id="{B18C1256-E74F-40A5-9F51-56A12120FEC7}"/>
              </a:ext>
            </a:extLst>
          </p:cNvPr>
          <p:cNvSpPr/>
          <p:nvPr/>
        </p:nvSpPr>
        <p:spPr bwMode="gray">
          <a:xfrm>
            <a:off x="4319258" y="3971054"/>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Guest OS</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矩形 314">
            <a:extLst>
              <a:ext uri="{FF2B5EF4-FFF2-40B4-BE49-F238E27FC236}">
                <a16:creationId xmlns:a16="http://schemas.microsoft.com/office/drawing/2014/main" xmlns="" id="{E977C68D-DE9B-46B9-B357-0D8B4BE542F0}"/>
              </a:ext>
            </a:extLst>
          </p:cNvPr>
          <p:cNvSpPr/>
          <p:nvPr/>
        </p:nvSpPr>
        <p:spPr bwMode="gray">
          <a:xfrm>
            <a:off x="1714615" y="3437654"/>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2">
                    <a:lumMod val="25000"/>
                  </a:schemeClr>
                </a:solidFill>
                <a:latin typeface="Huawei Sans" panose="020C0503030203020204" pitchFamily="34" charset="0"/>
              </a:rPr>
              <a:t>Web 1</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6" name="矩形 315">
            <a:extLst>
              <a:ext uri="{FF2B5EF4-FFF2-40B4-BE49-F238E27FC236}">
                <a16:creationId xmlns:a16="http://schemas.microsoft.com/office/drawing/2014/main" xmlns="" id="{B39C32B2-643B-4CE9-ACEF-2DB60D76F1DE}"/>
              </a:ext>
            </a:extLst>
          </p:cNvPr>
          <p:cNvSpPr/>
          <p:nvPr/>
        </p:nvSpPr>
        <p:spPr bwMode="gray">
          <a:xfrm>
            <a:off x="3016936" y="3437654"/>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DB </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7" name="矩形 316">
            <a:extLst>
              <a:ext uri="{FF2B5EF4-FFF2-40B4-BE49-F238E27FC236}">
                <a16:creationId xmlns:a16="http://schemas.microsoft.com/office/drawing/2014/main" xmlns="" id="{E9A94B12-D4CC-47A1-BF0B-D7EB62C0375F}"/>
              </a:ext>
            </a:extLst>
          </p:cNvPr>
          <p:cNvSpPr/>
          <p:nvPr/>
        </p:nvSpPr>
        <p:spPr bwMode="gray">
          <a:xfrm>
            <a:off x="4319258" y="3437654"/>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APP</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a:extLst>
              <a:ext uri="{FF2B5EF4-FFF2-40B4-BE49-F238E27FC236}">
                <a16:creationId xmlns:a16="http://schemas.microsoft.com/office/drawing/2014/main" xmlns="" id="{B8D3B0B6-A792-4F27-94E3-D3F34BA87DF9}"/>
              </a:ext>
            </a:extLst>
          </p:cNvPr>
          <p:cNvSpPr txBox="1"/>
          <p:nvPr/>
        </p:nvSpPr>
        <p:spPr bwMode="gray">
          <a:xfrm>
            <a:off x="1643868" y="3040147"/>
            <a:ext cx="4081567" cy="307777"/>
          </a:xfrm>
          <a:prstGeom prst="rect">
            <a:avLst/>
          </a:prstGeom>
          <a:noFill/>
        </p:spPr>
        <p:txBody>
          <a:bodyPr wrap="none" rtlCol="0">
            <a:spAutoFit/>
          </a:bodyPr>
          <a:lstStyle/>
          <a:p>
            <a:pPr fontAlgn="ctr"/>
            <a:r>
              <a:rPr lang="en-US" sz="1400" dirty="0" smtClean="0">
                <a:solidFill>
                  <a:srgbClr val="C7000B"/>
                </a:solidFill>
                <a:latin typeface="Huawei Sans" panose="020C0503030203020204" pitchFamily="34" charset="0"/>
              </a:rPr>
              <a:t>Services are deployed on VMs in server clusters.</a:t>
            </a:r>
            <a:endParaRPr lang="en-US" altLang="zh-CN" sz="1400" dirty="0">
              <a:solidFill>
                <a:srgbClr val="C7000B"/>
              </a:solidFill>
              <a:latin typeface="Huawei Sans" panose="020C0503030203020204" pitchFamily="34" charset="0"/>
            </a:endParaRPr>
          </a:p>
        </p:txBody>
      </p:sp>
      <p:sp>
        <p:nvSpPr>
          <p:cNvPr id="326" name="矩形 325">
            <a:extLst>
              <a:ext uri="{FF2B5EF4-FFF2-40B4-BE49-F238E27FC236}">
                <a16:creationId xmlns:a16="http://schemas.microsoft.com/office/drawing/2014/main" xmlns="" id="{18504FA1-83FD-45B0-A7D0-351688082DAB}"/>
              </a:ext>
            </a:extLst>
          </p:cNvPr>
          <p:cNvSpPr/>
          <p:nvPr/>
        </p:nvSpPr>
        <p:spPr bwMode="gray">
          <a:xfrm>
            <a:off x="6564721" y="4974354"/>
            <a:ext cx="3859523" cy="482600"/>
          </a:xfrm>
          <a:prstGeom prst="rect">
            <a:avLst/>
          </a:prstGeom>
          <a:solidFill>
            <a:srgbClr val="30B5C5"/>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b="1" dirty="0" smtClean="0">
                <a:solidFill>
                  <a:schemeClr val="bg1"/>
                </a:solidFill>
                <a:latin typeface="Huawei Sans" panose="020C0503030203020204" pitchFamily="34" charset="0"/>
              </a:rPr>
              <a:t>Server</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7" name="矩形 326">
            <a:extLst>
              <a:ext uri="{FF2B5EF4-FFF2-40B4-BE49-F238E27FC236}">
                <a16:creationId xmlns:a16="http://schemas.microsoft.com/office/drawing/2014/main" xmlns="" id="{23E95972-6DF1-487E-9666-D2F865110DBA}"/>
              </a:ext>
            </a:extLst>
          </p:cNvPr>
          <p:cNvSpPr/>
          <p:nvPr/>
        </p:nvSpPr>
        <p:spPr bwMode="gray">
          <a:xfrm>
            <a:off x="6564721" y="4491754"/>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2">
                    <a:lumMod val="25000"/>
                  </a:schemeClr>
                </a:solidFill>
                <a:latin typeface="Huawei Sans" panose="020C0503030203020204" pitchFamily="34" charset="0"/>
              </a:rPr>
              <a:t>Hypervisor</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8" name="矩形 327">
            <a:extLst>
              <a:ext uri="{FF2B5EF4-FFF2-40B4-BE49-F238E27FC236}">
                <a16:creationId xmlns:a16="http://schemas.microsoft.com/office/drawing/2014/main" xmlns="" id="{F324F122-1654-4922-982D-4A4F35843CCE}"/>
              </a:ext>
            </a:extLst>
          </p:cNvPr>
          <p:cNvSpPr/>
          <p:nvPr/>
        </p:nvSpPr>
        <p:spPr bwMode="gray">
          <a:xfrm>
            <a:off x="6564721" y="3971054"/>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2">
                    <a:lumMod val="25000"/>
                  </a:schemeClr>
                </a:solidFill>
                <a:latin typeface="Huawei Sans" panose="020C0503030203020204" pitchFamily="34" charset="0"/>
              </a:rPr>
              <a:t>Guest OS</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9" name="矩形 328">
            <a:extLst>
              <a:ext uri="{FF2B5EF4-FFF2-40B4-BE49-F238E27FC236}">
                <a16:creationId xmlns:a16="http://schemas.microsoft.com/office/drawing/2014/main" xmlns="" id="{F6BEF4C2-08C8-42AB-A762-0784ADED0DA6}"/>
              </a:ext>
            </a:extLst>
          </p:cNvPr>
          <p:cNvSpPr/>
          <p:nvPr/>
        </p:nvSpPr>
        <p:spPr bwMode="gray">
          <a:xfrm>
            <a:off x="7867043" y="3971054"/>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Guest OS</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0" name="矩形 329">
            <a:extLst>
              <a:ext uri="{FF2B5EF4-FFF2-40B4-BE49-F238E27FC236}">
                <a16:creationId xmlns:a16="http://schemas.microsoft.com/office/drawing/2014/main" xmlns="" id="{0B3D285A-7E45-46E0-BBC7-57242BE6DF68}"/>
              </a:ext>
            </a:extLst>
          </p:cNvPr>
          <p:cNvSpPr/>
          <p:nvPr/>
        </p:nvSpPr>
        <p:spPr bwMode="gray">
          <a:xfrm>
            <a:off x="9169364" y="3971054"/>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Guest OS</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1" name="矩形 330">
            <a:extLst>
              <a:ext uri="{FF2B5EF4-FFF2-40B4-BE49-F238E27FC236}">
                <a16:creationId xmlns:a16="http://schemas.microsoft.com/office/drawing/2014/main" xmlns="" id="{0AE44C3B-2490-4330-A643-C66CFC25CFC8}"/>
              </a:ext>
            </a:extLst>
          </p:cNvPr>
          <p:cNvSpPr/>
          <p:nvPr/>
        </p:nvSpPr>
        <p:spPr bwMode="gray">
          <a:xfrm>
            <a:off x="6564721" y="3437654"/>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2">
                    <a:lumMod val="25000"/>
                  </a:schemeClr>
                </a:solidFill>
                <a:latin typeface="Huawei Sans" panose="020C0503030203020204" pitchFamily="34" charset="0"/>
              </a:rPr>
              <a:t>Web 2</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2" name="矩形 331">
            <a:extLst>
              <a:ext uri="{FF2B5EF4-FFF2-40B4-BE49-F238E27FC236}">
                <a16:creationId xmlns:a16="http://schemas.microsoft.com/office/drawing/2014/main" xmlns="" id="{AF747B5F-E181-459C-9DD5-74E53A5811D6}"/>
              </a:ext>
            </a:extLst>
          </p:cNvPr>
          <p:cNvSpPr/>
          <p:nvPr/>
        </p:nvSpPr>
        <p:spPr bwMode="gray">
          <a:xfrm>
            <a:off x="7867043" y="3437654"/>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DB</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3" name="矩形 332">
            <a:extLst>
              <a:ext uri="{FF2B5EF4-FFF2-40B4-BE49-F238E27FC236}">
                <a16:creationId xmlns:a16="http://schemas.microsoft.com/office/drawing/2014/main" xmlns="" id="{DB4D7FAA-ADAB-4121-9B02-AD0ADC41B297}"/>
              </a:ext>
            </a:extLst>
          </p:cNvPr>
          <p:cNvSpPr/>
          <p:nvPr/>
        </p:nvSpPr>
        <p:spPr bwMode="gray">
          <a:xfrm>
            <a:off x="9169364" y="3437654"/>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APP</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任意多边形: 形状 36">
            <a:extLst>
              <a:ext uri="{FF2B5EF4-FFF2-40B4-BE49-F238E27FC236}">
                <a16:creationId xmlns:a16="http://schemas.microsoft.com/office/drawing/2014/main" xmlns="" id="{27A0B7A6-E197-4EF3-9B45-7C5D8EBEDB08}"/>
              </a:ext>
            </a:extLst>
          </p:cNvPr>
          <p:cNvSpPr/>
          <p:nvPr/>
        </p:nvSpPr>
        <p:spPr bwMode="gray">
          <a:xfrm>
            <a:off x="3535680" y="5455218"/>
            <a:ext cx="5090160" cy="350520"/>
          </a:xfrm>
          <a:custGeom>
            <a:avLst/>
            <a:gdLst>
              <a:gd name="connsiteX0" fmla="*/ 0 w 5090160"/>
              <a:gd name="connsiteY0" fmla="*/ 0 h 350520"/>
              <a:gd name="connsiteX1" fmla="*/ 0 w 5090160"/>
              <a:gd name="connsiteY1" fmla="*/ 350520 h 350520"/>
              <a:gd name="connsiteX2" fmla="*/ 5090160 w 5090160"/>
              <a:gd name="connsiteY2" fmla="*/ 350520 h 350520"/>
              <a:gd name="connsiteX3" fmla="*/ 5090160 w 5090160"/>
              <a:gd name="connsiteY3" fmla="*/ 7620 h 350520"/>
            </a:gdLst>
            <a:ahLst/>
            <a:cxnLst>
              <a:cxn ang="0">
                <a:pos x="connsiteX0" y="connsiteY0"/>
              </a:cxn>
              <a:cxn ang="0">
                <a:pos x="connsiteX1" y="connsiteY1"/>
              </a:cxn>
              <a:cxn ang="0">
                <a:pos x="connsiteX2" y="connsiteY2"/>
              </a:cxn>
              <a:cxn ang="0">
                <a:pos x="connsiteX3" y="connsiteY3"/>
              </a:cxn>
            </a:cxnLst>
            <a:rect l="l" t="t" r="r" b="b"/>
            <a:pathLst>
              <a:path w="5090160" h="350520">
                <a:moveTo>
                  <a:pt x="0" y="0"/>
                </a:moveTo>
                <a:lnTo>
                  <a:pt x="0" y="350520"/>
                </a:lnTo>
                <a:lnTo>
                  <a:pt x="5090160" y="350520"/>
                </a:lnTo>
                <a:lnTo>
                  <a:pt x="5090160" y="7620"/>
                </a:lnTo>
              </a:path>
            </a:pathLst>
          </a:custGeom>
          <a:no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矩形: 圆角 1">
            <a:extLst>
              <a:ext uri="{FF2B5EF4-FFF2-40B4-BE49-F238E27FC236}">
                <a16:creationId xmlns:a16="http://schemas.microsoft.com/office/drawing/2014/main" xmlns="" id="{792BAF81-740F-4FD5-9809-C8043415BCE5}"/>
              </a:ext>
            </a:extLst>
          </p:cNvPr>
          <p:cNvSpPr/>
          <p:nvPr/>
        </p:nvSpPr>
        <p:spPr bwMode="gray">
          <a:xfrm>
            <a:off x="1479549" y="4936254"/>
            <a:ext cx="9232900" cy="578188"/>
          </a:xfrm>
          <a:prstGeom prst="roundRect">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a16="http://schemas.microsoft.com/office/drawing/2014/main" xmlns="" id="{AE06FA84-57D9-452E-A68A-77FE09840D42}"/>
              </a:ext>
            </a:extLst>
          </p:cNvPr>
          <p:cNvSpPr txBox="1"/>
          <p:nvPr/>
        </p:nvSpPr>
        <p:spPr bwMode="gray">
          <a:xfrm>
            <a:off x="5809204" y="5061716"/>
            <a:ext cx="752129" cy="307777"/>
          </a:xfrm>
          <a:prstGeom prst="rect">
            <a:avLst/>
          </a:prstGeom>
          <a:noFill/>
        </p:spPr>
        <p:txBody>
          <a:bodyPr wrap="none" rtlCol="0">
            <a:spAutoFit/>
          </a:bodyPr>
          <a:lstStyle/>
          <a:p>
            <a:pPr fontAlgn="ctr"/>
            <a:r>
              <a:rPr lang="en-US" sz="1400" dirty="0" smtClean="0">
                <a:latin typeface="Huawei Sans" panose="020C0503030203020204" pitchFamily="34" charset="0"/>
              </a:rPr>
              <a:t>Cluster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a:extLst>
              <a:ext uri="{FF2B5EF4-FFF2-40B4-BE49-F238E27FC236}">
                <a16:creationId xmlns:a16="http://schemas.microsoft.com/office/drawing/2014/main" xmlns="" id="{D9C7D86C-B7DA-4EF6-B970-943F9A55DA29}"/>
              </a:ext>
            </a:extLst>
          </p:cNvPr>
          <p:cNvSpPr txBox="1"/>
          <p:nvPr/>
        </p:nvSpPr>
        <p:spPr bwMode="gray">
          <a:xfrm>
            <a:off x="5556011" y="5886412"/>
            <a:ext cx="1561646" cy="307777"/>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rPr>
              <a:t>Physical network</a:t>
            </a:r>
            <a:endParaRPr lang="en-US" altLang="zh-CN" sz="1400" dirty="0">
              <a:solidFill>
                <a:srgbClr val="30B5C5"/>
              </a:solidFill>
              <a:latin typeface="Huawei Sans" panose="020C0503030203020204" pitchFamily="34" charset="0"/>
            </a:endParaRPr>
          </a:p>
        </p:txBody>
      </p:sp>
    </p:spTree>
    <p:extLst>
      <p:ext uri="{BB962C8B-B14F-4D97-AF65-F5344CB8AC3E}">
        <p14:creationId xmlns:p14="http://schemas.microsoft.com/office/powerpoint/2010/main" val="156429865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Type 3 Route</a:t>
            </a:r>
            <a:endParaRPr lang="en-US" altLang="zh-CN" dirty="0"/>
          </a:p>
        </p:txBody>
      </p:sp>
      <p:sp>
        <p:nvSpPr>
          <p:cNvPr id="5" name="文本占位符 4"/>
          <p:cNvSpPr>
            <a:spLocks noGrp="1"/>
          </p:cNvSpPr>
          <p:nvPr>
            <p:ph type="body" sz="quarter" idx="10"/>
          </p:nvPr>
        </p:nvSpPr>
        <p:spPr bwMode="gray">
          <a:xfrm>
            <a:off x="455612" y="1052514"/>
            <a:ext cx="11293476" cy="1830581"/>
          </a:xfrm>
        </p:spPr>
        <p:txBody>
          <a:bodyPr/>
          <a:lstStyle/>
          <a:p>
            <a:r>
              <a:rPr lang="en-US" sz="1600" smtClean="0"/>
              <a:t>Type 3 route (inclusive multicast route)</a:t>
            </a:r>
            <a:endParaRPr lang="en-US" altLang="zh-CN" sz="1600" smtClean="0"/>
          </a:p>
          <a:p>
            <a:pPr lvl="1"/>
            <a:r>
              <a:rPr lang="en-US" sz="1400" smtClean="0"/>
              <a:t>This type of route is used on the VXLAN control plane for automatic VTEP discovery and dynamic VXLAN tunnel establishment. </a:t>
            </a:r>
            <a:endParaRPr lang="en-US" altLang="zh-CN" sz="1400" smtClean="0"/>
          </a:p>
          <a:p>
            <a:pPr lvl="1"/>
            <a:r>
              <a:rPr lang="en-US" sz="1400" smtClean="0"/>
              <a:t>VTEPs that function as BGP EVPN peers exchange inclusive multicast routes to transfer L2VNIs and VTEPs' IP addresses. </a:t>
            </a:r>
            <a:endParaRPr lang="en-US" altLang="zh-CN" sz="1400" smtClean="0"/>
          </a:p>
          <a:p>
            <a:pPr lvl="1"/>
            <a:r>
              <a:rPr lang="en-US" sz="1400" smtClean="0"/>
              <a:t>The Originating Router's IP Address field identifies the local VTEP's IP address; the MPLS Label field identifies the L2VNI.</a:t>
            </a:r>
            <a:endParaRPr lang="en-US" altLang="zh-CN" sz="1400" dirty="0"/>
          </a:p>
        </p:txBody>
      </p:sp>
      <p:graphicFrame>
        <p:nvGraphicFramePr>
          <p:cNvPr id="7" name="表格 6">
            <a:extLst>
              <a:ext uri="{FF2B5EF4-FFF2-40B4-BE49-F238E27FC236}">
                <a16:creationId xmlns:a16="http://schemas.microsoft.com/office/drawing/2014/main" xmlns="" id="{4F7C5B2C-6238-4E83-8D96-FEB72F238DED}"/>
              </a:ext>
            </a:extLst>
          </p:cNvPr>
          <p:cNvGraphicFramePr>
            <a:graphicFrameLocks noGrp="1"/>
          </p:cNvGraphicFramePr>
          <p:nvPr>
            <p:extLst/>
          </p:nvPr>
        </p:nvGraphicFramePr>
        <p:xfrm>
          <a:off x="1883188" y="3246853"/>
          <a:ext cx="4047384" cy="1281600"/>
        </p:xfrm>
        <a:graphic>
          <a:graphicData uri="http://schemas.openxmlformats.org/drawingml/2006/table">
            <a:tbl>
              <a:tblPr firstRow="1" bandRow="1">
                <a:tableStyleId>{5940675A-B579-460E-94D1-54222C63F5DA}</a:tableStyleId>
              </a:tblPr>
              <a:tblGrid>
                <a:gridCol w="4047384">
                  <a:extLst>
                    <a:ext uri="{9D8B030D-6E8A-4147-A177-3AD203B41FA5}">
                      <a16:colId xmlns:a16="http://schemas.microsoft.com/office/drawing/2014/main" xmlns="" val="20000"/>
                    </a:ext>
                  </a:extLst>
                </a:gridCol>
              </a:tblGrid>
              <a:tr h="320400">
                <a:tc>
                  <a:txBody>
                    <a:bodyPr/>
                    <a:lstStyle/>
                    <a:p>
                      <a:pPr fontAlgn="ctr"/>
                      <a:r>
                        <a:rPr lang="en-US" sz="1400" dirty="0" smtClean="0">
                          <a:latin typeface="Huawei Sans" panose="020C0503030203020204" pitchFamily="34" charset="0"/>
                        </a:rPr>
                        <a:t>Route Distinguisher (8 bytes)</a:t>
                      </a:r>
                      <a:endParaRPr lang="en-US" sz="1400" dirty="0">
                        <a:latin typeface="Huawei Sans" panose="020C0503030203020204" pitchFamily="34" charset="0"/>
                      </a:endParaRPr>
                    </a:p>
                  </a:txBody>
                  <a:tcPr marL="72000" marR="72000" marT="38100" marB="38100" anchor="ctr">
                    <a:solidFill>
                      <a:schemeClr val="bg1">
                        <a:lumMod val="95000"/>
                      </a:schemeClr>
                    </a:solidFill>
                  </a:tcPr>
                </a:tc>
                <a:extLst>
                  <a:ext uri="{0D108BD9-81ED-4DB2-BD59-A6C34878D82A}">
                    <a16:rowId xmlns:a16="http://schemas.microsoft.com/office/drawing/2014/main" xmlns="" val="10000"/>
                  </a:ext>
                </a:extLst>
              </a:tr>
              <a:tr h="320400">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Ethernet Tag ID (4 bytes)</a:t>
                      </a:r>
                      <a:endParaRPr lang="en-US" sz="1400" dirty="0">
                        <a:latin typeface="Huawei Sans" panose="020C0503030203020204" pitchFamily="34" charset="0"/>
                      </a:endParaRPr>
                    </a:p>
                  </a:txBody>
                  <a:tcPr marL="72000" marR="72000" marT="38100" marB="38100" anchor="ctr">
                    <a:solidFill>
                      <a:schemeClr val="bg1">
                        <a:lumMod val="95000"/>
                      </a:schemeClr>
                    </a:solidFill>
                  </a:tcPr>
                </a:tc>
                <a:extLst>
                  <a:ext uri="{0D108BD9-81ED-4DB2-BD59-A6C34878D82A}">
                    <a16:rowId xmlns:a16="http://schemas.microsoft.com/office/drawing/2014/main" xmlns="" val="10001"/>
                  </a:ext>
                </a:extLst>
              </a:tr>
              <a:tr h="320400">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IP Address Length (1 byte)</a:t>
                      </a:r>
                      <a:endParaRPr lang="en-US" sz="1400" dirty="0">
                        <a:latin typeface="Huawei Sans" panose="020C0503030203020204" pitchFamily="34" charset="0"/>
                      </a:endParaRPr>
                    </a:p>
                  </a:txBody>
                  <a:tcPr marL="72000" marR="72000" marT="38100" marB="38100" anchor="ctr">
                    <a:solidFill>
                      <a:srgbClr val="FFFFCC"/>
                    </a:solidFill>
                  </a:tcPr>
                </a:tc>
                <a:extLst>
                  <a:ext uri="{0D108BD9-81ED-4DB2-BD59-A6C34878D82A}">
                    <a16:rowId xmlns:a16="http://schemas.microsoft.com/office/drawing/2014/main" xmlns="" val="10002"/>
                  </a:ext>
                </a:extLst>
              </a:tr>
              <a:tr h="320400">
                <a:tc>
                  <a:txBody>
                    <a:bodyPr/>
                    <a:lstStyle/>
                    <a:p>
                      <a:pPr fontAlgn="ctr"/>
                      <a:r>
                        <a:rPr lang="en-US" sz="1400" dirty="0" smtClean="0">
                          <a:latin typeface="Huawei Sans" panose="020C0503030203020204" pitchFamily="34" charset="0"/>
                        </a:rPr>
                        <a:t>Originating Router</a:t>
                      </a:r>
                      <a:r>
                        <a:rPr lang="en-US" altLang="zh-CN" sz="1400" dirty="0" smtClean="0">
                          <a:latin typeface="Huawei Sans" panose="020C0503030203020204" pitchFamily="34" charset="0"/>
                        </a:rPr>
                        <a:t>'</a:t>
                      </a:r>
                      <a:r>
                        <a:rPr lang="en-US" sz="1400" dirty="0" smtClean="0">
                          <a:latin typeface="Huawei Sans" panose="020C0503030203020204" pitchFamily="34" charset="0"/>
                        </a:rPr>
                        <a:t>s IP Address (4 or 16 bytes)</a:t>
                      </a:r>
                      <a:endParaRPr lang="en-US" sz="1400" dirty="0">
                        <a:latin typeface="Huawei Sans" panose="020C0503030203020204" pitchFamily="34" charset="0"/>
                      </a:endParaRPr>
                    </a:p>
                  </a:txBody>
                  <a:tcPr marL="72000" marR="72000" marT="38100" marB="38100" anchor="ctr">
                    <a:solidFill>
                      <a:srgbClr val="FFFFCC"/>
                    </a:solidFill>
                  </a:tcPr>
                </a:tc>
                <a:extLst>
                  <a:ext uri="{0D108BD9-81ED-4DB2-BD59-A6C34878D82A}">
                    <a16:rowId xmlns:a16="http://schemas.microsoft.com/office/drawing/2014/main" xmlns="" val="10003"/>
                  </a:ext>
                </a:extLst>
              </a:tr>
            </a:tbl>
          </a:graphicData>
        </a:graphic>
      </p:graphicFrame>
      <p:graphicFrame>
        <p:nvGraphicFramePr>
          <p:cNvPr id="9" name="表格 8">
            <a:extLst>
              <a:ext uri="{FF2B5EF4-FFF2-40B4-BE49-F238E27FC236}">
                <a16:creationId xmlns:a16="http://schemas.microsoft.com/office/drawing/2014/main" xmlns="" id="{C56FABA7-E43D-43E9-AB55-8F24AB65DBBB}"/>
              </a:ext>
            </a:extLst>
          </p:cNvPr>
          <p:cNvGraphicFramePr>
            <a:graphicFrameLocks noGrp="1"/>
          </p:cNvGraphicFramePr>
          <p:nvPr>
            <p:extLst/>
          </p:nvPr>
        </p:nvGraphicFramePr>
        <p:xfrm>
          <a:off x="6223247" y="3246854"/>
          <a:ext cx="5450889" cy="1281600"/>
        </p:xfrm>
        <a:graphic>
          <a:graphicData uri="http://schemas.openxmlformats.org/drawingml/2006/table">
            <a:tbl>
              <a:tblPr>
                <a:tableStyleId>{5940675A-B579-460E-94D1-54222C63F5DA}</a:tableStyleId>
              </a:tblPr>
              <a:tblGrid>
                <a:gridCol w="5450889">
                  <a:extLst>
                    <a:ext uri="{9D8B030D-6E8A-4147-A177-3AD203B41FA5}">
                      <a16:colId xmlns:a16="http://schemas.microsoft.com/office/drawing/2014/main" xmlns="" val="20000"/>
                    </a:ext>
                  </a:extLst>
                </a:gridCol>
              </a:tblGrid>
              <a:tr h="320400">
                <a:tc>
                  <a:txBody>
                    <a:bodyPr/>
                    <a:lstStyle/>
                    <a:p>
                      <a:pPr fontAlgn="ctr"/>
                      <a:r>
                        <a:rPr lang="en-US" sz="1300" dirty="0" smtClean="0">
                          <a:latin typeface="Huawei Sans" panose="020C0503030203020204" pitchFamily="34" charset="0"/>
                        </a:rPr>
                        <a:t>RD value of an EVPN instance.</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5"/>
                  </a:ext>
                </a:extLst>
              </a:tr>
              <a:tr h="320400">
                <a:tc>
                  <a:txBody>
                    <a:bodyPr/>
                    <a:lstStyle/>
                    <a:p>
                      <a:pPr fontAlgn="ctr"/>
                      <a:r>
                        <a:rPr lang="en-US" sz="1300" dirty="0" smtClean="0">
                          <a:latin typeface="Huawei Sans" panose="020C0503030203020204" pitchFamily="34" charset="0"/>
                        </a:rPr>
                        <a:t>VLAN ID on the device. The value is all 0s in this type of route.</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6"/>
                  </a:ext>
                </a:extLst>
              </a:tr>
              <a:tr h="320400">
                <a:tc>
                  <a:txBody>
                    <a:bodyPr/>
                    <a:lstStyle/>
                    <a:p>
                      <a:pPr fontAlgn="ctr"/>
                      <a:r>
                        <a:rPr lang="en-US" sz="1300" dirty="0" smtClean="0">
                          <a:latin typeface="Huawei Sans" panose="020C0503030203020204" pitchFamily="34" charset="0"/>
                        </a:rPr>
                        <a:t>Mask length of the local VTEP's IP address carried in the route.</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7"/>
                  </a:ext>
                </a:extLst>
              </a:tr>
              <a:tr h="320400">
                <a:tc>
                  <a:txBody>
                    <a:bodyPr/>
                    <a:lstStyle/>
                    <a:p>
                      <a:pPr fontAlgn="ctr"/>
                      <a:r>
                        <a:rPr lang="en-US" sz="1300" dirty="0" smtClean="0">
                          <a:latin typeface="Huawei Sans" panose="020C0503030203020204" pitchFamily="34" charset="0"/>
                        </a:rPr>
                        <a:t>Local VTEP's IP address carried in the route.</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8"/>
                  </a:ext>
                </a:extLst>
              </a:tr>
            </a:tbl>
          </a:graphicData>
        </a:graphic>
      </p:graphicFrame>
      <p:sp>
        <p:nvSpPr>
          <p:cNvPr id="10" name="矩形 9">
            <a:extLst>
              <a:ext uri="{FF2B5EF4-FFF2-40B4-BE49-F238E27FC236}">
                <a16:creationId xmlns:a16="http://schemas.microsoft.com/office/drawing/2014/main" xmlns="" id="{AA60BC9C-F3A0-45F3-95FA-0756B177CE6E}"/>
              </a:ext>
            </a:extLst>
          </p:cNvPr>
          <p:cNvSpPr/>
          <p:nvPr/>
        </p:nvSpPr>
        <p:spPr bwMode="gray">
          <a:xfrm>
            <a:off x="637592" y="3856918"/>
            <a:ext cx="1247457" cy="307777"/>
          </a:xfrm>
          <a:prstGeom prst="rect">
            <a:avLst/>
          </a:prstGeom>
        </p:spPr>
        <p:txBody>
          <a:bodyPr wrap="none">
            <a:spAutoFit/>
          </a:bodyPr>
          <a:lstStyle/>
          <a:p>
            <a:pPr algn="ctr" fontAlgn="ctr"/>
            <a:r>
              <a:rPr lang="en-US" sz="1400" dirty="0" smtClean="0">
                <a:latin typeface="Huawei Sans" panose="020C0503030203020204" pitchFamily="34" charset="0"/>
              </a:rPr>
              <a:t>NLRI format </a:t>
            </a:r>
            <a:endParaRPr lang="en-US" altLang="zh-CN" sz="1400" dirty="0">
              <a:latin typeface="Huawei Sans" panose="020C0503030203020204" pitchFamily="34" charset="0"/>
            </a:endParaRPr>
          </a:p>
        </p:txBody>
      </p:sp>
      <p:graphicFrame>
        <p:nvGraphicFramePr>
          <p:cNvPr id="11" name="表格 10">
            <a:extLst>
              <a:ext uri="{FF2B5EF4-FFF2-40B4-BE49-F238E27FC236}">
                <a16:creationId xmlns:a16="http://schemas.microsoft.com/office/drawing/2014/main" xmlns="" id="{67CAF858-3DD2-40FA-A47D-59870A9CBEC1}"/>
              </a:ext>
            </a:extLst>
          </p:cNvPr>
          <p:cNvGraphicFramePr>
            <a:graphicFrameLocks noGrp="1"/>
          </p:cNvGraphicFramePr>
          <p:nvPr>
            <p:extLst/>
          </p:nvPr>
        </p:nvGraphicFramePr>
        <p:xfrm>
          <a:off x="1877454" y="4636402"/>
          <a:ext cx="4047384" cy="1399104"/>
        </p:xfrm>
        <a:graphic>
          <a:graphicData uri="http://schemas.openxmlformats.org/drawingml/2006/table">
            <a:tbl>
              <a:tblPr firstRow="1" bandRow="1">
                <a:tableStyleId>{5940675A-B579-460E-94D1-54222C63F5DA}</a:tableStyleId>
              </a:tblPr>
              <a:tblGrid>
                <a:gridCol w="4047384">
                  <a:extLst>
                    <a:ext uri="{9D8B030D-6E8A-4147-A177-3AD203B41FA5}">
                      <a16:colId xmlns:a16="http://schemas.microsoft.com/office/drawing/2014/main" xmlns="" val="20000"/>
                    </a:ext>
                  </a:extLst>
                </a:gridCol>
              </a:tblGrid>
              <a:tr h="34977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Flags (1 byte)</a:t>
                      </a:r>
                      <a:endParaRPr lang="en-US" altLang="zh-CN" sz="1400" dirty="0" smtClean="0">
                        <a:latin typeface="Huawei Sans" panose="020C0503030203020204" pitchFamily="34" charset="0"/>
                      </a:endParaRPr>
                    </a:p>
                  </a:txBody>
                  <a:tcPr marL="72000" marR="72000" marT="38100" marB="38100" anchor="ctr">
                    <a:solidFill>
                      <a:schemeClr val="bg1">
                        <a:lumMod val="95000"/>
                      </a:schemeClr>
                    </a:solidFill>
                  </a:tcPr>
                </a:tc>
                <a:extLst>
                  <a:ext uri="{0D108BD9-81ED-4DB2-BD59-A6C34878D82A}">
                    <a16:rowId xmlns:a16="http://schemas.microsoft.com/office/drawing/2014/main" xmlns="" val="10000"/>
                  </a:ext>
                </a:extLst>
              </a:tr>
              <a:tr h="34977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Tunnel Type (1 byte)</a:t>
                      </a:r>
                      <a:endParaRPr lang="en-US" altLang="zh-CN" sz="1400" dirty="0" smtClean="0">
                        <a:latin typeface="Huawei Sans" panose="020C0503030203020204" pitchFamily="34" charset="0"/>
                      </a:endParaRPr>
                    </a:p>
                  </a:txBody>
                  <a:tcPr marL="72000" marR="72000" marT="38100" marB="38100" anchor="ctr">
                    <a:solidFill>
                      <a:schemeClr val="bg1">
                        <a:lumMod val="95000"/>
                      </a:schemeClr>
                    </a:solidFill>
                  </a:tcPr>
                </a:tc>
                <a:extLst>
                  <a:ext uri="{0D108BD9-81ED-4DB2-BD59-A6C34878D82A}">
                    <a16:rowId xmlns:a16="http://schemas.microsoft.com/office/drawing/2014/main" xmlns="" val="10001"/>
                  </a:ext>
                </a:extLst>
              </a:tr>
              <a:tr h="34977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MPLS Label (3 bytes) = L2VNI</a:t>
                      </a:r>
                      <a:endParaRPr lang="en-US" sz="1400" dirty="0">
                        <a:latin typeface="Huawei Sans" panose="020C0503030203020204" pitchFamily="34" charset="0"/>
                      </a:endParaRPr>
                    </a:p>
                  </a:txBody>
                  <a:tcPr marL="72000" marR="72000" marT="38100" marB="38100" anchor="ctr">
                    <a:solidFill>
                      <a:srgbClr val="FFFFCC"/>
                    </a:solidFill>
                  </a:tcPr>
                </a:tc>
                <a:extLst>
                  <a:ext uri="{0D108BD9-81ED-4DB2-BD59-A6C34878D82A}">
                    <a16:rowId xmlns:a16="http://schemas.microsoft.com/office/drawing/2014/main" xmlns="" val="10002"/>
                  </a:ext>
                </a:extLst>
              </a:tr>
              <a:tr h="349776">
                <a:tc>
                  <a:txBody>
                    <a:bodyPr/>
                    <a:lstStyle/>
                    <a:p>
                      <a:pPr fontAlgn="ctr"/>
                      <a:r>
                        <a:rPr lang="en-US" sz="1400" dirty="0" smtClean="0">
                          <a:latin typeface="Huawei Sans" panose="020C0503030203020204" pitchFamily="34" charset="0"/>
                        </a:rPr>
                        <a:t>Tunnel Identifier (variable)</a:t>
                      </a:r>
                      <a:endParaRPr lang="en-US" sz="1400" dirty="0">
                        <a:latin typeface="Huawei Sans" panose="020C0503030203020204" pitchFamily="34" charset="0"/>
                      </a:endParaRPr>
                    </a:p>
                  </a:txBody>
                  <a:tcPr marL="72000" marR="72000" marT="38100" marB="38100" anchor="ctr">
                    <a:solidFill>
                      <a:schemeClr val="bg1">
                        <a:lumMod val="95000"/>
                      </a:schemeClr>
                    </a:solidFill>
                  </a:tcPr>
                </a:tc>
                <a:extLst>
                  <a:ext uri="{0D108BD9-81ED-4DB2-BD59-A6C34878D82A}">
                    <a16:rowId xmlns:a16="http://schemas.microsoft.com/office/drawing/2014/main" xmlns="" val="10003"/>
                  </a:ext>
                </a:extLst>
              </a:tr>
            </a:tbl>
          </a:graphicData>
        </a:graphic>
      </p:graphicFrame>
      <p:sp>
        <p:nvSpPr>
          <p:cNvPr id="12" name="矩形 11">
            <a:extLst>
              <a:ext uri="{FF2B5EF4-FFF2-40B4-BE49-F238E27FC236}">
                <a16:creationId xmlns:a16="http://schemas.microsoft.com/office/drawing/2014/main" xmlns="" id="{D78FC51D-14F8-48F7-A932-37A8543FA580}"/>
              </a:ext>
            </a:extLst>
          </p:cNvPr>
          <p:cNvSpPr/>
          <p:nvPr/>
        </p:nvSpPr>
        <p:spPr bwMode="gray">
          <a:xfrm>
            <a:off x="560647" y="5020121"/>
            <a:ext cx="1370888" cy="307777"/>
          </a:xfrm>
          <a:prstGeom prst="rect">
            <a:avLst/>
          </a:prstGeom>
        </p:spPr>
        <p:txBody>
          <a:bodyPr wrap="none">
            <a:spAutoFit/>
          </a:bodyPr>
          <a:lstStyle/>
          <a:p>
            <a:pPr algn="ctr" fontAlgn="ctr"/>
            <a:r>
              <a:rPr lang="en-US" sz="1400" dirty="0" smtClean="0">
                <a:latin typeface="Huawei Sans" panose="020C0503030203020204" pitchFamily="34" charset="0"/>
              </a:rPr>
              <a:t>PMSI attribute</a:t>
            </a:r>
            <a:endParaRPr lang="en-US" altLang="zh-CN" sz="1400" dirty="0">
              <a:latin typeface="Huawei Sans" panose="020C0503030203020204" pitchFamily="34" charset="0"/>
            </a:endParaRPr>
          </a:p>
        </p:txBody>
      </p:sp>
      <p:graphicFrame>
        <p:nvGraphicFramePr>
          <p:cNvPr id="13" name="表格 12">
            <a:extLst>
              <a:ext uri="{FF2B5EF4-FFF2-40B4-BE49-F238E27FC236}">
                <a16:creationId xmlns:a16="http://schemas.microsoft.com/office/drawing/2014/main" xmlns="" id="{83426C0D-3A75-4CE6-89F8-B9546836FFC8}"/>
              </a:ext>
            </a:extLst>
          </p:cNvPr>
          <p:cNvGraphicFramePr>
            <a:graphicFrameLocks noGrp="1"/>
          </p:cNvGraphicFramePr>
          <p:nvPr>
            <p:extLst/>
          </p:nvPr>
        </p:nvGraphicFramePr>
        <p:xfrm>
          <a:off x="6223248" y="4637958"/>
          <a:ext cx="5450888" cy="1490991"/>
        </p:xfrm>
        <a:graphic>
          <a:graphicData uri="http://schemas.openxmlformats.org/drawingml/2006/table">
            <a:tbl>
              <a:tblPr>
                <a:tableStyleId>{5940675A-B579-460E-94D1-54222C63F5DA}</a:tableStyleId>
              </a:tblPr>
              <a:tblGrid>
                <a:gridCol w="5450888">
                  <a:extLst>
                    <a:ext uri="{9D8B030D-6E8A-4147-A177-3AD203B41FA5}">
                      <a16:colId xmlns:a16="http://schemas.microsoft.com/office/drawing/2014/main" xmlns="" val="20000"/>
                    </a:ext>
                  </a:extLst>
                </a:gridCol>
              </a:tblGrid>
              <a:tr h="349387">
                <a:tc>
                  <a:txBody>
                    <a:bodyPr/>
                    <a:lstStyle/>
                    <a:p>
                      <a:pPr fontAlgn="ctr"/>
                      <a:r>
                        <a:rPr lang="en-US" sz="1300" dirty="0" smtClean="0">
                          <a:latin typeface="Huawei Sans" panose="020C0503030203020204" pitchFamily="34" charset="0"/>
                        </a:rPr>
                        <a:t>This field is inapplicable in VXLAN scenarios.</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5"/>
                  </a:ext>
                </a:extLst>
              </a:tr>
              <a:tr h="349387">
                <a:tc>
                  <a:txBody>
                    <a:bodyPr/>
                    <a:lstStyle/>
                    <a:p>
                      <a:pPr fontAlgn="ctr"/>
                      <a:r>
                        <a:rPr lang="en-US" sz="1300" dirty="0" smtClean="0">
                          <a:latin typeface="Huawei Sans" panose="020C0503030203020204" pitchFamily="34" charset="0"/>
                        </a:rPr>
                        <a:t>The value can only be 6, representing Ingress Replication in VXLAN scenarios. </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6"/>
                  </a:ext>
                </a:extLst>
              </a:tr>
              <a:tr h="349387">
                <a:tc>
                  <a:txBody>
                    <a:bodyPr/>
                    <a:lstStyle/>
                    <a:p>
                      <a:pPr fontAlgn="ctr"/>
                      <a:r>
                        <a:rPr lang="en-US" sz="1300" dirty="0" smtClean="0">
                          <a:latin typeface="Huawei Sans" panose="020C0503030203020204" pitchFamily="34" charset="0"/>
                        </a:rPr>
                        <a:t>L2VNI carried in the route.</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7"/>
                  </a:ext>
                </a:extLst>
              </a:tr>
              <a:tr h="349387">
                <a:tc>
                  <a:txBody>
                    <a:bodyPr/>
                    <a:lstStyle/>
                    <a:p>
                      <a:pPr fontAlgn="ctr"/>
                      <a:r>
                        <a:rPr lang="en-US" sz="1300" dirty="0" smtClean="0">
                          <a:latin typeface="Huawei Sans" panose="020C0503030203020204" pitchFamily="34" charset="0"/>
                        </a:rPr>
                        <a:t>This field is the local VTEP's IP address in VXLAN scenarios.</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8"/>
                  </a:ext>
                </a:extLst>
              </a:tr>
            </a:tbl>
          </a:graphicData>
        </a:graphic>
      </p:graphicFrame>
      <p:sp>
        <p:nvSpPr>
          <p:cNvPr id="17"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2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5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3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1412911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VXLAN Tunnel Establishment</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683456"/>
          </a:xfrm>
        </p:spPr>
        <p:txBody>
          <a:bodyPr/>
          <a:lstStyle/>
          <a:p>
            <a:r>
              <a:rPr lang="en-US" sz="1800" smtClean="0"/>
              <a:t>VTEPs exchange L2VNIs and VTEP IP addresses through Type 3 routes. If there are reachable routes between the local and remote VTEPs' IP addresses, a VXLAN tunnel is established between the VTEPs. Additionally, if the local and remote VNIs are the same, an ingress replication list is created for BUM packet forwarding.</a:t>
            </a:r>
            <a:endParaRPr lang="en-US" altLang="zh-CN" sz="1800" dirty="0">
              <a:sym typeface="Huawei Sans" panose="020C0503030203020204" pitchFamily="34" charset="0"/>
            </a:endParaRPr>
          </a:p>
        </p:txBody>
      </p:sp>
      <p:grpSp>
        <p:nvGrpSpPr>
          <p:cNvPr id="18" name="组合 17"/>
          <p:cNvGrpSpPr/>
          <p:nvPr/>
        </p:nvGrpSpPr>
        <p:grpSpPr bwMode="gray">
          <a:xfrm>
            <a:off x="1670948" y="3261950"/>
            <a:ext cx="442385" cy="324605"/>
            <a:chOff x="1194287" y="4005064"/>
            <a:chExt cx="442385" cy="432048"/>
          </a:xfrm>
        </p:grpSpPr>
        <p:cxnSp>
          <p:nvCxnSpPr>
            <p:cNvPr id="19" name="直接连接符 18"/>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bwMode="gray">
          <a:xfrm>
            <a:off x="1244367" y="2916871"/>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grpSp>
        <p:nvGrpSpPr>
          <p:cNvPr id="22" name="组合 21"/>
          <p:cNvGrpSpPr/>
          <p:nvPr/>
        </p:nvGrpSpPr>
        <p:grpSpPr bwMode="gray">
          <a:xfrm>
            <a:off x="10075320" y="3261950"/>
            <a:ext cx="442385" cy="324605"/>
            <a:chOff x="1194287" y="4005064"/>
            <a:chExt cx="442385" cy="432048"/>
          </a:xfrm>
        </p:grpSpPr>
        <p:cxnSp>
          <p:nvCxnSpPr>
            <p:cNvPr id="23" name="直接连接符 22"/>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bwMode="gray">
          <a:xfrm>
            <a:off x="9648743" y="2916871"/>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pic>
        <p:nvPicPr>
          <p:cNvPr id="11" name="图片 87" descr="汇聚交换机.png"/>
          <p:cNvPicPr>
            <a:picLocks noChangeAspect="1"/>
          </p:cNvPicPr>
          <p:nvPr/>
        </p:nvPicPr>
        <p:blipFill>
          <a:blip r:embed="rId3"/>
          <a:stretch>
            <a:fillRect/>
          </a:stretch>
        </p:blipFill>
        <p:spPr bwMode="gray">
          <a:xfrm>
            <a:off x="1649938" y="3505144"/>
            <a:ext cx="502820" cy="411400"/>
          </a:xfrm>
          <a:prstGeom prst="rect">
            <a:avLst/>
          </a:prstGeom>
        </p:spPr>
      </p:pic>
      <p:sp>
        <p:nvSpPr>
          <p:cNvPr id="13" name="文本框 12"/>
          <p:cNvSpPr txBox="1"/>
          <p:nvPr/>
        </p:nvSpPr>
        <p:spPr bwMode="gray">
          <a:xfrm>
            <a:off x="1031214" y="3562180"/>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10584988" y="3562180"/>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51"/>
          <p:cNvSpPr/>
          <p:nvPr/>
        </p:nvSpPr>
        <p:spPr bwMode="gray">
          <a:xfrm>
            <a:off x="2195682" y="3024633"/>
            <a:ext cx="7816863" cy="506452"/>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000"/>
              <a:gd name="connsiteY0" fmla="*/ 302781 h 312781"/>
              <a:gd name="connsiteX1" fmla="*/ 10000 w 10000"/>
              <a:gd name="connsiteY1" fmla="*/ 312781 h 312781"/>
            </a:gdLst>
            <a:ahLst/>
            <a:cxnLst>
              <a:cxn ang="0">
                <a:pos x="connsiteX0" y="connsiteY0"/>
              </a:cxn>
              <a:cxn ang="0">
                <a:pos x="connsiteX1" y="connsiteY1"/>
              </a:cxn>
            </a:cxnLst>
            <a:rect l="l" t="t" r="r" b="b"/>
            <a:pathLst>
              <a:path w="10000" h="312781">
                <a:moveTo>
                  <a:pt x="0" y="302781"/>
                </a:moveTo>
                <a:cubicBezTo>
                  <a:pt x="3333" y="-118629"/>
                  <a:pt x="7396" y="-86005"/>
                  <a:pt x="10000" y="312781"/>
                </a:cubicBezTo>
              </a:path>
            </a:pathLst>
          </a:custGeom>
          <a:noFill/>
          <a:ln w="19050">
            <a:solidFill>
              <a:schemeClr val="bg1">
                <a:lumMod val="50000"/>
              </a:schemeClr>
            </a:solidFill>
            <a:prstDash val="sysDot"/>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bwMode="gray">
          <a:xfrm>
            <a:off x="5269454" y="2879934"/>
            <a:ext cx="2137124" cy="276999"/>
          </a:xfrm>
          <a:prstGeom prst="rect">
            <a:avLst/>
          </a:prstGeom>
          <a:solidFill>
            <a:schemeClr val="bg1"/>
          </a:solidFill>
        </p:spPr>
        <p:txBody>
          <a:bodyPr wrap="none">
            <a:spAutoFit/>
          </a:bodyPr>
          <a:lstStyle/>
          <a:p>
            <a:pPr fontAlgn="ctr"/>
            <a:r>
              <a:rPr lang="en-US" sz="1200" dirty="0" smtClean="0">
                <a:solidFill>
                  <a:schemeClr val="bg1">
                    <a:lumMod val="50000"/>
                  </a:schemeClr>
                </a:solidFill>
                <a:latin typeface="Huawei Sans" panose="020C0503030203020204" pitchFamily="34" charset="0"/>
              </a:rPr>
              <a:t>BGP EVPN peer relationship</a:t>
            </a:r>
            <a:endPar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a:extLst>
              <a:ext uri="{FF2B5EF4-FFF2-40B4-BE49-F238E27FC236}">
                <a16:creationId xmlns:a16="http://schemas.microsoft.com/office/drawing/2014/main" xmlns="" id="{062F7182-EB4F-47B5-A947-7E338CCA1217}"/>
              </a:ext>
            </a:extLst>
          </p:cNvPr>
          <p:cNvCxnSpPr>
            <a:cxnSpLocks/>
          </p:cNvCxnSpPr>
          <p:nvPr/>
        </p:nvCxnSpPr>
        <p:spPr bwMode="gray">
          <a:xfrm>
            <a:off x="6597646" y="3772579"/>
            <a:ext cx="1010984" cy="0"/>
          </a:xfrm>
          <a:prstGeom prst="line">
            <a:avLst/>
          </a:prstGeom>
          <a:noFill/>
          <a:ln w="38100" cap="flat" cmpd="sng" algn="ctr">
            <a:solidFill>
              <a:srgbClr val="EC7061"/>
            </a:solidFill>
            <a:prstDash val="solid"/>
            <a:miter lim="800000"/>
            <a:headEnd type="triangle"/>
          </a:ln>
          <a:effectLst/>
        </p:spPr>
      </p:cxnSp>
      <p:grpSp>
        <p:nvGrpSpPr>
          <p:cNvPr id="50" name="组合 49"/>
          <p:cNvGrpSpPr/>
          <p:nvPr/>
        </p:nvGrpSpPr>
        <p:grpSpPr bwMode="gray">
          <a:xfrm>
            <a:off x="10075320" y="3261950"/>
            <a:ext cx="442385" cy="324605"/>
            <a:chOff x="1194287" y="4005064"/>
            <a:chExt cx="442385" cy="432048"/>
          </a:xfrm>
        </p:grpSpPr>
        <p:cxnSp>
          <p:nvCxnSpPr>
            <p:cNvPr id="51" name="直接连接符 50"/>
            <p:cNvCxnSpPr/>
            <p:nvPr/>
          </p:nvCxnSpPr>
          <p:spPr bwMode="gray">
            <a:xfrm flipV="1">
              <a:off x="1415479" y="4005064"/>
              <a:ext cx="1" cy="432048"/>
            </a:xfrm>
            <a:prstGeom prst="line">
              <a:avLst/>
            </a:prstGeom>
            <a:noFill/>
            <a:ln w="19050" cap="flat" cmpd="sng" algn="ctr">
              <a:solidFill>
                <a:sysClr val="windowText" lastClr="000000"/>
              </a:solidFill>
              <a:prstDash val="solid"/>
              <a:miter lim="800000"/>
            </a:ln>
            <a:effectLst/>
          </p:spPr>
        </p:cxnSp>
        <p:cxnSp>
          <p:nvCxnSpPr>
            <p:cNvPr id="53" name="直接连接符 52"/>
            <p:cNvCxnSpPr/>
            <p:nvPr/>
          </p:nvCxnSpPr>
          <p:spPr bwMode="gray">
            <a:xfrm>
              <a:off x="1194287" y="4005064"/>
              <a:ext cx="442385" cy="0"/>
            </a:xfrm>
            <a:prstGeom prst="line">
              <a:avLst/>
            </a:prstGeom>
            <a:noFill/>
            <a:ln w="19050" cap="flat" cmpd="sng" algn="ctr">
              <a:solidFill>
                <a:sysClr val="windowText" lastClr="000000"/>
              </a:solidFill>
              <a:prstDash val="solid"/>
              <a:miter lim="800000"/>
            </a:ln>
            <a:effectLst/>
          </p:spPr>
        </p:cxnSp>
      </p:grpSp>
      <p:cxnSp>
        <p:nvCxnSpPr>
          <p:cNvPr id="60" name="直接连接符 59">
            <a:extLst>
              <a:ext uri="{FF2B5EF4-FFF2-40B4-BE49-F238E27FC236}">
                <a16:creationId xmlns:a16="http://schemas.microsoft.com/office/drawing/2014/main" xmlns="" id="{062F7182-EB4F-47B5-A947-7E338CCA1217}"/>
              </a:ext>
            </a:extLst>
          </p:cNvPr>
          <p:cNvCxnSpPr>
            <a:cxnSpLocks/>
          </p:cNvCxnSpPr>
          <p:nvPr/>
        </p:nvCxnSpPr>
        <p:spPr bwMode="gray">
          <a:xfrm flipH="1">
            <a:off x="3199191" y="3772579"/>
            <a:ext cx="2277694" cy="0"/>
          </a:xfrm>
          <a:prstGeom prst="line">
            <a:avLst/>
          </a:prstGeom>
          <a:noFill/>
          <a:ln w="38100" cap="flat" cmpd="sng" algn="ctr">
            <a:solidFill>
              <a:srgbClr val="EC7061"/>
            </a:solidFill>
            <a:prstDash val="solid"/>
            <a:miter lim="800000"/>
            <a:headEnd type="triangle"/>
          </a:ln>
          <a:effectLst/>
        </p:spPr>
      </p:cxnSp>
      <p:sp>
        <p:nvSpPr>
          <p:cNvPr id="61" name="文本框 60"/>
          <p:cNvSpPr txBox="1"/>
          <p:nvPr/>
        </p:nvSpPr>
        <p:spPr bwMode="gray">
          <a:xfrm>
            <a:off x="2980106" y="3592640"/>
            <a:ext cx="1632918" cy="318401"/>
          </a:xfrm>
          <a:prstGeom prst="round2SameRect">
            <a:avLst>
              <a:gd name="adj1" fmla="val 27325"/>
              <a:gd name="adj2" fmla="val 0"/>
            </a:avLst>
          </a:prstGeom>
          <a:solidFill>
            <a:srgbClr val="EC7061"/>
          </a:solidFill>
          <a:ln w="19050">
            <a:solidFill>
              <a:sysClr val="window" lastClr="FFFFFF"/>
            </a:solidFill>
          </a:ln>
        </p:spPr>
        <p:txBody>
          <a:bodyPr wrap="non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BGP Update message</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62" name="文本框 61"/>
          <p:cNvSpPr txBox="1"/>
          <p:nvPr/>
        </p:nvSpPr>
        <p:spPr bwMode="gray">
          <a:xfrm>
            <a:off x="2980106" y="3916544"/>
            <a:ext cx="1632918" cy="1360221"/>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3" name="文本框 62"/>
          <p:cNvSpPr txBox="1"/>
          <p:nvPr/>
        </p:nvSpPr>
        <p:spPr bwMode="gray">
          <a:xfrm>
            <a:off x="3058565" y="4264588"/>
            <a:ext cx="1476000" cy="297415"/>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Type 3 route</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4" name="文本框 63"/>
          <p:cNvSpPr txBox="1"/>
          <p:nvPr/>
        </p:nvSpPr>
        <p:spPr bwMode="gray">
          <a:xfrm>
            <a:off x="3058565" y="4568519"/>
            <a:ext cx="1476000" cy="606985"/>
          </a:xfrm>
          <a:prstGeom prst="rect">
            <a:avLst/>
          </a:prstGeom>
          <a:solidFill>
            <a:sysClr val="window" lastClr="FFFFFF"/>
          </a:solidFill>
          <a:ln w="19050">
            <a:solidFill>
              <a:srgbClr val="EC7061">
                <a:lumMod val="60000"/>
                <a:lumOff val="40000"/>
              </a:srgbClr>
            </a:solidFill>
          </a:ln>
        </p:spPr>
        <p:txBody>
          <a:bodyPr wrap="squar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VTEP address = 1.1.1.1</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VNI = 1000</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5" name="文本框 64"/>
          <p:cNvSpPr txBox="1"/>
          <p:nvPr/>
        </p:nvSpPr>
        <p:spPr bwMode="gray">
          <a:xfrm>
            <a:off x="7504680" y="3592640"/>
            <a:ext cx="1632918" cy="318401"/>
          </a:xfrm>
          <a:prstGeom prst="round2SameRect">
            <a:avLst>
              <a:gd name="adj1" fmla="val 27325"/>
              <a:gd name="adj2" fmla="val 0"/>
            </a:avLst>
          </a:prstGeom>
          <a:solidFill>
            <a:srgbClr val="EC7061"/>
          </a:solidFill>
          <a:ln w="19050">
            <a:solidFill>
              <a:sysClr val="window" lastClr="FFFFFF"/>
            </a:solidFill>
          </a:ln>
        </p:spPr>
        <p:txBody>
          <a:bodyPr wrap="non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BGP Update message</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66" name="文本框 65"/>
          <p:cNvSpPr txBox="1"/>
          <p:nvPr/>
        </p:nvSpPr>
        <p:spPr bwMode="gray">
          <a:xfrm>
            <a:off x="7504680" y="3916544"/>
            <a:ext cx="1632918" cy="1360221"/>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7" name="文本框 66"/>
          <p:cNvSpPr txBox="1"/>
          <p:nvPr/>
        </p:nvSpPr>
        <p:spPr bwMode="gray">
          <a:xfrm>
            <a:off x="7583139" y="4264588"/>
            <a:ext cx="1476000" cy="297415"/>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p>
            <a:pPr lvl="0" algn="ctr" defTabSz="914400" fontAlgn="ctr">
              <a:defRPr/>
            </a:pPr>
            <a:r>
              <a:rPr lang="en-US" sz="1200" dirty="0" smtClean="0">
                <a:solidFill>
                  <a:prstClr val="black"/>
                </a:solidFill>
                <a:latin typeface="Huawei Sans" panose="020C0503030203020204" pitchFamily="34" charset="0"/>
              </a:rPr>
              <a:t>Type 3 route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68" name="文本框 67"/>
          <p:cNvSpPr txBox="1"/>
          <p:nvPr/>
        </p:nvSpPr>
        <p:spPr bwMode="gray">
          <a:xfrm>
            <a:off x="7583139" y="4568519"/>
            <a:ext cx="1476000" cy="606985"/>
          </a:xfrm>
          <a:prstGeom prst="rect">
            <a:avLst/>
          </a:prstGeom>
          <a:solidFill>
            <a:sysClr val="window" lastClr="FFFFFF"/>
          </a:solidFill>
          <a:ln w="19050">
            <a:solidFill>
              <a:srgbClr val="EC7061">
                <a:lumMod val="60000"/>
                <a:lumOff val="40000"/>
              </a:srgbClr>
            </a:solidFill>
          </a:ln>
        </p:spPr>
        <p:txBody>
          <a:bodyPr wrap="squar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VTEP address = 2.2.2.2</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VNI = 1000</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9" name="椭圆 68"/>
          <p:cNvSpPr>
            <a:spLocks noChangeAspect="1"/>
          </p:cNvSpPr>
          <p:nvPr/>
        </p:nvSpPr>
        <p:spPr bwMode="gray">
          <a:xfrm>
            <a:off x="5921734" y="3654138"/>
            <a:ext cx="252000" cy="25200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70" name="椭圆 69"/>
          <p:cNvSpPr>
            <a:spLocks noChangeAspect="1"/>
          </p:cNvSpPr>
          <p:nvPr/>
        </p:nvSpPr>
        <p:spPr bwMode="gray">
          <a:xfrm>
            <a:off x="5921734" y="5478793"/>
            <a:ext cx="252000" cy="25200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2</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grpSp>
        <p:nvGrpSpPr>
          <p:cNvPr id="71" name="组合 70"/>
          <p:cNvGrpSpPr/>
          <p:nvPr/>
        </p:nvGrpSpPr>
        <p:grpSpPr bwMode="gray">
          <a:xfrm>
            <a:off x="3025079" y="5825113"/>
            <a:ext cx="6141843" cy="276999"/>
            <a:chOff x="3017951" y="5585079"/>
            <a:chExt cx="6141843" cy="276999"/>
          </a:xfrm>
        </p:grpSpPr>
        <p:sp>
          <p:nvSpPr>
            <p:cNvPr id="72" name="圆柱形 71"/>
            <p:cNvSpPr/>
            <p:nvPr/>
          </p:nvSpPr>
          <p:spPr bwMode="gray">
            <a:xfrm rot="16200000">
              <a:off x="5954547" y="2652656"/>
              <a:ext cx="268652" cy="6141843"/>
            </a:xfrm>
            <a:prstGeom prst="can">
              <a:avLst>
                <a:gd name="adj" fmla="val 49923"/>
              </a:avLst>
            </a:prstGeom>
            <a:solidFill>
              <a:srgbClr val="EC7061"/>
            </a:solid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73" name="矩形 72"/>
            <p:cNvSpPr/>
            <p:nvPr/>
          </p:nvSpPr>
          <p:spPr bwMode="gray">
            <a:xfrm rot="15603">
              <a:off x="4677967" y="5585079"/>
              <a:ext cx="2792752" cy="276999"/>
            </a:xfrm>
            <a:prstGeom prst="rect">
              <a:avLst/>
            </a:prstGeom>
          </p:spPr>
          <p:txBody>
            <a:bodyPr wrap="none">
              <a:spAutoFit/>
            </a:bodyPr>
            <a:lstStyle/>
            <a:p>
              <a:pPr marL="0" marR="0" lvl="0" indent="0" algn="just"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Dynamic VXLAN tunnel (VNI 1000)</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grpSp>
      <p:pic>
        <p:nvPicPr>
          <p:cNvPr id="12" name="图片 87" descr="汇聚交换机.png"/>
          <p:cNvPicPr>
            <a:picLocks noChangeAspect="1"/>
          </p:cNvPicPr>
          <p:nvPr/>
        </p:nvPicPr>
        <p:blipFill>
          <a:blip r:embed="rId3"/>
          <a:stretch>
            <a:fillRect/>
          </a:stretch>
        </p:blipFill>
        <p:spPr bwMode="gray">
          <a:xfrm>
            <a:off x="10051971" y="3505144"/>
            <a:ext cx="502820" cy="411400"/>
          </a:xfrm>
          <a:prstGeom prst="rect">
            <a:avLst/>
          </a:prstGeom>
        </p:spPr>
      </p:pic>
      <p:sp>
        <p:nvSpPr>
          <p:cNvPr id="39"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2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5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3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6963006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Type 5 Route</a:t>
            </a:r>
            <a:endParaRPr lang="en-US" altLang="zh-CN" dirty="0"/>
          </a:p>
        </p:txBody>
      </p:sp>
      <p:sp>
        <p:nvSpPr>
          <p:cNvPr id="3" name="文本占位符 2"/>
          <p:cNvSpPr>
            <a:spLocks noGrp="1"/>
          </p:cNvSpPr>
          <p:nvPr>
            <p:ph type="body" sz="quarter" idx="10"/>
          </p:nvPr>
        </p:nvSpPr>
        <p:spPr bwMode="gray">
          <a:xfrm>
            <a:off x="455612" y="1052514"/>
            <a:ext cx="11293476" cy="2236736"/>
          </a:xfrm>
        </p:spPr>
        <p:txBody>
          <a:bodyPr/>
          <a:lstStyle/>
          <a:p>
            <a:r>
              <a:rPr lang="en-US" sz="1600" smtClean="0"/>
              <a:t>Type 5 route (IP prefix route)</a:t>
            </a:r>
            <a:endParaRPr lang="en-US" altLang="zh-CN" sz="1600" smtClean="0"/>
          </a:p>
          <a:p>
            <a:pPr lvl="1"/>
            <a:r>
              <a:rPr lang="en-US" sz="1400" smtClean="0"/>
              <a:t>The IP Prefix Length and IP Prefix fields in an IP prefix route can identify a host IP address or network segment.</a:t>
            </a:r>
          </a:p>
          <a:p>
            <a:pPr lvl="1"/>
            <a:r>
              <a:rPr lang="en-US" sz="1400" smtClean="0"/>
              <a:t>If the IP Prefix Length and IP Prefix fields in an IP prefix route identify a host IP address, the route is used for IP route advertisement in distributed VXLAN gateway scenarios, which functions the same as an IRB route on the VXLAN control plane.</a:t>
            </a:r>
          </a:p>
          <a:p>
            <a:pPr lvl="1"/>
            <a:r>
              <a:rPr lang="en-US" sz="1400" smtClean="0"/>
              <a:t>If the IP Prefix Length and IP Prefix fields in an IP prefix route identify a network segment, the route allows hosts on a VXLAN to access external networks.</a:t>
            </a:r>
            <a:endParaRPr lang="en-US" sz="1400" dirty="0"/>
          </a:p>
        </p:txBody>
      </p:sp>
      <p:graphicFrame>
        <p:nvGraphicFramePr>
          <p:cNvPr id="14" name="表格 13"/>
          <p:cNvGraphicFramePr>
            <a:graphicFrameLocks noGrp="1"/>
          </p:cNvGraphicFramePr>
          <p:nvPr>
            <p:extLst/>
          </p:nvPr>
        </p:nvGraphicFramePr>
        <p:xfrm>
          <a:off x="1143968" y="3679667"/>
          <a:ext cx="3491768" cy="2247889"/>
        </p:xfrm>
        <a:graphic>
          <a:graphicData uri="http://schemas.openxmlformats.org/drawingml/2006/table">
            <a:tbl>
              <a:tblPr firstRow="1" bandRow="1">
                <a:tableStyleId>{5940675A-B579-460E-94D1-54222C63F5DA}</a:tableStyleId>
              </a:tblPr>
              <a:tblGrid>
                <a:gridCol w="3491768"/>
              </a:tblGrid>
              <a:tr h="321127">
                <a:tc>
                  <a:txBody>
                    <a:bodyPr/>
                    <a:lstStyle/>
                    <a:p>
                      <a:pPr fontAlgn="ctr"/>
                      <a:r>
                        <a:rPr lang="en-US" sz="1400" dirty="0" smtClean="0">
                          <a:latin typeface="Huawei Sans" panose="020C0503030203020204" pitchFamily="34" charset="0"/>
                        </a:rPr>
                        <a:t>Route Distinguisher (8 bytes)</a:t>
                      </a:r>
                      <a:endParaRPr lang="en-US" sz="1400" dirty="0">
                        <a:latin typeface="Huawei Sans" panose="020C0503030203020204" pitchFamily="34" charset="0"/>
                      </a:endParaRPr>
                    </a:p>
                  </a:txBody>
                  <a:tcPr marL="72000" marR="72000" marT="38100" marB="38100" anchor="ctr">
                    <a:solidFill>
                      <a:srgbClr val="FFFFCC"/>
                    </a:solidFill>
                  </a:tcPr>
                </a:tc>
              </a:tr>
              <a:tr h="321127">
                <a:tc>
                  <a:txBody>
                    <a:bodyPr/>
                    <a:lstStyle/>
                    <a:p>
                      <a:pPr fontAlgn="ctr"/>
                      <a:r>
                        <a:rPr lang="en-US" sz="1400" dirty="0" smtClean="0">
                          <a:latin typeface="Huawei Sans" panose="020C0503030203020204" pitchFamily="34" charset="0"/>
                        </a:rPr>
                        <a:t>Ethernet Segment Identifier (10 bytes)</a:t>
                      </a:r>
                      <a:endParaRPr lang="en-US" sz="1400" dirty="0">
                        <a:latin typeface="Huawei Sans" panose="020C0503030203020204" pitchFamily="34" charset="0"/>
                      </a:endParaRPr>
                    </a:p>
                  </a:txBody>
                  <a:tcPr marL="72000" marR="72000" marT="38100" marB="38100" anchor="ctr">
                    <a:solidFill>
                      <a:srgbClr val="FFFFCC"/>
                    </a:solidFill>
                  </a:tcPr>
                </a:tc>
              </a:tr>
              <a:tr h="32112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Ethernet Tag ID (4 bytes)</a:t>
                      </a:r>
                      <a:endParaRPr lang="en-US" sz="1400" dirty="0">
                        <a:latin typeface="Huawei Sans" panose="020C0503030203020204" pitchFamily="34" charset="0"/>
                      </a:endParaRPr>
                    </a:p>
                  </a:txBody>
                  <a:tcPr marL="72000" marR="72000" marT="38100" marB="38100" anchor="ctr">
                    <a:solidFill>
                      <a:srgbClr val="FFFFCC"/>
                    </a:solidFill>
                  </a:tcPr>
                </a:tc>
              </a:tr>
              <a:tr h="32112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IP Prefix Length (1 byte)</a:t>
                      </a:r>
                      <a:endParaRPr lang="en-US" sz="1400" dirty="0">
                        <a:latin typeface="Huawei Sans" panose="020C0503030203020204" pitchFamily="34" charset="0"/>
                      </a:endParaRPr>
                    </a:p>
                  </a:txBody>
                  <a:tcPr marL="72000" marR="72000" marT="38100" marB="38100" anchor="ctr">
                    <a:solidFill>
                      <a:srgbClr val="FFFFCC"/>
                    </a:solidFill>
                  </a:tcPr>
                </a:tc>
              </a:tr>
              <a:tr h="32112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IP Prefix (4 or 16 bytes)</a:t>
                      </a:r>
                      <a:endParaRPr lang="en-US" sz="1400" dirty="0">
                        <a:latin typeface="Huawei Sans" panose="020C0503030203020204" pitchFamily="34" charset="0"/>
                      </a:endParaRPr>
                    </a:p>
                  </a:txBody>
                  <a:tcPr marL="72000" marR="72000" marT="38100" marB="38100" anchor="ctr">
                    <a:solidFill>
                      <a:srgbClr val="FFFFCC"/>
                    </a:solidFill>
                  </a:tcPr>
                </a:tc>
              </a:tr>
              <a:tr h="32112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GW IP Address (4 or 16 bytes)</a:t>
                      </a:r>
                      <a:endParaRPr lang="en-US" sz="1400" dirty="0">
                        <a:latin typeface="Huawei Sans" panose="020C0503030203020204" pitchFamily="34" charset="0"/>
                      </a:endParaRPr>
                    </a:p>
                  </a:txBody>
                  <a:tcPr marL="72000" marR="72000" marT="38100" marB="38100" anchor="ctr">
                    <a:solidFill>
                      <a:srgbClr val="FFFFCC"/>
                    </a:solidFill>
                  </a:tcPr>
                </a:tc>
              </a:tr>
              <a:tr h="32112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MPLS Label (3 bytes)</a:t>
                      </a:r>
                      <a:endParaRPr lang="en-US" sz="1400" dirty="0">
                        <a:latin typeface="Huawei Sans" panose="020C0503030203020204" pitchFamily="34" charset="0"/>
                      </a:endParaRPr>
                    </a:p>
                  </a:txBody>
                  <a:tcPr marL="72000" marR="72000" marT="38100" marB="38100" anchor="ctr">
                    <a:solidFill>
                      <a:srgbClr val="FFFFCC"/>
                    </a:solidFill>
                  </a:tcPr>
                </a:tc>
              </a:tr>
            </a:tbl>
          </a:graphicData>
        </a:graphic>
      </p:graphicFrame>
      <p:graphicFrame>
        <p:nvGraphicFramePr>
          <p:cNvPr id="15" name="表格 14"/>
          <p:cNvGraphicFramePr>
            <a:graphicFrameLocks noGrp="1"/>
          </p:cNvGraphicFramePr>
          <p:nvPr>
            <p:extLst/>
          </p:nvPr>
        </p:nvGraphicFramePr>
        <p:xfrm>
          <a:off x="4809950" y="3679666"/>
          <a:ext cx="6135418" cy="2242800"/>
        </p:xfrm>
        <a:graphic>
          <a:graphicData uri="http://schemas.openxmlformats.org/drawingml/2006/table">
            <a:tbl>
              <a:tblPr>
                <a:tableStyleId>{5940675A-B579-460E-94D1-54222C63F5DA}</a:tableStyleId>
              </a:tblPr>
              <a:tblGrid>
                <a:gridCol w="6135418"/>
              </a:tblGrid>
              <a:tr h="320400">
                <a:tc>
                  <a:txBody>
                    <a:bodyPr/>
                    <a:lstStyle/>
                    <a:p>
                      <a:pPr fontAlgn="ctr"/>
                      <a:r>
                        <a:rPr lang="en-US" sz="1400" dirty="0" smtClean="0">
                          <a:solidFill>
                            <a:schemeClr val="bg1">
                              <a:lumMod val="50000"/>
                            </a:schemeClr>
                          </a:solidFill>
                          <a:latin typeface="Huawei Sans" panose="020C0503030203020204" pitchFamily="34" charset="0"/>
                        </a:rPr>
                        <a:t>RD value of an EVPN instance.</a:t>
                      </a:r>
                      <a:endParaRPr lang="en-US" altLang="zh-CN" sz="1400" kern="1200" dirty="0">
                        <a:solidFill>
                          <a:schemeClr val="bg1">
                            <a:lumMod val="50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400" dirty="0" smtClean="0">
                          <a:solidFill>
                            <a:schemeClr val="bg1">
                              <a:lumMod val="50000"/>
                            </a:schemeClr>
                          </a:solidFill>
                          <a:latin typeface="Huawei Sans" panose="020C0503030203020204" pitchFamily="34" charset="0"/>
                        </a:rPr>
                        <a:t>Unique ID for defining the connection between local and remote devices.</a:t>
                      </a:r>
                      <a:endParaRPr lang="en-US" altLang="zh-CN" sz="1400" kern="1200" dirty="0">
                        <a:solidFill>
                          <a:schemeClr val="bg1">
                            <a:lumMod val="50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400" dirty="0" smtClean="0">
                          <a:solidFill>
                            <a:schemeClr val="bg1">
                              <a:lumMod val="50000"/>
                            </a:schemeClr>
                          </a:solidFill>
                          <a:latin typeface="Huawei Sans" panose="020C0503030203020204" pitchFamily="34" charset="0"/>
                        </a:rPr>
                        <a:t>VLAN ID configured on the device.</a:t>
                      </a:r>
                      <a:endParaRPr lang="en-US" altLang="zh-CN" sz="1400" kern="1200" dirty="0">
                        <a:solidFill>
                          <a:schemeClr val="bg1">
                            <a:lumMod val="50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400" dirty="0" smtClean="0">
                          <a:solidFill>
                            <a:schemeClr val="bg1">
                              <a:lumMod val="50000"/>
                            </a:schemeClr>
                          </a:solidFill>
                          <a:latin typeface="Huawei Sans" panose="020C0503030203020204" pitchFamily="34" charset="0"/>
                        </a:rPr>
                        <a:t>Length of the IP prefix carried in the route</a:t>
                      </a:r>
                      <a:endParaRPr lang="en-US" altLang="zh-CN" sz="1400" kern="1200" dirty="0">
                        <a:solidFill>
                          <a:schemeClr val="bg1">
                            <a:lumMod val="50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400" dirty="0" smtClean="0">
                          <a:solidFill>
                            <a:schemeClr val="bg1">
                              <a:lumMod val="50000"/>
                            </a:schemeClr>
                          </a:solidFill>
                          <a:latin typeface="Huawei Sans" panose="020C0503030203020204" pitchFamily="34" charset="0"/>
                        </a:rPr>
                        <a:t>IP prefix carried in the route</a:t>
                      </a:r>
                      <a:endParaRPr lang="en-US" altLang="zh-CN" sz="1400" kern="1200" dirty="0">
                        <a:solidFill>
                          <a:schemeClr val="bg1">
                            <a:lumMod val="50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400" dirty="0" smtClean="0">
                          <a:solidFill>
                            <a:schemeClr val="bg1">
                              <a:lumMod val="50000"/>
                            </a:schemeClr>
                          </a:solidFill>
                          <a:latin typeface="Huawei Sans" panose="020C0503030203020204" pitchFamily="34" charset="0"/>
                        </a:rPr>
                        <a:t>Default gateway address. This field is inapplicable in VXLAN scenarios.</a:t>
                      </a:r>
                      <a:endParaRPr lang="en-US" altLang="zh-CN" sz="1400" kern="1200" dirty="0">
                        <a:solidFill>
                          <a:schemeClr val="bg1">
                            <a:lumMod val="50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400" dirty="0" smtClean="0">
                          <a:solidFill>
                            <a:schemeClr val="bg1">
                              <a:lumMod val="50000"/>
                            </a:schemeClr>
                          </a:solidFill>
                          <a:latin typeface="Huawei Sans" panose="020C0503030203020204" pitchFamily="34" charset="0"/>
                        </a:rPr>
                        <a:t>L3VNI carried in the route.</a:t>
                      </a:r>
                      <a:endParaRPr lang="en-US" altLang="zh-CN" sz="1400" kern="1200" dirty="0">
                        <a:solidFill>
                          <a:schemeClr val="bg1">
                            <a:lumMod val="50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bl>
          </a:graphicData>
        </a:graphic>
      </p:graphicFrame>
      <p:sp>
        <p:nvSpPr>
          <p:cNvPr id="16" name="矩形 15"/>
          <p:cNvSpPr/>
          <p:nvPr/>
        </p:nvSpPr>
        <p:spPr bwMode="gray">
          <a:xfrm>
            <a:off x="1649769" y="3289250"/>
            <a:ext cx="2480166" cy="307777"/>
          </a:xfrm>
          <a:prstGeom prst="rect">
            <a:avLst/>
          </a:prstGeom>
        </p:spPr>
        <p:txBody>
          <a:bodyPr wrap="none">
            <a:spAutoFit/>
          </a:bodyPr>
          <a:lstStyle/>
          <a:p>
            <a:pPr algn="ctr" fontAlgn="ctr"/>
            <a:r>
              <a:rPr lang="en-US" sz="1400" dirty="0" smtClean="0">
                <a:latin typeface="Huawei Sans" panose="020C0503030203020204" pitchFamily="34" charset="0"/>
              </a:rPr>
              <a:t>Format of an IP prefix route</a:t>
            </a:r>
            <a:endParaRPr lang="en-US" altLang="zh-CN" sz="1400" dirty="0">
              <a:latin typeface="Huawei Sans" panose="020C0503030203020204" pitchFamily="34" charset="0"/>
            </a:endParaRPr>
          </a:p>
        </p:txBody>
      </p:sp>
      <p:sp>
        <p:nvSpPr>
          <p:cNvPr id="17" name="矩形 16"/>
          <p:cNvSpPr/>
          <p:nvPr/>
        </p:nvSpPr>
        <p:spPr bwMode="gray">
          <a:xfrm>
            <a:off x="7117675" y="3289250"/>
            <a:ext cx="1519968" cy="307777"/>
          </a:xfrm>
          <a:prstGeom prst="rect">
            <a:avLst/>
          </a:prstGeom>
        </p:spPr>
        <p:txBody>
          <a:bodyPr wrap="none">
            <a:spAutoFit/>
          </a:bodyPr>
          <a:lstStyle/>
          <a:p>
            <a:pPr algn="ctr" fontAlgn="ctr"/>
            <a:r>
              <a:rPr lang="en-US" sz="1400" dirty="0" smtClean="0">
                <a:latin typeface="Huawei Sans" panose="020C0503030203020204" pitchFamily="34" charset="0"/>
              </a:rPr>
              <a:t>Field description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2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5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3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0567900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Application Scenarios of IP Prefix Route Advertisement</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985361"/>
          </a:xfrm>
        </p:spPr>
        <p:txBody>
          <a:bodyPr/>
          <a:lstStyle/>
          <a:p>
            <a:r>
              <a:rPr lang="en-US" sz="1800" smtClean="0"/>
              <a:t>For a non-VXLAN network, a VTEP can advertise external routes to the entire VXLAN network through Type 5 routes, instructing hosts on the VXLAN network to access the external network.</a:t>
            </a:r>
            <a:endParaRPr lang="en-US" altLang="zh-CN" sz="1800" dirty="0">
              <a:sym typeface="Huawei Sans" panose="020C0503030203020204" pitchFamily="34" charset="0"/>
            </a:endParaRPr>
          </a:p>
        </p:txBody>
      </p:sp>
      <p:grpSp>
        <p:nvGrpSpPr>
          <p:cNvPr id="33" name="组合 32"/>
          <p:cNvGrpSpPr/>
          <p:nvPr/>
        </p:nvGrpSpPr>
        <p:grpSpPr bwMode="gray">
          <a:xfrm>
            <a:off x="9107497" y="3178627"/>
            <a:ext cx="442385" cy="432048"/>
            <a:chOff x="1194287" y="4005064"/>
            <a:chExt cx="442385" cy="432048"/>
          </a:xfrm>
        </p:grpSpPr>
        <p:cxnSp>
          <p:nvCxnSpPr>
            <p:cNvPr id="34" name="直接连接符 33"/>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矩形 35"/>
          <p:cNvSpPr/>
          <p:nvPr/>
        </p:nvSpPr>
        <p:spPr bwMode="gray">
          <a:xfrm>
            <a:off x="8589546" y="2852050"/>
            <a:ext cx="1478290" cy="307777"/>
          </a:xfrm>
          <a:prstGeom prst="rect">
            <a:avLst/>
          </a:prstGeom>
        </p:spPr>
        <p:txBody>
          <a:bodyPr wrap="none">
            <a:spAutoFit/>
          </a:bodyPr>
          <a:lstStyle/>
          <a:p>
            <a:pPr algn="ctr" fontAlgn="ctr"/>
            <a:r>
              <a:rPr lang="en-US" sz="1400" b="1" dirty="0" smtClean="0">
                <a:latin typeface="Huawei Sans" panose="020C0503030203020204" pitchFamily="34" charset="0"/>
              </a:rPr>
              <a:t>VTEP</a:t>
            </a:r>
            <a:r>
              <a:rPr lang="en-US" sz="1400" dirty="0" smtClean="0">
                <a:latin typeface="Huawei Sans" panose="020C0503030203020204" pitchFamily="34" charset="0"/>
              </a:rPr>
              <a:t> 2.2.2.2/32</a:t>
            </a:r>
            <a:endParaRPr lang="en-US" sz="1400" dirty="0">
              <a:latin typeface="Huawei Sans" panose="020C0503030203020204" pitchFamily="34" charset="0"/>
            </a:endParaRPr>
          </a:p>
        </p:txBody>
      </p:sp>
      <p:cxnSp>
        <p:nvCxnSpPr>
          <p:cNvPr id="32" name="直接连接符 31"/>
          <p:cNvCxnSpPr>
            <a:endCxn id="31" idx="1"/>
          </p:cNvCxnSpPr>
          <p:nvPr/>
        </p:nvCxnSpPr>
        <p:spPr bwMode="gray">
          <a:xfrm>
            <a:off x="3068265" y="3207728"/>
            <a:ext cx="1025232" cy="3614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图片 87" descr="汇聚交换机.png"/>
          <p:cNvPicPr>
            <a:picLocks noChangeAspect="1"/>
          </p:cNvPicPr>
          <p:nvPr/>
        </p:nvPicPr>
        <p:blipFill>
          <a:blip r:embed="rId3" cstate="print"/>
          <a:stretch>
            <a:fillRect/>
          </a:stretch>
        </p:blipFill>
        <p:spPr bwMode="gray">
          <a:xfrm>
            <a:off x="9079574" y="3368360"/>
            <a:ext cx="490909" cy="401653"/>
          </a:xfrm>
          <a:prstGeom prst="rect">
            <a:avLst/>
          </a:prstGeom>
        </p:spPr>
      </p:pic>
      <p:sp>
        <p:nvSpPr>
          <p:cNvPr id="6" name="Freeform 159"/>
          <p:cNvSpPr/>
          <p:nvPr/>
        </p:nvSpPr>
        <p:spPr bwMode="gray">
          <a:xfrm flipH="1">
            <a:off x="1981332" y="2696100"/>
            <a:ext cx="1384250" cy="7235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bIns="108000" rtlCol="0" anchor="ctr">
            <a:noAutofit/>
          </a:bodyPr>
          <a:lstStyle/>
          <a:p>
            <a:pPr algn="ctr" fontAlgn="ctr"/>
            <a:r>
              <a:rPr lang="en-US" sz="1050" dirty="0" smtClean="0">
                <a:solidFill>
                  <a:schemeClr val="bg1">
                    <a:lumMod val="50000"/>
                  </a:schemeClr>
                </a:solidFill>
                <a:latin typeface="Huawei Sans" panose="020C0503030203020204" pitchFamily="34" charset="0"/>
              </a:rPr>
              <a:t>Non-VXLAN network</a:t>
            </a:r>
            <a:endParaRPr lang="en-US" sz="105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050" dirty="0" smtClean="0">
                <a:solidFill>
                  <a:schemeClr val="bg1">
                    <a:lumMod val="50000"/>
                  </a:schemeClr>
                </a:solidFill>
                <a:latin typeface="Huawei Sans" panose="020C0503030203020204" pitchFamily="34" charset="0"/>
              </a:rPr>
              <a:t>1.2.3.0/24</a:t>
            </a:r>
            <a:endParaRPr lang="en-US"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p:nvPr/>
        </p:nvGrpSpPr>
        <p:grpSpPr bwMode="gray">
          <a:xfrm>
            <a:off x="4620528" y="3415297"/>
            <a:ext cx="4386257" cy="307777"/>
            <a:chOff x="5413686" y="4038207"/>
            <a:chExt cx="4386257" cy="307777"/>
          </a:xfrm>
        </p:grpSpPr>
        <p:sp>
          <p:nvSpPr>
            <p:cNvPr id="13" name="圆柱形 12"/>
            <p:cNvSpPr/>
            <p:nvPr/>
          </p:nvSpPr>
          <p:spPr bwMode="gray">
            <a:xfrm rot="16200000">
              <a:off x="7485795" y="1987972"/>
              <a:ext cx="242039" cy="4386257"/>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7224949" y="4038207"/>
              <a:ext cx="769763" cy="307777"/>
            </a:xfrm>
            <a:prstGeom prst="rect">
              <a:avLst/>
            </a:prstGeom>
          </p:spPr>
          <p:txBody>
            <a:bodyPr wrap="none">
              <a:spAutoFit/>
            </a:bodyPr>
            <a:lstStyle/>
            <a:p>
              <a:pPr algn="just" fontAlgn="ctr"/>
              <a:r>
                <a:rPr lang="en-US" sz="1400" b="1" dirty="0" smtClean="0">
                  <a:solidFill>
                    <a:schemeClr val="bg1"/>
                  </a:solidFill>
                  <a:latin typeface="Huawei Sans" panose="020C0503030203020204" pitchFamily="34" charset="0"/>
                </a:rPr>
                <a:t>VNI 88</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 name="文本框 16"/>
          <p:cNvSpPr txBox="1"/>
          <p:nvPr/>
        </p:nvSpPr>
        <p:spPr bwMode="gray">
          <a:xfrm>
            <a:off x="3416106" y="4167805"/>
            <a:ext cx="1133644" cy="523220"/>
          </a:xfrm>
          <a:prstGeom prst="rect">
            <a:avLst/>
          </a:prstGeom>
          <a:noFill/>
        </p:spPr>
        <p:txBody>
          <a:bodyPr wrap="none" rtlCol="0">
            <a:spAutoFit/>
          </a:bodyPr>
          <a:lstStyle/>
          <a:p>
            <a:pPr algn="ctr" fontAlgn="ctr"/>
            <a:r>
              <a:rPr lang="en-US" sz="1400" dirty="0" smtClean="0">
                <a:solidFill>
                  <a:srgbClr val="C7000B"/>
                </a:solidFill>
                <a:latin typeface="Huawei Sans" panose="020C0503030203020204" pitchFamily="34" charset="0"/>
              </a:rPr>
              <a:t>Static route</a:t>
            </a:r>
            <a:endParaRPr lang="en-US" altLang="zh-CN" sz="14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srgbClr val="C7000B"/>
                </a:solidFill>
                <a:latin typeface="Huawei Sans" panose="020C0503030203020204" pitchFamily="34" charset="0"/>
              </a:rPr>
              <a:t>1.2.3.0/24</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Right Arrow 158"/>
          <p:cNvSpPr/>
          <p:nvPr/>
        </p:nvSpPr>
        <p:spPr bwMode="gray">
          <a:xfrm>
            <a:off x="4351061" y="3862171"/>
            <a:ext cx="470906" cy="1134488"/>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7213" h="1535148">
                <a:moveTo>
                  <a:pt x="0" y="0"/>
                </a:moveTo>
                <a:cubicBezTo>
                  <a:pt x="76680" y="461013"/>
                  <a:pt x="122881" y="613413"/>
                  <a:pt x="390061" y="662940"/>
                </a:cubicBezTo>
                <a:lnTo>
                  <a:pt x="390061" y="522325"/>
                </a:lnTo>
                <a:lnTo>
                  <a:pt x="637213" y="769478"/>
                </a:lnTo>
                <a:lnTo>
                  <a:pt x="390061" y="1016630"/>
                </a:lnTo>
                <a:lnTo>
                  <a:pt x="390061" y="876015"/>
                </a:lnTo>
                <a:cubicBezTo>
                  <a:pt x="117801" y="973809"/>
                  <a:pt x="116050" y="1147800"/>
                  <a:pt x="7620" y="1535148"/>
                </a:cubicBezTo>
                <a:lnTo>
                  <a:pt x="0"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3416106" y="4996659"/>
            <a:ext cx="1950319" cy="523220"/>
          </a:xfrm>
          <a:prstGeom prst="rect">
            <a:avLst/>
          </a:prstGeom>
          <a:noFill/>
        </p:spPr>
        <p:txBody>
          <a:bodyPr wrap="square" rtlCol="0">
            <a:spAutoFit/>
          </a:bodyPr>
          <a:lstStyle/>
          <a:p>
            <a:pPr algn="ctr" fontAlgn="ctr"/>
            <a:r>
              <a:rPr lang="en-US" sz="1400" dirty="0" smtClean="0">
                <a:solidFill>
                  <a:srgbClr val="C7000B"/>
                </a:solidFill>
                <a:latin typeface="Huawei Sans" panose="020C0503030203020204" pitchFamily="34" charset="0"/>
              </a:rPr>
              <a:t>Import the static route to BGP</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a:spLocks noChangeAspect="1"/>
          </p:cNvSpPr>
          <p:nvPr/>
        </p:nvSpPr>
        <p:spPr bwMode="gray">
          <a:xfrm>
            <a:off x="4524433" y="4736015"/>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prstClr val="white"/>
                </a:solidFill>
                <a:latin typeface="Huawei Sans" panose="020C0503030203020204" pitchFamily="34" charset="0"/>
              </a:rPr>
              <a:t>1</a:t>
            </a:r>
            <a:endParaRPr lang="en-US" altLang="zh-CN" sz="14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 name="组合 26"/>
          <p:cNvGrpSpPr/>
          <p:nvPr/>
        </p:nvGrpSpPr>
        <p:grpSpPr bwMode="gray">
          <a:xfrm>
            <a:off x="4118937" y="3178627"/>
            <a:ext cx="442385" cy="432048"/>
            <a:chOff x="1194287" y="4005064"/>
            <a:chExt cx="442385" cy="432048"/>
          </a:xfrm>
        </p:grpSpPr>
        <p:cxnSp>
          <p:nvCxnSpPr>
            <p:cNvPr id="28" name="直接连接符 27"/>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bwMode="gray">
          <a:xfrm>
            <a:off x="3600984" y="2852050"/>
            <a:ext cx="1478290" cy="307777"/>
          </a:xfrm>
          <a:prstGeom prst="rect">
            <a:avLst/>
          </a:prstGeom>
        </p:spPr>
        <p:txBody>
          <a:bodyPr wrap="none">
            <a:spAutoFit/>
          </a:bodyPr>
          <a:lstStyle/>
          <a:p>
            <a:pPr algn="ctr" fontAlgn="ctr"/>
            <a:r>
              <a:rPr lang="en-US" sz="1400" b="1" dirty="0" smtClean="0">
                <a:latin typeface="Huawei Sans" panose="020C0503030203020204" pitchFamily="34" charset="0"/>
              </a:rPr>
              <a:t>VTEP</a:t>
            </a:r>
            <a:r>
              <a:rPr lang="en-US" sz="1400" dirty="0" smtClean="0">
                <a:latin typeface="Huawei Sans" panose="020C0503030203020204" pitchFamily="34" charset="0"/>
              </a:rPr>
              <a:t> 1.1.1.1/32</a:t>
            </a:r>
            <a:endParaRPr lang="en-US" sz="1400" dirty="0">
              <a:latin typeface="Huawei Sans" panose="020C0503030203020204" pitchFamily="34" charset="0"/>
            </a:endParaRPr>
          </a:p>
        </p:txBody>
      </p:sp>
      <p:pic>
        <p:nvPicPr>
          <p:cNvPr id="31" name="图片 86" descr="核心交换机.png"/>
          <p:cNvPicPr>
            <a:picLocks noChangeAspect="1"/>
          </p:cNvPicPr>
          <p:nvPr/>
        </p:nvPicPr>
        <p:blipFill>
          <a:blip r:embed="rId4" cstate="print"/>
          <a:stretch>
            <a:fillRect/>
          </a:stretch>
        </p:blipFill>
        <p:spPr bwMode="gray">
          <a:xfrm>
            <a:off x="4093497" y="3368360"/>
            <a:ext cx="490909" cy="401653"/>
          </a:xfrm>
          <a:prstGeom prst="rect">
            <a:avLst/>
          </a:prstGeom>
        </p:spPr>
      </p:pic>
      <p:cxnSp>
        <p:nvCxnSpPr>
          <p:cNvPr id="37" name="直接连接符 36"/>
          <p:cNvCxnSpPr/>
          <p:nvPr/>
        </p:nvCxnSpPr>
        <p:spPr bwMode="gray">
          <a:xfrm flipH="1">
            <a:off x="7824280" y="4271278"/>
            <a:ext cx="1182505"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42" name="椭圆 41"/>
          <p:cNvSpPr>
            <a:spLocks noChangeAspect="1"/>
          </p:cNvSpPr>
          <p:nvPr/>
        </p:nvSpPr>
        <p:spPr bwMode="gray">
          <a:xfrm>
            <a:off x="8195799" y="4167805"/>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prstClr val="white"/>
                </a:solidFill>
                <a:latin typeface="Huawei Sans" panose="020C0503030203020204" pitchFamily="34" charset="0"/>
              </a:rPr>
              <a:t>2</a:t>
            </a:r>
            <a:endParaRPr lang="en-US" altLang="zh-CN" sz="14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椭圆 42"/>
          <p:cNvSpPr>
            <a:spLocks noChangeAspect="1"/>
          </p:cNvSpPr>
          <p:nvPr/>
        </p:nvSpPr>
        <p:spPr bwMode="gray">
          <a:xfrm>
            <a:off x="9212449" y="4168433"/>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prstClr val="white"/>
                </a:solidFill>
                <a:latin typeface="Huawei Sans" panose="020C0503030203020204" pitchFamily="34" charset="0"/>
              </a:rPr>
              <a:t>3</a:t>
            </a:r>
            <a:endParaRPr lang="en-US" altLang="zh-CN" sz="14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8444797" y="4444003"/>
            <a:ext cx="1767784" cy="523220"/>
          </a:xfrm>
          <a:prstGeom prst="rect">
            <a:avLst/>
          </a:prstGeom>
        </p:spPr>
        <p:txBody>
          <a:bodyPr wrap="square">
            <a:spAutoFit/>
          </a:bodyPr>
          <a:lstStyle/>
          <a:p>
            <a:pPr algn="ctr" fontAlgn="ctr"/>
            <a:r>
              <a:rPr lang="en-US" sz="1400" dirty="0" smtClean="0">
                <a:solidFill>
                  <a:srgbClr val="C7000B"/>
                </a:solidFill>
                <a:latin typeface="Huawei Sans" panose="020C0503030203020204" pitchFamily="34" charset="0"/>
              </a:rPr>
              <a:t>SW2 obtains the route to 1.2.3.0/24.</a:t>
            </a:r>
            <a:endParaRPr lang="en-US" altLang="zh-CN" sz="14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3262168" y="3770013"/>
            <a:ext cx="2225289" cy="307777"/>
          </a:xfrm>
          <a:prstGeom prst="rect">
            <a:avLst/>
          </a:prstGeom>
        </p:spPr>
        <p:txBody>
          <a:bodyPr wrap="none">
            <a:spAutoFit/>
          </a:bodyPr>
          <a:lstStyle/>
          <a:p>
            <a:pPr algn="ctr" fontAlgn="ctr"/>
            <a:r>
              <a:rPr lang="en-US" sz="1400" b="1" dirty="0" smtClean="0">
                <a:latin typeface="Huawei Sans" panose="020C0503030203020204" pitchFamily="34" charset="0"/>
              </a:rPr>
              <a:t>SW1 (Layer 3 gateway)</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8258158" y="3770013"/>
            <a:ext cx="2225289" cy="307777"/>
          </a:xfrm>
          <a:prstGeom prst="rect">
            <a:avLst/>
          </a:prstGeom>
        </p:spPr>
        <p:txBody>
          <a:bodyPr wrap="none">
            <a:spAutoFit/>
          </a:bodyPr>
          <a:lstStyle/>
          <a:p>
            <a:pPr algn="ctr" fontAlgn="ctr"/>
            <a:r>
              <a:rPr lang="en-US" sz="1400" b="1" dirty="0" smtClean="0">
                <a:latin typeface="Huawei Sans" panose="020C0503030203020204" pitchFamily="34" charset="0"/>
              </a:rPr>
              <a:t>SW2 (Layer 3 gateway)</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5366425" y="4112534"/>
            <a:ext cx="2643988" cy="318401"/>
          </a:xfrm>
          <a:prstGeom prst="round2SameRect">
            <a:avLst>
              <a:gd name="adj1" fmla="val 20890"/>
              <a:gd name="adj2" fmla="val 0"/>
            </a:avLst>
          </a:prstGeom>
          <a:solidFill>
            <a:srgbClr val="EC7061"/>
          </a:solidFill>
          <a:ln w="19050">
            <a:solidFill>
              <a:schemeClr val="bg1"/>
            </a:solidFill>
          </a:ln>
        </p:spPr>
        <p:txBody>
          <a:bodyPr wrap="none" lIns="0" tIns="0" rIns="0" bIns="0" rtlCol="0" anchor="ctr" anchorCtr="0">
            <a:noAutofit/>
          </a:bodyPr>
          <a:lstStyle>
            <a:defPPr>
              <a:defRPr lang="en-US"/>
            </a:defPPr>
            <a:lvl1pPr algn="ctr">
              <a:defRPr sz="1200" b="1">
                <a:solidFill>
                  <a:schemeClr val="bg1"/>
                </a:solidFill>
              </a:defRPr>
            </a:lvl1pPr>
          </a:lstStyle>
          <a:p>
            <a:pPr fontAlgn="ctr"/>
            <a:r>
              <a:rPr lang="en-US" sz="1400" dirty="0" smtClean="0">
                <a:latin typeface="Huawei Sans" panose="020C0503030203020204" pitchFamily="34" charset="0"/>
              </a:rPr>
              <a:t>BGP Update message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5366425" y="4437285"/>
            <a:ext cx="2643988" cy="1174845"/>
          </a:xfrm>
          <a:prstGeom prst="rect">
            <a:avLst/>
          </a:prstGeom>
          <a:solidFill>
            <a:schemeClr val="accent2">
              <a:lumMod val="20000"/>
              <a:lumOff val="80000"/>
            </a:schemeClr>
          </a:solidFill>
          <a:ln w="19050">
            <a:solidFill>
              <a:schemeClr val="bg1"/>
            </a:solidFill>
          </a:ln>
        </p:spPr>
        <p:txBody>
          <a:bodyPr wrap="none" lIns="0" tIns="0" rIns="0" bIns="0" rtlCol="0" anchor="ctr" anchorCtr="0">
            <a:noAutofit/>
          </a:bodyPr>
          <a:lstStyle>
            <a:defPPr>
              <a:defRPr lang="en-US"/>
            </a:defPPr>
            <a:lvl1pPr algn="ctr">
              <a:defRPr sz="1200"/>
            </a:lvl1p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5471959" y="4623695"/>
            <a:ext cx="2432922" cy="270377"/>
          </a:xfrm>
          <a:prstGeom prst="rect">
            <a:avLst/>
          </a:prstGeom>
          <a:solidFill>
            <a:schemeClr val="accent2">
              <a:lumMod val="40000"/>
              <a:lumOff val="60000"/>
            </a:schemeClr>
          </a:solidFill>
          <a:ln w="19050">
            <a:solidFill>
              <a:schemeClr val="accent2">
                <a:lumMod val="60000"/>
                <a:lumOff val="40000"/>
              </a:schemeClr>
            </a:solidFill>
          </a:ln>
        </p:spPr>
        <p:txBody>
          <a:bodyPr wrap="none" lIns="0" tIns="0" rIns="0" bIns="0" rtlCol="0" anchor="ctr" anchorCtr="0">
            <a:noAutofit/>
          </a:bodyPr>
          <a:lstStyle>
            <a:defPPr>
              <a:defRPr lang="en-US"/>
            </a:defPPr>
            <a:lvl1pPr algn="ctr">
              <a:defRPr sz="1200"/>
            </a:lvl1pPr>
          </a:lstStyle>
          <a:p>
            <a:pPr fontAlgn="ctr"/>
            <a:r>
              <a:rPr lang="en-US" sz="1400" dirty="0" smtClean="0">
                <a:latin typeface="Huawei Sans" panose="020C0503030203020204" pitchFamily="34" charset="0"/>
              </a:rPr>
              <a:t>Type 5 route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5471959" y="4887510"/>
            <a:ext cx="2432922" cy="568410"/>
          </a:xfrm>
          <a:prstGeom prst="rect">
            <a:avLst/>
          </a:prstGeom>
          <a:solidFill>
            <a:schemeClr val="bg1"/>
          </a:solidFill>
          <a:ln w="19050">
            <a:solidFill>
              <a:schemeClr val="accent2">
                <a:lumMod val="60000"/>
                <a:lumOff val="40000"/>
              </a:schemeClr>
            </a:solidFill>
          </a:ln>
        </p:spPr>
        <p:txBody>
          <a:bodyPr wrap="none" lIns="0" tIns="0" rIns="0" bIns="0" rtlCol="0" anchor="ctr" anchorCtr="0">
            <a:noAutofit/>
          </a:bodyPr>
          <a:lstStyle>
            <a:defPPr>
              <a:defRPr lang="en-US"/>
            </a:defPPr>
            <a:lvl1pPr algn="ctr">
              <a:defRPr sz="1200"/>
            </a:lvl1pPr>
          </a:lstStyle>
          <a:p>
            <a:pPr fontAlgn="ctr"/>
            <a:r>
              <a:rPr lang="en-US" sz="1400" dirty="0" smtClean="0">
                <a:latin typeface="Huawei Sans" panose="020C0503030203020204" pitchFamily="34" charset="0"/>
              </a:rPr>
              <a:t>Prefix = 1.2.3.0/24</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rPr>
              <a:t>L3VNI = 88</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五边形 24">
            <a:extLst>
              <a:ext uri="{FF2B5EF4-FFF2-40B4-BE49-F238E27FC236}">
                <a16:creationId xmlns:a16="http://schemas.microsoft.com/office/drawing/2014/main" xmlns="" id="{66BA07AD-FEEF-4CB3-8D55-B5A235B0FBAC}"/>
              </a:ext>
            </a:extLst>
          </p:cNvPr>
          <p:cNvSpPr/>
          <p:nvPr/>
        </p:nvSpPr>
        <p:spPr bwMode="gray">
          <a:xfrm>
            <a:off x="8667012" y="124239"/>
            <a:ext cx="1080000" cy="213120"/>
          </a:xfrm>
          <a:prstGeom prst="homePlate">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2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26">
            <a:extLst>
              <a:ext uri="{FF2B5EF4-FFF2-40B4-BE49-F238E27FC236}">
                <a16:creationId xmlns:a16="http://schemas.microsoft.com/office/drawing/2014/main" xmlns="" id="{0C19331F-8FCC-488E-9C32-A3F774208D1E}"/>
              </a:ext>
            </a:extLst>
          </p:cNvPr>
          <p:cNvSpPr/>
          <p:nvPr/>
        </p:nvSpPr>
        <p:spPr bwMode="gray">
          <a:xfrm>
            <a:off x="10664500" y="124239"/>
            <a:ext cx="10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kern="0" dirty="0">
                <a:solidFill>
                  <a:srgbClr val="FFFFFF"/>
                </a:solidFill>
                <a:latin typeface="Huawei Sans" panose="020C0503030203020204" pitchFamily="34" charset="0"/>
                <a:ea typeface="方正兰亭黑简体" panose="02000000000000000000" pitchFamily="2" charset="-122"/>
              </a:rPr>
              <a:t>Type 5 Route</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26">
            <a:extLst>
              <a:ext uri="{FF2B5EF4-FFF2-40B4-BE49-F238E27FC236}">
                <a16:creationId xmlns:a16="http://schemas.microsoft.com/office/drawing/2014/main" xmlns="" id="{5C797163-D6D3-4ACC-996D-421D87F18D19}"/>
              </a:ext>
            </a:extLst>
          </p:cNvPr>
          <p:cNvSpPr/>
          <p:nvPr/>
        </p:nvSpPr>
        <p:spPr bwMode="gray">
          <a:xfrm>
            <a:off x="9665756" y="124239"/>
            <a:ext cx="1080000" cy="213120"/>
          </a:xfrm>
          <a:prstGeom prst="chevron">
            <a:avLst/>
          </a:prstGeom>
          <a:solidFill>
            <a:srgbClr val="D9D9D9"/>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rPr>
              <a:t>Type 3 Route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3342455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Overview of VXLAN and Campus Network Virtualization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Basic Concepts and Fundamentals of VXLAN</a:t>
            </a:r>
            <a:endParaRPr lang="en-US" altLang="zh-CN" dirty="0" smtClean="0">
              <a:solidFill>
                <a:schemeClr val="bg1">
                  <a:lumMod val="50000"/>
                </a:schemeClr>
              </a:solidFill>
              <a:sym typeface="Huawei Sans" panose="020C0503030203020204" pitchFamily="34" charset="0"/>
            </a:endParaRPr>
          </a:p>
          <a:p>
            <a:r>
              <a:rPr lang="en-US" b="1" dirty="0" smtClean="0"/>
              <a:t>BGP EVPN</a:t>
            </a:r>
          </a:p>
          <a:p>
            <a:pPr lvl="1"/>
            <a:r>
              <a:rPr lang="en-US" dirty="0" smtClean="0">
                <a:solidFill>
                  <a:schemeClr val="bg1">
                    <a:lumMod val="50000"/>
                  </a:schemeClr>
                </a:solidFill>
              </a:rPr>
              <a:t>Basic Concepts</a:t>
            </a:r>
            <a:endParaRPr lang="en-US" altLang="zh-CN" dirty="0" smtClean="0">
              <a:solidFill>
                <a:schemeClr val="bg1">
                  <a:lumMod val="50000"/>
                </a:schemeClr>
              </a:solidFill>
              <a:sym typeface="Huawei Sans" panose="020C0503030203020204" pitchFamily="34" charset="0"/>
            </a:endParaRPr>
          </a:p>
          <a:p>
            <a:pPr lvl="1"/>
            <a:r>
              <a:rPr lang="en-US" dirty="0" smtClean="0">
                <a:solidFill>
                  <a:schemeClr val="bg1">
                    <a:lumMod val="50000"/>
                  </a:schemeClr>
                </a:solidFill>
              </a:rPr>
              <a:t>BGP EVPN Routes</a:t>
            </a:r>
          </a:p>
          <a:p>
            <a:pPr lvl="1">
              <a:buSzPct val="60000"/>
              <a:buFont typeface="Wingdings" panose="05000000000000000000" pitchFamily="2" charset="2"/>
              <a:buChar char="n"/>
            </a:pPr>
            <a:r>
              <a:rPr lang="en-US" dirty="0"/>
              <a:t>BGP EVPN Features</a:t>
            </a:r>
          </a:p>
          <a:p>
            <a:r>
              <a:rPr lang="en-US" dirty="0" smtClean="0">
                <a:solidFill>
                  <a:schemeClr val="bg1">
                    <a:lumMod val="50000"/>
                  </a:schemeClr>
                </a:solidFill>
              </a:rPr>
              <a:t>Campus Network Virtualization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21488667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ARP Broadcast Suppression</a:t>
            </a:r>
            <a:endParaRPr lang="en-US" altLang="zh-CN" dirty="0"/>
          </a:p>
        </p:txBody>
      </p:sp>
      <p:sp>
        <p:nvSpPr>
          <p:cNvPr id="4" name="文本占位符 3"/>
          <p:cNvSpPr>
            <a:spLocks noGrp="1"/>
          </p:cNvSpPr>
          <p:nvPr>
            <p:ph type="body" sz="quarter" idx="10"/>
          </p:nvPr>
        </p:nvSpPr>
        <p:spPr bwMode="gray">
          <a:xfrm>
            <a:off x="455612" y="1052514"/>
            <a:ext cx="11293476" cy="1545849"/>
          </a:xfrm>
        </p:spPr>
        <p:txBody>
          <a:bodyPr/>
          <a:lstStyle/>
          <a:p>
            <a:pPr lvl="0"/>
            <a:r>
              <a:rPr lang="en-US" sz="1600" smtClean="0"/>
              <a:t>BGP EVPN Type 2 routes enable VTEPs to learn MAC addresses without depending on communication between hosts. However, ARP entries between hosts still need to be flooded and forwarded on the VXLAN overlay, which consumes a large number of network resources.</a:t>
            </a:r>
            <a:endParaRPr lang="en-US" altLang="zh-CN" sz="1600" smtClean="0">
              <a:sym typeface="Huawei Sans" panose="020C0503030203020204" pitchFamily="34" charset="0"/>
            </a:endParaRPr>
          </a:p>
          <a:p>
            <a:pPr lvl="0"/>
            <a:r>
              <a:rPr lang="en-US" sz="1600" smtClean="0"/>
              <a:t>To reduce broadcast traffic, configure ARP broadcast suppression using BGP EVPN routes.</a:t>
            </a:r>
            <a:endParaRPr lang="en-US" altLang="zh-CN" sz="1600" dirty="0" smtClean="0">
              <a:sym typeface="Huawei Sans" panose="020C0503030203020204" pitchFamily="34" charset="0"/>
            </a:endParaRPr>
          </a:p>
        </p:txBody>
      </p:sp>
      <p:grpSp>
        <p:nvGrpSpPr>
          <p:cNvPr id="68" name="组合 67"/>
          <p:cNvGrpSpPr/>
          <p:nvPr/>
        </p:nvGrpSpPr>
        <p:grpSpPr bwMode="gray">
          <a:xfrm>
            <a:off x="3213477" y="3919623"/>
            <a:ext cx="442385" cy="432048"/>
            <a:chOff x="3213477" y="3973279"/>
            <a:chExt cx="442385" cy="432048"/>
          </a:xfrm>
        </p:grpSpPr>
        <p:cxnSp>
          <p:nvCxnSpPr>
            <p:cNvPr id="7" name="直接连接符 6"/>
            <p:cNvCxnSpPr/>
            <p:nvPr/>
          </p:nvCxnSpPr>
          <p:spPr bwMode="gray">
            <a:xfrm flipV="1">
              <a:off x="3434669" y="397327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3213477" y="440532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bwMode="gray">
          <a:xfrm>
            <a:off x="8588381" y="3889143"/>
            <a:ext cx="442385" cy="432048"/>
            <a:chOff x="8588381" y="3942799"/>
            <a:chExt cx="442385" cy="432048"/>
          </a:xfrm>
        </p:grpSpPr>
        <p:cxnSp>
          <p:nvCxnSpPr>
            <p:cNvPr id="10" name="直接连接符 9"/>
            <p:cNvCxnSpPr/>
            <p:nvPr/>
          </p:nvCxnSpPr>
          <p:spPr bwMode="gray">
            <a:xfrm flipV="1">
              <a:off x="8809573" y="394279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8588381" y="437484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bwMode="gray">
          <a:xfrm>
            <a:off x="3103077" y="4372936"/>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13" name="图片 87" descr="汇聚交换机.png"/>
          <p:cNvPicPr>
            <a:picLocks noChangeAspect="1"/>
          </p:cNvPicPr>
          <p:nvPr/>
        </p:nvPicPr>
        <p:blipFill>
          <a:blip r:embed="rId3"/>
          <a:stretch>
            <a:fillRect/>
          </a:stretch>
        </p:blipFill>
        <p:spPr bwMode="gray">
          <a:xfrm>
            <a:off x="3180443" y="3724247"/>
            <a:ext cx="502820" cy="411400"/>
          </a:xfrm>
          <a:prstGeom prst="rect">
            <a:avLst/>
          </a:prstGeom>
        </p:spPr>
      </p:pic>
      <p:pic>
        <p:nvPicPr>
          <p:cNvPr id="14" name="图片 87" descr="汇聚交换机.png"/>
          <p:cNvPicPr>
            <a:picLocks noChangeAspect="1"/>
          </p:cNvPicPr>
          <p:nvPr/>
        </p:nvPicPr>
        <p:blipFill>
          <a:blip r:embed="rId3"/>
          <a:stretch>
            <a:fillRect/>
          </a:stretch>
        </p:blipFill>
        <p:spPr bwMode="gray">
          <a:xfrm>
            <a:off x="8548976" y="3724247"/>
            <a:ext cx="502820" cy="411400"/>
          </a:xfrm>
          <a:prstGeom prst="rect">
            <a:avLst/>
          </a:prstGeom>
        </p:spPr>
      </p:pic>
      <p:sp>
        <p:nvSpPr>
          <p:cNvPr id="15" name="矩形 14"/>
          <p:cNvSpPr/>
          <p:nvPr/>
        </p:nvSpPr>
        <p:spPr bwMode="gray">
          <a:xfrm>
            <a:off x="759486" y="4126690"/>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A</a:t>
            </a:r>
            <a:endParaRPr lang="en-US" sz="1200" dirty="0">
              <a:latin typeface="Huawei Sans" panose="020C0503030203020204" pitchFamily="34" charset="0"/>
            </a:endParaRPr>
          </a:p>
        </p:txBody>
      </p:sp>
      <p:pic>
        <p:nvPicPr>
          <p:cNvPr id="16" name="图片 11" descr="开放网络-蓝.png"/>
          <p:cNvPicPr>
            <a:picLocks noChangeAspect="1"/>
          </p:cNvPicPr>
          <p:nvPr/>
        </p:nvPicPr>
        <p:blipFill>
          <a:blip r:embed="rId4" cstate="print"/>
          <a:stretch>
            <a:fillRect/>
          </a:stretch>
        </p:blipFill>
        <p:spPr bwMode="gray">
          <a:xfrm>
            <a:off x="981752" y="3730197"/>
            <a:ext cx="539607" cy="415381"/>
          </a:xfrm>
          <a:prstGeom prst="rect">
            <a:avLst/>
          </a:prstGeom>
        </p:spPr>
      </p:pic>
      <p:sp>
        <p:nvSpPr>
          <p:cNvPr id="17" name="矩形 16"/>
          <p:cNvSpPr/>
          <p:nvPr/>
        </p:nvSpPr>
        <p:spPr bwMode="gray">
          <a:xfrm>
            <a:off x="10345227" y="4127959"/>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p>
          <a:p>
            <a:pPr algn="ctr" fontAlgn="ctr"/>
            <a:r>
              <a:rPr lang="en-US" sz="1200" dirty="0" smtClean="0">
                <a:latin typeface="Huawei Sans" panose="020C0503030203020204" pitchFamily="34" charset="0"/>
              </a:rPr>
              <a:t>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rot="15603">
            <a:off x="1870937" y="3978525"/>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rot="15603">
            <a:off x="9491506" y="3970904"/>
            <a:ext cx="750525" cy="461665"/>
          </a:xfrm>
          <a:prstGeom prst="rect">
            <a:avLst/>
          </a:prstGeom>
        </p:spPr>
        <p:txBody>
          <a:bodyPr wrap="none">
            <a:spAutoFit/>
          </a:bodyPr>
          <a:lstStyle/>
          <a:p>
            <a:pPr algn="r"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柱形 19"/>
          <p:cNvSpPr/>
          <p:nvPr/>
        </p:nvSpPr>
        <p:spPr bwMode="gray">
          <a:xfrm rot="16200000">
            <a:off x="5981400" y="1496984"/>
            <a:ext cx="242039" cy="4893112"/>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5485103" y="3795717"/>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sz="1200" b="1" dirty="0">
              <a:solidFill>
                <a:schemeClr val="bg1"/>
              </a:solidFill>
              <a:latin typeface="Huawei Sans" panose="020C0503030203020204" pitchFamily="34" charset="0"/>
            </a:endParaRPr>
          </a:p>
        </p:txBody>
      </p:sp>
      <p:sp>
        <p:nvSpPr>
          <p:cNvPr id="22" name="矩形 21"/>
          <p:cNvSpPr/>
          <p:nvPr/>
        </p:nvSpPr>
        <p:spPr bwMode="gray">
          <a:xfrm>
            <a:off x="8474076" y="4372936"/>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pic>
        <p:nvPicPr>
          <p:cNvPr id="23" name="图片 11" descr="开放网络-蓝.png"/>
          <p:cNvPicPr>
            <a:picLocks noChangeAspect="1"/>
          </p:cNvPicPr>
          <p:nvPr/>
        </p:nvPicPr>
        <p:blipFill>
          <a:blip r:embed="rId4" cstate="print"/>
          <a:stretch>
            <a:fillRect/>
          </a:stretch>
        </p:blipFill>
        <p:spPr bwMode="gray">
          <a:xfrm>
            <a:off x="10593028" y="3730197"/>
            <a:ext cx="539607" cy="415381"/>
          </a:xfrm>
          <a:prstGeom prst="rect">
            <a:avLst/>
          </a:prstGeom>
        </p:spPr>
      </p:pic>
      <p:cxnSp>
        <p:nvCxnSpPr>
          <p:cNvPr id="32" name="直接连接符 31"/>
          <p:cNvCxnSpPr/>
          <p:nvPr/>
        </p:nvCxnSpPr>
        <p:spPr bwMode="gray">
          <a:xfrm flipH="1">
            <a:off x="1045345" y="5055832"/>
            <a:ext cx="1375817"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33" name="椭圆 32"/>
          <p:cNvSpPr>
            <a:spLocks noChangeAspect="1"/>
          </p:cNvSpPr>
          <p:nvPr/>
        </p:nvSpPr>
        <p:spPr bwMode="gray">
          <a:xfrm>
            <a:off x="812865" y="494071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981752" y="5055986"/>
            <a:ext cx="1511040" cy="830997"/>
          </a:xfrm>
          <a:prstGeom prst="rect">
            <a:avLst/>
          </a:prstGeom>
        </p:spPr>
        <p:txBody>
          <a:bodyPr wrap="square">
            <a:spAutoFit/>
          </a:bodyPr>
          <a:lstStyle/>
          <a:p>
            <a:pPr fontAlgn="ctr"/>
            <a:r>
              <a:rPr lang="en-US" sz="1200" dirty="0" smtClean="0">
                <a:latin typeface="Huawei Sans" panose="020C0503030203020204" pitchFamily="34" charset="0"/>
              </a:rPr>
              <a:t>PC1 sends an ARP Request packet to request the ARP entry of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p:cNvSpPr>
            <a:spLocks noChangeAspect="1"/>
          </p:cNvSpPr>
          <p:nvPr/>
        </p:nvSpPr>
        <p:spPr bwMode="gray">
          <a:xfrm>
            <a:off x="3844052" y="4903002"/>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4076531" y="4338753"/>
            <a:ext cx="3976627" cy="646331"/>
          </a:xfrm>
          <a:prstGeom prst="rect">
            <a:avLst/>
          </a:prstGeom>
        </p:spPr>
        <p:txBody>
          <a:bodyPr wrap="square">
            <a:spAutoFit/>
          </a:bodyPr>
          <a:lstStyle/>
          <a:p>
            <a:pPr fontAlgn="ctr"/>
            <a:r>
              <a:rPr lang="en-US" sz="1200" dirty="0" smtClean="0">
                <a:latin typeface="Huawei Sans" panose="020C0503030203020204" pitchFamily="34" charset="0"/>
              </a:rPr>
              <a:t>VTEP1 changes the destination MAC address of the ARP packet from all Fs to MAC B, and sends the ARP packet to VTEP2 through VXLAN encapsulation.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8" name="表格 47"/>
          <p:cNvGraphicFramePr>
            <a:graphicFrameLocks noGrp="1"/>
          </p:cNvGraphicFramePr>
          <p:nvPr>
            <p:extLst>
              <p:ext uri="{D42A27DB-BD31-4B8C-83A1-F6EECF244321}">
                <p14:modId xmlns:p14="http://schemas.microsoft.com/office/powerpoint/2010/main" val="4079038658"/>
              </p:ext>
            </p:extLst>
          </p:nvPr>
        </p:nvGraphicFramePr>
        <p:xfrm>
          <a:off x="2132052" y="3061424"/>
          <a:ext cx="2538573" cy="518160"/>
        </p:xfrm>
        <a:graphic>
          <a:graphicData uri="http://schemas.openxmlformats.org/drawingml/2006/table">
            <a:tbl>
              <a:tblPr firstRow="1" bandRow="1">
                <a:tableStyleId>{5940675A-B579-460E-94D1-54222C63F5DA}</a:tableStyleId>
              </a:tblPr>
              <a:tblGrid>
                <a:gridCol w="912972"/>
                <a:gridCol w="748145"/>
                <a:gridCol w="877456"/>
              </a:tblGrid>
              <a:tr h="0">
                <a:tc>
                  <a:txBody>
                    <a:bodyPr/>
                    <a:lstStyle/>
                    <a:p>
                      <a:pPr algn="ctr" fontAlgn="ctr"/>
                      <a:r>
                        <a:rPr lang="en-US" sz="1100" b="1" dirty="0" smtClean="0">
                          <a:latin typeface="Huawei Sans" panose="020C0503030203020204" pitchFamily="34" charset="0"/>
                        </a:rPr>
                        <a:t>IP Address</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100" b="1" dirty="0" smtClean="0">
                          <a:latin typeface="Huawei Sans" panose="020C0503030203020204" pitchFamily="34" charset="0"/>
                        </a:rPr>
                        <a:t>MAC</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100" b="1" dirty="0" smtClean="0">
                          <a:latin typeface="Huawei Sans" panose="020C0503030203020204" pitchFamily="34" charset="0"/>
                        </a:rPr>
                        <a:t>VTEP</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100" dirty="0" smtClean="0">
                          <a:latin typeface="Huawei Sans" panose="020C0503030203020204" pitchFamily="34" charset="0"/>
                        </a:rPr>
                        <a:t>172.16.2.2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MAC B</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2.2.2.2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9" name="椭圆 48"/>
          <p:cNvSpPr>
            <a:spLocks noChangeAspect="1"/>
          </p:cNvSpPr>
          <p:nvPr/>
        </p:nvSpPr>
        <p:spPr bwMode="gray">
          <a:xfrm>
            <a:off x="2015812" y="300509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2187919" y="2574568"/>
            <a:ext cx="2736506" cy="461665"/>
          </a:xfrm>
          <a:prstGeom prst="rect">
            <a:avLst/>
          </a:prstGeom>
        </p:spPr>
        <p:txBody>
          <a:bodyPr wrap="square">
            <a:spAutoFit/>
          </a:bodyPr>
          <a:lstStyle/>
          <a:p>
            <a:pPr fontAlgn="ctr"/>
            <a:r>
              <a:rPr lang="en-US" sz="1200" dirty="0" smtClean="0">
                <a:latin typeface="Huawei Sans" panose="020C0503030203020204" pitchFamily="34" charset="0"/>
              </a:rPr>
              <a:t>Query the ARP broadcast suppression table of BD 20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a:stCxn id="13" idx="1"/>
            <a:endCxn id="16" idx="3"/>
          </p:cNvCxnSpPr>
          <p:nvPr/>
        </p:nvCxnSpPr>
        <p:spPr bwMode="gray">
          <a:xfrm flipH="1">
            <a:off x="1521359" y="3929947"/>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endCxn id="14" idx="3"/>
          </p:cNvCxnSpPr>
          <p:nvPr/>
        </p:nvCxnSpPr>
        <p:spPr bwMode="gray">
          <a:xfrm flipH="1">
            <a:off x="9051796" y="3929947"/>
            <a:ext cx="15618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bwMode="gray">
          <a:xfrm>
            <a:off x="6138745" y="5155183"/>
            <a:ext cx="1142426" cy="396000"/>
          </a:xfrm>
          <a:prstGeom prst="rect">
            <a:avLst/>
          </a:prstGeom>
          <a:solidFill>
            <a:srgbClr val="EC7061"/>
          </a:solidFill>
          <a:ln w="19050">
            <a:solidFill>
              <a:schemeClr val="bg1"/>
            </a:solidFill>
          </a:ln>
        </p:spPr>
        <p:txBody>
          <a:bodyPr wrap="square" anchor="ctr" anchorCtr="0">
            <a:noAutofit/>
          </a:bodyPr>
          <a:lstStyle/>
          <a:p>
            <a:pPr algn="ctr" fontAlgn="ctr"/>
            <a:r>
              <a:rPr lang="en-US" sz="1100" dirty="0" smtClean="0">
                <a:solidFill>
                  <a:schemeClr val="bg1"/>
                </a:solidFill>
                <a:latin typeface="Huawei Sans" panose="020C0503030203020204" pitchFamily="34" charset="0"/>
              </a:rPr>
              <a:t>Original data packet</a:t>
            </a:r>
            <a:endParaRPr lang="en-US" sz="1100" dirty="0">
              <a:solidFill>
                <a:schemeClr val="bg1"/>
              </a:solidFill>
              <a:latin typeface="Huawei Sans" panose="020C0503030203020204" pitchFamily="34" charset="0"/>
            </a:endParaRPr>
          </a:p>
        </p:txBody>
      </p:sp>
      <p:sp>
        <p:nvSpPr>
          <p:cNvPr id="59" name="矩形 58"/>
          <p:cNvSpPr/>
          <p:nvPr/>
        </p:nvSpPr>
        <p:spPr bwMode="gray">
          <a:xfrm>
            <a:off x="5141933" y="5155183"/>
            <a:ext cx="1004879" cy="396000"/>
          </a:xfrm>
          <a:prstGeom prst="rect">
            <a:avLst/>
          </a:prstGeom>
          <a:solidFill>
            <a:schemeClr val="bg1">
              <a:lumMod val="75000"/>
            </a:schemeClr>
          </a:solidFill>
          <a:ln w="19050">
            <a:noFill/>
          </a:ln>
        </p:spPr>
        <p:txBody>
          <a:bodyPr wrap="square" anchor="ctr" anchorCtr="0">
            <a:noAutofit/>
          </a:bodyPr>
          <a:lstStyle/>
          <a:p>
            <a:pPr algn="ctr" fontAlgn="ctr"/>
            <a:r>
              <a:rPr lang="en-US" sz="1100" dirty="0" smtClean="0">
                <a:solidFill>
                  <a:schemeClr val="tx1">
                    <a:lumMod val="75000"/>
                    <a:lumOff val="25000"/>
                  </a:schemeClr>
                </a:solidFill>
                <a:latin typeface="Huawei Sans" panose="020C0503030203020204" pitchFamily="34" charset="0"/>
              </a:rPr>
              <a:t>VXLAN header</a:t>
            </a:r>
            <a:endParaRPr lang="en-US" altLang="zh-CN" sz="11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4145121" y="5155183"/>
            <a:ext cx="1004879" cy="396000"/>
          </a:xfrm>
          <a:prstGeom prst="rect">
            <a:avLst/>
          </a:prstGeom>
          <a:solidFill>
            <a:schemeClr val="bg1">
              <a:lumMod val="75000"/>
            </a:schemeClr>
          </a:solidFill>
          <a:ln w="19050">
            <a:noFill/>
          </a:ln>
        </p:spPr>
        <p:txBody>
          <a:bodyPr wrap="square" anchor="ctr" anchorCtr="0">
            <a:noAutofit/>
          </a:bodyPr>
          <a:lstStyle/>
          <a:p>
            <a:pPr algn="ctr" fontAlgn="ctr"/>
            <a:r>
              <a:rPr lang="en-US" sz="1100" dirty="0" smtClean="0">
                <a:solidFill>
                  <a:schemeClr val="tx1">
                    <a:lumMod val="75000"/>
                    <a:lumOff val="25000"/>
                  </a:schemeClr>
                </a:solidFill>
                <a:latin typeface="Huawei Sans" panose="020C0503030203020204" pitchFamily="34" charset="0"/>
              </a:rPr>
              <a:t>UDP header</a:t>
            </a:r>
            <a:endParaRPr lang="en-US" altLang="zh-CN" sz="11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3527617" y="5155183"/>
            <a:ext cx="625571" cy="396000"/>
          </a:xfrm>
          <a:prstGeom prst="rect">
            <a:avLst/>
          </a:prstGeom>
          <a:solidFill>
            <a:schemeClr val="bg1">
              <a:lumMod val="75000"/>
            </a:schemeClr>
          </a:solidFill>
          <a:ln w="19050">
            <a:noFill/>
          </a:ln>
        </p:spPr>
        <p:txBody>
          <a:bodyPr wrap="square" anchor="ctr" anchorCtr="0">
            <a:noAutofit/>
          </a:bodyPr>
          <a:lstStyle/>
          <a:p>
            <a:pPr algn="ctr" fontAlgn="ctr"/>
            <a:r>
              <a:rPr lang="en-US" sz="1100" dirty="0" smtClean="0">
                <a:solidFill>
                  <a:schemeClr val="tx1">
                    <a:lumMod val="75000"/>
                    <a:lumOff val="25000"/>
                  </a:schemeClr>
                </a:solidFill>
                <a:latin typeface="Huawei Sans" panose="020C0503030203020204" pitchFamily="34" charset="0"/>
              </a:rPr>
              <a:t>IP header</a:t>
            </a:r>
            <a:endParaRPr lang="en-US" altLang="zh-CN" sz="11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2539271" y="5772142"/>
            <a:ext cx="2466060" cy="461665"/>
          </a:xfrm>
          <a:prstGeom prst="rect">
            <a:avLst/>
          </a:prstGeom>
        </p:spPr>
        <p:txBody>
          <a:bodyPr wrap="none">
            <a:spAutoFit/>
          </a:bodyPr>
          <a:lstStyle/>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Source IP address: 1.1.1.1</a:t>
            </a:r>
          </a:p>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Destination IP address: 2.2.2.2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右大括号 63"/>
          <p:cNvSpPr/>
          <p:nvPr/>
        </p:nvSpPr>
        <p:spPr bwMode="gray">
          <a:xfrm rot="5400000">
            <a:off x="3783633" y="5340114"/>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5005331" y="5772142"/>
            <a:ext cx="2700098" cy="461665"/>
          </a:xfrm>
          <a:prstGeom prst="rect">
            <a:avLst/>
          </a:prstGeom>
        </p:spPr>
        <p:txBody>
          <a:bodyPr wrap="none">
            <a:spAutoFit/>
          </a:bodyPr>
          <a:lstStyle/>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Source MAC address: MAC A</a:t>
            </a:r>
          </a:p>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Destination MAC address: MAC B</a:t>
            </a:r>
            <a:endParaRPr lang="en-US" sz="1200" dirty="0">
              <a:solidFill>
                <a:srgbClr val="C7000B"/>
              </a:solidFill>
              <a:latin typeface="Huawei Sans" panose="020C0503030203020204" pitchFamily="34" charset="0"/>
            </a:endParaRPr>
          </a:p>
        </p:txBody>
      </p:sp>
      <p:sp>
        <p:nvSpPr>
          <p:cNvPr id="70" name="右大括号 69"/>
          <p:cNvSpPr/>
          <p:nvPr/>
        </p:nvSpPr>
        <p:spPr bwMode="gray">
          <a:xfrm rot="5400000">
            <a:off x="6659503" y="5117148"/>
            <a:ext cx="103723" cy="1069181"/>
          </a:xfrm>
          <a:prstGeom prst="rightBrace">
            <a:avLst>
              <a:gd name="adj1" fmla="val 8333"/>
              <a:gd name="adj2" fmla="val 88085"/>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7273103" y="5155183"/>
            <a:ext cx="822960" cy="396000"/>
          </a:xfrm>
          <a:prstGeom prst="rect">
            <a:avLst/>
          </a:prstGeom>
          <a:solidFill>
            <a:srgbClr val="EC7061"/>
          </a:solidFill>
          <a:ln w="19050">
            <a:solidFill>
              <a:schemeClr val="bg1"/>
            </a:solidFill>
          </a:ln>
        </p:spPr>
        <p:txBody>
          <a:bodyPr wrap="square" anchor="ctr" anchorCtr="0">
            <a:noAutofit/>
          </a:bodyPr>
          <a:lstStyle/>
          <a:p>
            <a:pPr algn="ctr" fontAlgn="ctr"/>
            <a:r>
              <a:rPr lang="en-US" sz="1100" dirty="0" smtClean="0">
                <a:solidFill>
                  <a:schemeClr val="bg1"/>
                </a:solidFill>
                <a:latin typeface="Huawei Sans" panose="020C0503030203020204" pitchFamily="34" charset="0"/>
              </a:rPr>
              <a:t>ARP</a:t>
            </a:r>
            <a:endParaRPr lang="en-US" altLang="zh-CN"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7630686" y="5772142"/>
            <a:ext cx="2119811" cy="461665"/>
          </a:xfrm>
          <a:prstGeom prst="rect">
            <a:avLst/>
          </a:prstGeom>
        </p:spPr>
        <p:txBody>
          <a:bodyPr wrap="none">
            <a:spAutoFit/>
          </a:bodyPr>
          <a:lstStyle/>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Source MAC: MAC A</a:t>
            </a:r>
          </a:p>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Destination MAC: MAC B</a:t>
            </a:r>
            <a:endParaRPr lang="en-US" sz="1200" dirty="0">
              <a:solidFill>
                <a:srgbClr val="C7000B"/>
              </a:solidFill>
              <a:latin typeface="Huawei Sans" panose="020C0503030203020204" pitchFamily="34" charset="0"/>
            </a:endParaRPr>
          </a:p>
        </p:txBody>
      </p:sp>
      <p:sp>
        <p:nvSpPr>
          <p:cNvPr id="73" name="右大括号 72"/>
          <p:cNvSpPr/>
          <p:nvPr/>
        </p:nvSpPr>
        <p:spPr bwMode="gray">
          <a:xfrm rot="5400000">
            <a:off x="7638246" y="5276741"/>
            <a:ext cx="103723" cy="749995"/>
          </a:xfrm>
          <a:prstGeom prst="rightBrace">
            <a:avLst>
              <a:gd name="adj1" fmla="val 8333"/>
              <a:gd name="adj2" fmla="val 3284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连接符 73"/>
          <p:cNvCxnSpPr>
            <a:endCxn id="39" idx="6"/>
          </p:cNvCxnSpPr>
          <p:nvPr/>
        </p:nvCxnSpPr>
        <p:spPr bwMode="gray">
          <a:xfrm flipH="1">
            <a:off x="4076532" y="5018124"/>
            <a:ext cx="3763692" cy="1118"/>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bwMode="gray">
          <a:xfrm flipH="1">
            <a:off x="9259639" y="5055832"/>
            <a:ext cx="1375817"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8" name="椭圆 77"/>
          <p:cNvSpPr>
            <a:spLocks noChangeAspect="1"/>
          </p:cNvSpPr>
          <p:nvPr/>
        </p:nvSpPr>
        <p:spPr bwMode="gray">
          <a:xfrm>
            <a:off x="9027159" y="494071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矩形 78"/>
          <p:cNvSpPr/>
          <p:nvPr/>
        </p:nvSpPr>
        <p:spPr bwMode="gray">
          <a:xfrm>
            <a:off x="9196046" y="5055986"/>
            <a:ext cx="1588218" cy="461665"/>
          </a:xfrm>
          <a:prstGeom prst="rect">
            <a:avLst/>
          </a:prstGeom>
        </p:spPr>
        <p:txBody>
          <a:bodyPr wrap="square">
            <a:spAutoFit/>
          </a:bodyPr>
          <a:lstStyle/>
          <a:p>
            <a:pPr fontAlgn="ctr"/>
            <a:r>
              <a:rPr lang="en-US" sz="1200" dirty="0" smtClean="0">
                <a:latin typeface="Huawei Sans" panose="020C0503030203020204" pitchFamily="34" charset="0"/>
              </a:rPr>
              <a:t>VTEP2 unicasts the ARP packet to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1089915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Host Information Collection</a:t>
            </a:r>
            <a:endParaRPr lang="en-US" altLang="zh-CN" dirty="0"/>
          </a:p>
        </p:txBody>
      </p:sp>
      <p:sp>
        <p:nvSpPr>
          <p:cNvPr id="3" name="文本占位符 2"/>
          <p:cNvSpPr>
            <a:spLocks noGrp="1"/>
          </p:cNvSpPr>
          <p:nvPr>
            <p:ph type="body" sz="quarter" idx="10"/>
          </p:nvPr>
        </p:nvSpPr>
        <p:spPr bwMode="gray">
          <a:xfrm>
            <a:off x="455612" y="1052514"/>
            <a:ext cx="11293476" cy="1835636"/>
          </a:xfrm>
        </p:spPr>
        <p:txBody>
          <a:bodyPr/>
          <a:lstStyle/>
          <a:p>
            <a:r>
              <a:rPr lang="en-US" sz="1600" smtClean="0"/>
              <a:t>When ARP broadcast suppression is enabled on a device, the device generates the ARP broadcast suppression table. ARP broadcast suppression entries are originated from Type 2 routes (IRB routes and host ARP advertisement) carried in BGP EVPN packets.</a:t>
            </a:r>
          </a:p>
          <a:p>
            <a:r>
              <a:rPr lang="en-US" sz="1600" smtClean="0"/>
              <a:t>By default, a Layer 3 gateway does not generate BGP EVPN routes based on local ARP information. You need to manually enable BGP EVPN host information collection. The VTEP then generates IRB routes based on ARP entries.</a:t>
            </a:r>
          </a:p>
          <a:p>
            <a:endParaRPr lang="en-US" altLang="zh-CN" sz="1600" dirty="0"/>
          </a:p>
        </p:txBody>
      </p:sp>
      <p:sp>
        <p:nvSpPr>
          <p:cNvPr id="5" name="文本占位符 2"/>
          <p:cNvSpPr txBox="1">
            <a:spLocks/>
          </p:cNvSpPr>
          <p:nvPr/>
        </p:nvSpPr>
        <p:spPr bwMode="gray">
          <a:xfrm>
            <a:off x="468317" y="1233488"/>
            <a:ext cx="11276183" cy="73873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0" name="表格 29"/>
          <p:cNvGraphicFramePr>
            <a:graphicFrameLocks noGrp="1"/>
          </p:cNvGraphicFramePr>
          <p:nvPr>
            <p:extLst>
              <p:ext uri="{D42A27DB-BD31-4B8C-83A1-F6EECF244321}">
                <p14:modId xmlns:p14="http://schemas.microsoft.com/office/powerpoint/2010/main" val="861275022"/>
              </p:ext>
            </p:extLst>
          </p:nvPr>
        </p:nvGraphicFramePr>
        <p:xfrm>
          <a:off x="2397379" y="3154713"/>
          <a:ext cx="1799063" cy="548640"/>
        </p:xfrm>
        <a:graphic>
          <a:graphicData uri="http://schemas.openxmlformats.org/drawingml/2006/table">
            <a:tbl>
              <a:tblPr firstRow="1" bandRow="1">
                <a:tableStyleId>{5940675A-B579-460E-94D1-54222C63F5DA}</a:tableStyleId>
              </a:tblPr>
              <a:tblGrid>
                <a:gridCol w="988789"/>
                <a:gridCol w="810274"/>
              </a:tblGrid>
              <a:tr h="0">
                <a:tc>
                  <a:txBody>
                    <a:bodyPr/>
                    <a:lstStyle/>
                    <a:p>
                      <a:pPr algn="ctr" fontAlgn="ctr"/>
                      <a:r>
                        <a:rPr lang="en-US" sz="1200" b="1" dirty="0" smtClean="0">
                          <a:latin typeface="Huawei Sans" panose="020C0503030203020204" pitchFamily="34" charset="0"/>
                        </a:rPr>
                        <a:t>IP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MAC</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172.16.2.1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MAC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7" name="组合 6"/>
          <p:cNvGrpSpPr/>
          <p:nvPr/>
        </p:nvGrpSpPr>
        <p:grpSpPr bwMode="gray">
          <a:xfrm>
            <a:off x="3429138" y="4012912"/>
            <a:ext cx="442385" cy="432048"/>
            <a:chOff x="3213477" y="3973279"/>
            <a:chExt cx="442385" cy="432048"/>
          </a:xfrm>
        </p:grpSpPr>
        <p:cxnSp>
          <p:nvCxnSpPr>
            <p:cNvPr id="8" name="直接连接符 7"/>
            <p:cNvCxnSpPr/>
            <p:nvPr/>
          </p:nvCxnSpPr>
          <p:spPr bwMode="gray">
            <a:xfrm flipV="1">
              <a:off x="3434669" y="397327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3213477" y="440532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bwMode="gray">
          <a:xfrm>
            <a:off x="8328623" y="3982432"/>
            <a:ext cx="442385" cy="432048"/>
            <a:chOff x="8588381" y="3942799"/>
            <a:chExt cx="442385" cy="432048"/>
          </a:xfrm>
        </p:grpSpPr>
        <p:cxnSp>
          <p:nvCxnSpPr>
            <p:cNvPr id="11" name="直接连接符 10"/>
            <p:cNvCxnSpPr/>
            <p:nvPr/>
          </p:nvCxnSpPr>
          <p:spPr bwMode="gray">
            <a:xfrm flipV="1">
              <a:off x="8809573" y="394279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8588381" y="437484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bwMode="gray">
          <a:xfrm>
            <a:off x="3318738" y="4466225"/>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14" name="图片 87" descr="汇聚交换机.png"/>
          <p:cNvPicPr>
            <a:picLocks noChangeAspect="1"/>
          </p:cNvPicPr>
          <p:nvPr/>
        </p:nvPicPr>
        <p:blipFill>
          <a:blip r:embed="rId3"/>
          <a:stretch>
            <a:fillRect/>
          </a:stretch>
        </p:blipFill>
        <p:spPr bwMode="gray">
          <a:xfrm>
            <a:off x="3396104" y="3817536"/>
            <a:ext cx="502820" cy="411400"/>
          </a:xfrm>
          <a:prstGeom prst="rect">
            <a:avLst/>
          </a:prstGeom>
        </p:spPr>
      </p:pic>
      <p:pic>
        <p:nvPicPr>
          <p:cNvPr id="15" name="图片 87" descr="汇聚交换机.png"/>
          <p:cNvPicPr>
            <a:picLocks noChangeAspect="1"/>
          </p:cNvPicPr>
          <p:nvPr/>
        </p:nvPicPr>
        <p:blipFill>
          <a:blip r:embed="rId3"/>
          <a:stretch>
            <a:fillRect/>
          </a:stretch>
        </p:blipFill>
        <p:spPr bwMode="gray">
          <a:xfrm>
            <a:off x="8289218" y="3817536"/>
            <a:ext cx="502820" cy="411400"/>
          </a:xfrm>
          <a:prstGeom prst="rect">
            <a:avLst/>
          </a:prstGeom>
        </p:spPr>
      </p:pic>
      <p:sp>
        <p:nvSpPr>
          <p:cNvPr id="16" name="矩形 15"/>
          <p:cNvSpPr/>
          <p:nvPr/>
        </p:nvSpPr>
        <p:spPr bwMode="gray">
          <a:xfrm>
            <a:off x="928012" y="4213234"/>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A</a:t>
            </a:r>
            <a:endParaRPr lang="en-US" sz="1200" dirty="0">
              <a:latin typeface="Huawei Sans" panose="020C0503030203020204" pitchFamily="34" charset="0"/>
            </a:endParaRPr>
          </a:p>
        </p:txBody>
      </p:sp>
      <p:pic>
        <p:nvPicPr>
          <p:cNvPr id="17" name="图片 11" descr="开放网络-蓝.png"/>
          <p:cNvPicPr>
            <a:picLocks noChangeAspect="1"/>
          </p:cNvPicPr>
          <p:nvPr/>
        </p:nvPicPr>
        <p:blipFill>
          <a:blip r:embed="rId4" cstate="print"/>
          <a:stretch>
            <a:fillRect/>
          </a:stretch>
        </p:blipFill>
        <p:spPr bwMode="gray">
          <a:xfrm>
            <a:off x="1197413" y="3823486"/>
            <a:ext cx="539607" cy="415381"/>
          </a:xfrm>
          <a:prstGeom prst="rect">
            <a:avLst/>
          </a:prstGeom>
        </p:spPr>
      </p:pic>
      <p:sp>
        <p:nvSpPr>
          <p:cNvPr id="18" name="矩形 17"/>
          <p:cNvSpPr/>
          <p:nvPr/>
        </p:nvSpPr>
        <p:spPr bwMode="gray">
          <a:xfrm>
            <a:off x="10135155" y="4221248"/>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p>
          <a:p>
            <a:pPr algn="ctr" fontAlgn="ctr"/>
            <a:r>
              <a:rPr lang="en-US" sz="1200" dirty="0" smtClean="0">
                <a:latin typeface="Huawei Sans" panose="020C0503030203020204" pitchFamily="34" charset="0"/>
              </a:rPr>
              <a:t>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rot="15603">
            <a:off x="2086598" y="4071814"/>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rot="15603">
            <a:off x="9231748" y="4064193"/>
            <a:ext cx="750525" cy="461665"/>
          </a:xfrm>
          <a:prstGeom prst="rect">
            <a:avLst/>
          </a:prstGeom>
        </p:spPr>
        <p:txBody>
          <a:bodyPr wrap="none">
            <a:spAutoFit/>
          </a:bodyPr>
          <a:lstStyle/>
          <a:p>
            <a:pPr algn="r"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柱形 20"/>
          <p:cNvSpPr/>
          <p:nvPr/>
        </p:nvSpPr>
        <p:spPr bwMode="gray">
          <a:xfrm rot="16200000">
            <a:off x="5978205" y="1827982"/>
            <a:ext cx="242039" cy="4417693"/>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527946" y="3906762"/>
            <a:ext cx="1142556"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a:t>
            </a:r>
            <a:endParaRPr lang="en-US" sz="1200" b="1" dirty="0">
              <a:solidFill>
                <a:schemeClr val="bg1"/>
              </a:solidFill>
              <a:latin typeface="Huawei Sans" panose="020C0503030203020204" pitchFamily="34" charset="0"/>
            </a:endParaRPr>
          </a:p>
        </p:txBody>
      </p:sp>
      <p:sp>
        <p:nvSpPr>
          <p:cNvPr id="23" name="矩形 22"/>
          <p:cNvSpPr/>
          <p:nvPr/>
        </p:nvSpPr>
        <p:spPr bwMode="gray">
          <a:xfrm>
            <a:off x="8214318" y="4466225"/>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pic>
        <p:nvPicPr>
          <p:cNvPr id="24" name="图片 11" descr="开放网络-蓝.png"/>
          <p:cNvPicPr>
            <a:picLocks noChangeAspect="1"/>
          </p:cNvPicPr>
          <p:nvPr/>
        </p:nvPicPr>
        <p:blipFill>
          <a:blip r:embed="rId4" cstate="print"/>
          <a:stretch>
            <a:fillRect/>
          </a:stretch>
        </p:blipFill>
        <p:spPr bwMode="gray">
          <a:xfrm>
            <a:off x="10430092" y="3823486"/>
            <a:ext cx="539607" cy="415381"/>
          </a:xfrm>
          <a:prstGeom prst="rect">
            <a:avLst/>
          </a:prstGeom>
        </p:spPr>
      </p:pic>
      <p:sp>
        <p:nvSpPr>
          <p:cNvPr id="28" name="椭圆 27"/>
          <p:cNvSpPr>
            <a:spLocks noChangeAspect="1"/>
          </p:cNvSpPr>
          <p:nvPr/>
        </p:nvSpPr>
        <p:spPr bwMode="gray">
          <a:xfrm>
            <a:off x="4649946" y="5179369"/>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4793505" y="4782347"/>
            <a:ext cx="2610059" cy="461665"/>
          </a:xfrm>
          <a:prstGeom prst="rect">
            <a:avLst/>
          </a:prstGeom>
        </p:spPr>
        <p:txBody>
          <a:bodyPr wrap="square">
            <a:spAutoFit/>
          </a:bodyPr>
          <a:lstStyle/>
          <a:p>
            <a:pPr fontAlgn="ctr"/>
            <a:r>
              <a:rPr lang="en-US" sz="1200" dirty="0" smtClean="0">
                <a:latin typeface="Huawei Sans" panose="020C0503030203020204" pitchFamily="34" charset="0"/>
              </a:rPr>
              <a:t>Transmit ARP entries through Type 2 IRB routes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2394800" y="2871543"/>
            <a:ext cx="3094117" cy="276999"/>
          </a:xfrm>
          <a:prstGeom prst="rect">
            <a:avLst/>
          </a:prstGeom>
        </p:spPr>
        <p:txBody>
          <a:bodyPr wrap="none">
            <a:spAutoFit/>
          </a:bodyPr>
          <a:lstStyle/>
          <a:p>
            <a:pPr fontAlgn="ctr"/>
            <a:r>
              <a:rPr lang="en-US" sz="1200" dirty="0" smtClean="0">
                <a:latin typeface="Huawei Sans" panose="020C0503030203020204" pitchFamily="34" charset="0"/>
              </a:rPr>
              <a:t>ARP entry of VBDIF 20 (Layer 3 gateway)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14" idx="1"/>
            <a:endCxn id="17" idx="3"/>
          </p:cNvCxnSpPr>
          <p:nvPr/>
        </p:nvCxnSpPr>
        <p:spPr bwMode="gray">
          <a:xfrm flipH="1">
            <a:off x="1737020" y="4023236"/>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flipH="1">
            <a:off x="8771008" y="4023236"/>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28" idx="6"/>
          </p:cNvCxnSpPr>
          <p:nvPr/>
        </p:nvCxnSpPr>
        <p:spPr bwMode="gray">
          <a:xfrm flipH="1">
            <a:off x="4882426" y="5295609"/>
            <a:ext cx="2676046"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48" name="椭圆 47"/>
          <p:cNvSpPr>
            <a:spLocks noChangeAspect="1"/>
          </p:cNvSpPr>
          <p:nvPr/>
        </p:nvSpPr>
        <p:spPr bwMode="gray">
          <a:xfrm>
            <a:off x="8096143" y="522113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8328623" y="5132243"/>
            <a:ext cx="1806532" cy="646331"/>
          </a:xfrm>
          <a:prstGeom prst="rect">
            <a:avLst/>
          </a:prstGeom>
        </p:spPr>
        <p:txBody>
          <a:bodyPr wrap="square">
            <a:spAutoFit/>
          </a:bodyPr>
          <a:lstStyle/>
          <a:p>
            <a:pPr fontAlgn="ctr"/>
            <a:r>
              <a:rPr lang="en-US" sz="1200" dirty="0" smtClean="0">
                <a:latin typeface="Huawei Sans" panose="020C0503030203020204" pitchFamily="34" charset="0"/>
              </a:rPr>
              <a:t>VTEP2 uses IRB routes to generate an IRB host information table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p:cNvCxnSpPr/>
          <p:nvPr/>
        </p:nvCxnSpPr>
        <p:spPr bwMode="gray">
          <a:xfrm flipH="1">
            <a:off x="2920769" y="5276495"/>
            <a:ext cx="1375817"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51" name="椭圆 50"/>
          <p:cNvSpPr>
            <a:spLocks noChangeAspect="1"/>
          </p:cNvSpPr>
          <p:nvPr/>
        </p:nvSpPr>
        <p:spPr bwMode="gray">
          <a:xfrm>
            <a:off x="2688289" y="5161373"/>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2857176" y="5276649"/>
            <a:ext cx="1792770" cy="646331"/>
          </a:xfrm>
          <a:prstGeom prst="rect">
            <a:avLst/>
          </a:prstGeom>
        </p:spPr>
        <p:txBody>
          <a:bodyPr wrap="square">
            <a:spAutoFit/>
          </a:bodyPr>
          <a:lstStyle/>
          <a:p>
            <a:pPr fontAlgn="ctr"/>
            <a:r>
              <a:rPr lang="en-US" sz="1200" dirty="0" smtClean="0">
                <a:latin typeface="Huawei Sans" panose="020C0503030203020204" pitchFamily="34" charset="0"/>
              </a:rPr>
              <a:t>Enable BGP EVPN host information collection to generate IRB routes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4792091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Local Proxy ARP (1)</a:t>
            </a:r>
            <a:endParaRPr lang="en-US" altLang="zh-CN" dirty="0"/>
          </a:p>
        </p:txBody>
      </p:sp>
      <p:sp>
        <p:nvSpPr>
          <p:cNvPr id="4" name="文本占位符 3"/>
          <p:cNvSpPr>
            <a:spLocks noGrp="1"/>
          </p:cNvSpPr>
          <p:nvPr>
            <p:ph type="body" sz="quarter" idx="10"/>
          </p:nvPr>
        </p:nvSpPr>
        <p:spPr bwMode="gray">
          <a:xfrm>
            <a:off x="455612" y="1052514"/>
            <a:ext cx="11293476" cy="2235961"/>
          </a:xfrm>
        </p:spPr>
        <p:txBody>
          <a:bodyPr/>
          <a:lstStyle/>
          <a:p>
            <a:r>
              <a:rPr lang="en-US" sz="1600" smtClean="0"/>
              <a:t>After BGP EVPN host information collection is enabled on the entire network, the Layer 3 gateway learns the 32-bit host routes of all hosts. In this way, the Layer 3 gateway can use the symmetric IRB mode to forward traffic between hosts in the same BD.</a:t>
            </a:r>
          </a:p>
          <a:p>
            <a:r>
              <a:rPr lang="en-US" sz="1600" smtClean="0"/>
              <a:t>In this case, you can enable local proxy ARP on the VBDIF interface of the Layer 3 gateway. The VBDIF interface responds to the ARP Request packet sent by a downstream host to an IP address on the same network segment. Then the Layer 3 gateway performs Layer 3 forwarding on the same network segment.</a:t>
            </a:r>
          </a:p>
          <a:p>
            <a:endParaRPr lang="en-US" altLang="zh-CN" sz="1600" dirty="0"/>
          </a:p>
        </p:txBody>
      </p:sp>
      <p:cxnSp>
        <p:nvCxnSpPr>
          <p:cNvPr id="23" name="直接连接符 22">
            <a:extLst>
              <a:ext uri="{FF2B5EF4-FFF2-40B4-BE49-F238E27FC236}">
                <a16:creationId xmlns:a16="http://schemas.microsoft.com/office/drawing/2014/main" xmlns="" id="{BD69DE19-F81B-479A-A5D4-18C55D0BD6ED}"/>
              </a:ext>
            </a:extLst>
          </p:cNvPr>
          <p:cNvCxnSpPr>
            <a:cxnSpLocks/>
            <a:stCxn id="22" idx="6"/>
          </p:cNvCxnSpPr>
          <p:nvPr/>
        </p:nvCxnSpPr>
        <p:spPr bwMode="gray">
          <a:xfrm flipV="1">
            <a:off x="4161717" y="4139304"/>
            <a:ext cx="0" cy="682882"/>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xmlns="" id="{06B15736-FC8B-4050-A2F5-AB6BD864A78D}"/>
              </a:ext>
            </a:extLst>
          </p:cNvPr>
          <p:cNvSpPr txBox="1">
            <a:spLocks/>
          </p:cNvSpPr>
          <p:nvPr/>
        </p:nvSpPr>
        <p:spPr bwMode="gray">
          <a:xfrm>
            <a:off x="3823313" y="3443006"/>
            <a:ext cx="1968401" cy="745644"/>
          </a:xfrm>
          <a:prstGeom prst="rect">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100" dirty="0" smtClean="0">
                <a:solidFill>
                  <a:schemeClr val="tx1"/>
                </a:solidFill>
                <a:latin typeface="Huawei Sans" panose="020C0503030203020204" pitchFamily="34" charset="0"/>
              </a:rPr>
              <a:t>VBDIF 20</a:t>
            </a:r>
          </a:p>
          <a:p>
            <a:pPr fontAlgn="ctr"/>
            <a:r>
              <a:rPr lang="en-US" sz="1100" dirty="0" smtClean="0">
                <a:solidFill>
                  <a:schemeClr val="tx1"/>
                </a:solidFill>
                <a:latin typeface="Huawei Sans" panose="020C0503030203020204" pitchFamily="34" charset="0"/>
              </a:rPr>
              <a:t> MAC C</a:t>
            </a:r>
          </a:p>
          <a:p>
            <a:pPr fontAlgn="ctr"/>
            <a:r>
              <a:rPr lang="en-US" sz="1100" dirty="0" smtClean="0">
                <a:solidFill>
                  <a:schemeClr val="tx1"/>
                </a:solidFill>
                <a:latin typeface="Huawei Sans" panose="020C0503030203020204" pitchFamily="34" charset="0"/>
              </a:rPr>
              <a:t>172.16.2.254</a:t>
            </a:r>
          </a:p>
          <a:p>
            <a:pPr algn="l" fontAlgn="ctr"/>
            <a:r>
              <a:rPr lang="en-US" sz="1100" b="1" dirty="0" smtClean="0">
                <a:latin typeface="Huawei Sans" panose="020C0503030203020204" pitchFamily="34" charset="0"/>
              </a:rPr>
              <a:t> </a:t>
            </a:r>
            <a:r>
              <a:rPr lang="en-US" sz="1100" dirty="0" err="1" smtClean="0">
                <a:solidFill>
                  <a:srgbClr val="C7000B"/>
                </a:solidFill>
                <a:latin typeface="Huawei Sans" panose="020C0503030203020204" pitchFamily="34" charset="0"/>
              </a:rPr>
              <a:t>arp</a:t>
            </a:r>
            <a:r>
              <a:rPr lang="en-US" sz="1100" dirty="0" smtClean="0">
                <a:solidFill>
                  <a:srgbClr val="C7000B"/>
                </a:solidFill>
                <a:latin typeface="Huawei Sans" panose="020C0503030203020204" pitchFamily="34" charset="0"/>
              </a:rPr>
              <a:t>-proxy local enable</a:t>
            </a:r>
            <a:endParaRPr lang="en-US" altLang="zh-CN" sz="1100" dirty="0">
              <a:solidFill>
                <a:srgbClr val="C7000B"/>
              </a:solidFill>
              <a:latin typeface="Huawei Sans" panose="020C0503030203020204" pitchFamily="34" charset="0"/>
              <a:sym typeface="Huawei Sans" panose="020C0503030203020204" pitchFamily="34" charset="0"/>
            </a:endParaRPr>
          </a:p>
        </p:txBody>
      </p:sp>
      <p:grpSp>
        <p:nvGrpSpPr>
          <p:cNvPr id="51" name="组合 50"/>
          <p:cNvGrpSpPr/>
          <p:nvPr/>
        </p:nvGrpSpPr>
        <p:grpSpPr bwMode="gray">
          <a:xfrm>
            <a:off x="3945555" y="5124054"/>
            <a:ext cx="442385" cy="432048"/>
            <a:chOff x="3213477" y="3973279"/>
            <a:chExt cx="442385" cy="432048"/>
          </a:xfrm>
        </p:grpSpPr>
        <p:cxnSp>
          <p:nvCxnSpPr>
            <p:cNvPr id="52" name="直接连接符 51"/>
            <p:cNvCxnSpPr/>
            <p:nvPr/>
          </p:nvCxnSpPr>
          <p:spPr bwMode="gray">
            <a:xfrm flipV="1">
              <a:off x="3434669" y="397327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a:off x="3213477" y="440532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bwMode="gray">
          <a:xfrm>
            <a:off x="8412418" y="5093574"/>
            <a:ext cx="442385" cy="432048"/>
            <a:chOff x="8588381" y="3942799"/>
            <a:chExt cx="442385" cy="432048"/>
          </a:xfrm>
        </p:grpSpPr>
        <p:cxnSp>
          <p:nvCxnSpPr>
            <p:cNvPr id="55" name="直接连接符 54"/>
            <p:cNvCxnSpPr/>
            <p:nvPr/>
          </p:nvCxnSpPr>
          <p:spPr bwMode="gray">
            <a:xfrm flipV="1">
              <a:off x="8809573" y="394279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a:off x="8588381" y="437484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7" name="矩形 56"/>
          <p:cNvSpPr/>
          <p:nvPr/>
        </p:nvSpPr>
        <p:spPr bwMode="gray">
          <a:xfrm>
            <a:off x="3835155" y="5577367"/>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58" name="图片 87" descr="汇聚交换机.png"/>
          <p:cNvPicPr>
            <a:picLocks noChangeAspect="1"/>
          </p:cNvPicPr>
          <p:nvPr/>
        </p:nvPicPr>
        <p:blipFill>
          <a:blip r:embed="rId3"/>
          <a:stretch>
            <a:fillRect/>
          </a:stretch>
        </p:blipFill>
        <p:spPr bwMode="gray">
          <a:xfrm>
            <a:off x="3912521" y="4928678"/>
            <a:ext cx="502820" cy="411400"/>
          </a:xfrm>
          <a:prstGeom prst="rect">
            <a:avLst/>
          </a:prstGeom>
        </p:spPr>
      </p:pic>
      <p:pic>
        <p:nvPicPr>
          <p:cNvPr id="59" name="图片 87" descr="汇聚交换机.png"/>
          <p:cNvPicPr>
            <a:picLocks noChangeAspect="1"/>
          </p:cNvPicPr>
          <p:nvPr/>
        </p:nvPicPr>
        <p:blipFill>
          <a:blip r:embed="rId3"/>
          <a:stretch>
            <a:fillRect/>
          </a:stretch>
        </p:blipFill>
        <p:spPr bwMode="gray">
          <a:xfrm>
            <a:off x="8373013" y="4928678"/>
            <a:ext cx="502820" cy="411400"/>
          </a:xfrm>
          <a:prstGeom prst="rect">
            <a:avLst/>
          </a:prstGeom>
        </p:spPr>
      </p:pic>
      <p:sp>
        <p:nvSpPr>
          <p:cNvPr id="60" name="矩形 59"/>
          <p:cNvSpPr/>
          <p:nvPr/>
        </p:nvSpPr>
        <p:spPr bwMode="gray">
          <a:xfrm>
            <a:off x="1444429" y="5324376"/>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A</a:t>
            </a:r>
            <a:endParaRPr lang="en-US" sz="1200" dirty="0">
              <a:latin typeface="Huawei Sans" panose="020C0503030203020204" pitchFamily="34" charset="0"/>
            </a:endParaRPr>
          </a:p>
        </p:txBody>
      </p:sp>
      <p:pic>
        <p:nvPicPr>
          <p:cNvPr id="61" name="图片 11" descr="开放网络-蓝.png"/>
          <p:cNvPicPr>
            <a:picLocks noChangeAspect="1"/>
          </p:cNvPicPr>
          <p:nvPr/>
        </p:nvPicPr>
        <p:blipFill>
          <a:blip r:embed="rId4" cstate="print"/>
          <a:stretch>
            <a:fillRect/>
          </a:stretch>
        </p:blipFill>
        <p:spPr bwMode="gray">
          <a:xfrm>
            <a:off x="1713830" y="4934628"/>
            <a:ext cx="539607" cy="415381"/>
          </a:xfrm>
          <a:prstGeom prst="rect">
            <a:avLst/>
          </a:prstGeom>
        </p:spPr>
      </p:pic>
      <p:sp>
        <p:nvSpPr>
          <p:cNvPr id="62" name="矩形 61"/>
          <p:cNvSpPr/>
          <p:nvPr/>
        </p:nvSpPr>
        <p:spPr bwMode="gray">
          <a:xfrm>
            <a:off x="10218950" y="5332390"/>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p>
          <a:p>
            <a:pPr algn="ctr" fontAlgn="ctr"/>
            <a:r>
              <a:rPr lang="en-US" sz="1200" dirty="0" smtClean="0">
                <a:latin typeface="Huawei Sans" panose="020C0503030203020204" pitchFamily="34" charset="0"/>
              </a:rPr>
              <a:t>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rot="15603">
            <a:off x="2603015" y="5182956"/>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rot="15603">
            <a:off x="9315543" y="5175335"/>
            <a:ext cx="750525" cy="461665"/>
          </a:xfrm>
          <a:prstGeom prst="rect">
            <a:avLst/>
          </a:prstGeom>
        </p:spPr>
        <p:txBody>
          <a:bodyPr wrap="none">
            <a:spAutoFit/>
          </a:bodyPr>
          <a:lstStyle/>
          <a:p>
            <a:pPr algn="r" fontAlgn="ctr"/>
            <a:r>
              <a:rPr lang="en-US" sz="1200" dirty="0" smtClean="0">
                <a:solidFill>
                  <a:srgbClr val="C7000B"/>
                </a:solidFill>
                <a:latin typeface="Huawei Sans" panose="020C0503030203020204" pitchFamily="34" charset="0"/>
              </a:rPr>
              <a:t>BD 20</a:t>
            </a:r>
          </a:p>
          <a:p>
            <a:pPr algn="r"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柱形 64"/>
          <p:cNvSpPr/>
          <p:nvPr/>
        </p:nvSpPr>
        <p:spPr bwMode="gray">
          <a:xfrm rot="16200000">
            <a:off x="6242465" y="3119589"/>
            <a:ext cx="242039" cy="4056762"/>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5792206" y="5017904"/>
            <a:ext cx="1142556"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a:t>
            </a:r>
            <a:endParaRPr lang="en-US" sz="1200" b="1" dirty="0">
              <a:solidFill>
                <a:schemeClr val="bg1"/>
              </a:solidFill>
              <a:latin typeface="Huawei Sans" panose="020C0503030203020204" pitchFamily="34" charset="0"/>
            </a:endParaRPr>
          </a:p>
        </p:txBody>
      </p:sp>
      <p:sp>
        <p:nvSpPr>
          <p:cNvPr id="67" name="矩形 66"/>
          <p:cNvSpPr/>
          <p:nvPr/>
        </p:nvSpPr>
        <p:spPr bwMode="gray">
          <a:xfrm>
            <a:off x="8298113" y="5577367"/>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pic>
        <p:nvPicPr>
          <p:cNvPr id="68" name="图片 11" descr="开放网络-蓝.png"/>
          <p:cNvPicPr>
            <a:picLocks noChangeAspect="1"/>
          </p:cNvPicPr>
          <p:nvPr/>
        </p:nvPicPr>
        <p:blipFill>
          <a:blip r:embed="rId4" cstate="print"/>
          <a:stretch>
            <a:fillRect/>
          </a:stretch>
        </p:blipFill>
        <p:spPr bwMode="gray">
          <a:xfrm>
            <a:off x="10513887" y="4934628"/>
            <a:ext cx="539607" cy="415381"/>
          </a:xfrm>
          <a:prstGeom prst="rect">
            <a:avLst/>
          </a:prstGeom>
        </p:spPr>
      </p:pic>
      <p:cxnSp>
        <p:nvCxnSpPr>
          <p:cNvPr id="72" name="直接连接符 71"/>
          <p:cNvCxnSpPr>
            <a:stCxn id="58" idx="1"/>
            <a:endCxn id="61" idx="3"/>
          </p:cNvCxnSpPr>
          <p:nvPr/>
        </p:nvCxnSpPr>
        <p:spPr bwMode="gray">
          <a:xfrm flipH="1">
            <a:off x="2253437" y="5134378"/>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flipH="1">
            <a:off x="8854803" y="5134378"/>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bwMode="gray">
          <a:xfrm flipH="1">
            <a:off x="1717904" y="3442852"/>
            <a:ext cx="1375817"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81" name="椭圆 80"/>
          <p:cNvSpPr>
            <a:spLocks noChangeAspect="1"/>
          </p:cNvSpPr>
          <p:nvPr/>
        </p:nvSpPr>
        <p:spPr bwMode="gray">
          <a:xfrm>
            <a:off x="1485424" y="332773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gray">
          <a:xfrm>
            <a:off x="1654311" y="3443006"/>
            <a:ext cx="2053441" cy="646331"/>
          </a:xfrm>
          <a:prstGeom prst="rect">
            <a:avLst/>
          </a:prstGeom>
        </p:spPr>
        <p:txBody>
          <a:bodyPr wrap="square">
            <a:spAutoFit/>
          </a:bodyPr>
          <a:lstStyle/>
          <a:p>
            <a:pPr fontAlgn="ctr"/>
            <a:r>
              <a:rPr lang="en-US" sz="1200" dirty="0" smtClean="0">
                <a:latin typeface="Huawei Sans" panose="020C0503030203020204" pitchFamily="34" charset="0"/>
              </a:rPr>
              <a:t>PC1 sends an ARP Request packet to request the ARP entry of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直接连接符 83"/>
          <p:cNvCxnSpPr/>
          <p:nvPr/>
        </p:nvCxnSpPr>
        <p:spPr bwMode="gray">
          <a:xfrm flipH="1">
            <a:off x="2102061" y="4281052"/>
            <a:ext cx="1375817" cy="0"/>
          </a:xfrm>
          <a:prstGeom prst="line">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5" name="椭圆 84"/>
          <p:cNvSpPr>
            <a:spLocks noChangeAspect="1"/>
          </p:cNvSpPr>
          <p:nvPr/>
        </p:nvSpPr>
        <p:spPr bwMode="gray">
          <a:xfrm>
            <a:off x="3475272" y="416593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a:off x="1617523" y="4293447"/>
            <a:ext cx="2016030" cy="646331"/>
          </a:xfrm>
          <a:prstGeom prst="rect">
            <a:avLst/>
          </a:prstGeom>
        </p:spPr>
        <p:txBody>
          <a:bodyPr wrap="square">
            <a:spAutoFit/>
          </a:bodyPr>
          <a:lstStyle/>
          <a:p>
            <a:pPr fontAlgn="ctr"/>
            <a:r>
              <a:rPr lang="en-US" sz="1200" dirty="0" smtClean="0">
                <a:latin typeface="Huawei Sans" panose="020C0503030203020204" pitchFamily="34" charset="0"/>
              </a:rPr>
              <a:t>VBDIF 20 is enabled local proxy ARP to respond to ARP Reply packets.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a:extLst>
              <a:ext uri="{FF2B5EF4-FFF2-40B4-BE49-F238E27FC236}">
                <a16:creationId xmlns:a16="http://schemas.microsoft.com/office/drawing/2014/main" xmlns="" id="{696C030C-47C1-4426-8FEA-7FF0447ECB4C}"/>
              </a:ext>
            </a:extLst>
          </p:cNvPr>
          <p:cNvSpPr/>
          <p:nvPr/>
        </p:nvSpPr>
        <p:spPr bwMode="gray">
          <a:xfrm rot="5400000" flipH="1">
            <a:off x="4077528" y="4822197"/>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7827434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Local Proxy ARP (2)</a:t>
            </a:r>
            <a:endParaRPr lang="en-US" altLang="zh-CN" dirty="0"/>
          </a:p>
        </p:txBody>
      </p:sp>
      <p:grpSp>
        <p:nvGrpSpPr>
          <p:cNvPr id="51" name="组合 50"/>
          <p:cNvGrpSpPr/>
          <p:nvPr/>
        </p:nvGrpSpPr>
        <p:grpSpPr bwMode="gray">
          <a:xfrm>
            <a:off x="3896389" y="3088917"/>
            <a:ext cx="442385" cy="432048"/>
            <a:chOff x="3213477" y="3973279"/>
            <a:chExt cx="442385" cy="432048"/>
          </a:xfrm>
        </p:grpSpPr>
        <p:cxnSp>
          <p:nvCxnSpPr>
            <p:cNvPr id="52" name="直接连接符 51"/>
            <p:cNvCxnSpPr/>
            <p:nvPr/>
          </p:nvCxnSpPr>
          <p:spPr bwMode="gray">
            <a:xfrm flipV="1">
              <a:off x="3434669" y="397327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a:off x="3213477" y="440532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bwMode="gray">
          <a:xfrm>
            <a:off x="8412418" y="3058437"/>
            <a:ext cx="442385" cy="432048"/>
            <a:chOff x="8588381" y="3942799"/>
            <a:chExt cx="442385" cy="432048"/>
          </a:xfrm>
        </p:grpSpPr>
        <p:cxnSp>
          <p:nvCxnSpPr>
            <p:cNvPr id="55" name="直接连接符 54"/>
            <p:cNvCxnSpPr/>
            <p:nvPr/>
          </p:nvCxnSpPr>
          <p:spPr bwMode="gray">
            <a:xfrm flipV="1">
              <a:off x="8809573" y="394279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a:off x="8588381" y="437484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7" name="矩形 56"/>
          <p:cNvSpPr/>
          <p:nvPr/>
        </p:nvSpPr>
        <p:spPr bwMode="gray">
          <a:xfrm>
            <a:off x="3785989" y="3542230"/>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58" name="图片 87" descr="汇聚交换机.png"/>
          <p:cNvPicPr>
            <a:picLocks noChangeAspect="1"/>
          </p:cNvPicPr>
          <p:nvPr/>
        </p:nvPicPr>
        <p:blipFill>
          <a:blip r:embed="rId3"/>
          <a:stretch>
            <a:fillRect/>
          </a:stretch>
        </p:blipFill>
        <p:spPr bwMode="gray">
          <a:xfrm>
            <a:off x="3863355" y="2893541"/>
            <a:ext cx="502820" cy="411400"/>
          </a:xfrm>
          <a:prstGeom prst="rect">
            <a:avLst/>
          </a:prstGeom>
        </p:spPr>
      </p:pic>
      <p:pic>
        <p:nvPicPr>
          <p:cNvPr id="59" name="图片 87" descr="汇聚交换机.png"/>
          <p:cNvPicPr>
            <a:picLocks noChangeAspect="1"/>
          </p:cNvPicPr>
          <p:nvPr/>
        </p:nvPicPr>
        <p:blipFill>
          <a:blip r:embed="rId3"/>
          <a:stretch>
            <a:fillRect/>
          </a:stretch>
        </p:blipFill>
        <p:spPr bwMode="gray">
          <a:xfrm>
            <a:off x="8373013" y="2893541"/>
            <a:ext cx="502820" cy="411400"/>
          </a:xfrm>
          <a:prstGeom prst="rect">
            <a:avLst/>
          </a:prstGeom>
        </p:spPr>
      </p:pic>
      <p:sp>
        <p:nvSpPr>
          <p:cNvPr id="60" name="矩形 59"/>
          <p:cNvSpPr/>
          <p:nvPr/>
        </p:nvSpPr>
        <p:spPr bwMode="gray">
          <a:xfrm>
            <a:off x="1395263" y="3289239"/>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A</a:t>
            </a:r>
            <a:endParaRPr lang="en-US" sz="1200" dirty="0">
              <a:latin typeface="Huawei Sans" panose="020C0503030203020204" pitchFamily="34" charset="0"/>
            </a:endParaRPr>
          </a:p>
        </p:txBody>
      </p:sp>
      <p:pic>
        <p:nvPicPr>
          <p:cNvPr id="61" name="图片 11" descr="开放网络-蓝.png"/>
          <p:cNvPicPr>
            <a:picLocks noChangeAspect="1"/>
          </p:cNvPicPr>
          <p:nvPr/>
        </p:nvPicPr>
        <p:blipFill>
          <a:blip r:embed="rId4" cstate="print"/>
          <a:stretch>
            <a:fillRect/>
          </a:stretch>
        </p:blipFill>
        <p:spPr bwMode="gray">
          <a:xfrm>
            <a:off x="1664664" y="2899491"/>
            <a:ext cx="539607" cy="415381"/>
          </a:xfrm>
          <a:prstGeom prst="rect">
            <a:avLst/>
          </a:prstGeom>
        </p:spPr>
      </p:pic>
      <p:sp>
        <p:nvSpPr>
          <p:cNvPr id="62" name="矩形 61"/>
          <p:cNvSpPr/>
          <p:nvPr/>
        </p:nvSpPr>
        <p:spPr bwMode="gray">
          <a:xfrm>
            <a:off x="10218950" y="3297253"/>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p>
          <a:p>
            <a:pPr algn="ctr" fontAlgn="ctr"/>
            <a:r>
              <a:rPr lang="en-US" sz="1200" dirty="0" smtClean="0">
                <a:latin typeface="Huawei Sans" panose="020C0503030203020204" pitchFamily="34" charset="0"/>
              </a:rPr>
              <a:t>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rot="15603">
            <a:off x="2553849" y="3147819"/>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rot="15603">
            <a:off x="9315543" y="3140198"/>
            <a:ext cx="750525" cy="461665"/>
          </a:xfrm>
          <a:prstGeom prst="rect">
            <a:avLst/>
          </a:prstGeom>
        </p:spPr>
        <p:txBody>
          <a:bodyPr wrap="none">
            <a:spAutoFit/>
          </a:bodyPr>
          <a:lstStyle/>
          <a:p>
            <a:pPr algn="r" fontAlgn="ctr"/>
            <a:r>
              <a:rPr lang="en-US" sz="1200" dirty="0" smtClean="0">
                <a:solidFill>
                  <a:srgbClr val="C7000B"/>
                </a:solidFill>
                <a:latin typeface="Huawei Sans" panose="020C0503030203020204" pitchFamily="34" charset="0"/>
              </a:rPr>
              <a:t>BD 20</a:t>
            </a:r>
          </a:p>
          <a:p>
            <a:pPr algn="r"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柱形 64"/>
          <p:cNvSpPr/>
          <p:nvPr/>
        </p:nvSpPr>
        <p:spPr bwMode="gray">
          <a:xfrm rot="16200000">
            <a:off x="6217882" y="1059869"/>
            <a:ext cx="242039" cy="4105928"/>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5767623" y="2982767"/>
            <a:ext cx="1142556"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a:t>
            </a:r>
            <a:endParaRPr lang="en-US" sz="1200" b="1" dirty="0">
              <a:solidFill>
                <a:schemeClr val="bg1"/>
              </a:solidFill>
              <a:latin typeface="Huawei Sans" panose="020C0503030203020204" pitchFamily="34" charset="0"/>
            </a:endParaRPr>
          </a:p>
        </p:txBody>
      </p:sp>
      <p:sp>
        <p:nvSpPr>
          <p:cNvPr id="67" name="矩形 66"/>
          <p:cNvSpPr/>
          <p:nvPr/>
        </p:nvSpPr>
        <p:spPr bwMode="gray">
          <a:xfrm>
            <a:off x="8298113" y="3542230"/>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pic>
        <p:nvPicPr>
          <p:cNvPr id="68" name="图片 11" descr="开放网络-蓝.png"/>
          <p:cNvPicPr>
            <a:picLocks noChangeAspect="1"/>
          </p:cNvPicPr>
          <p:nvPr/>
        </p:nvPicPr>
        <p:blipFill>
          <a:blip r:embed="rId4" cstate="print"/>
          <a:stretch>
            <a:fillRect/>
          </a:stretch>
        </p:blipFill>
        <p:spPr bwMode="gray">
          <a:xfrm>
            <a:off x="10513887" y="2899491"/>
            <a:ext cx="539607" cy="415381"/>
          </a:xfrm>
          <a:prstGeom prst="rect">
            <a:avLst/>
          </a:prstGeom>
        </p:spPr>
      </p:pic>
      <p:sp>
        <p:nvSpPr>
          <p:cNvPr id="69" name="椭圆 68"/>
          <p:cNvSpPr>
            <a:spLocks noChangeAspect="1"/>
          </p:cNvSpPr>
          <p:nvPr/>
        </p:nvSpPr>
        <p:spPr bwMode="gray">
          <a:xfrm>
            <a:off x="4300733" y="459486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4505217" y="3856455"/>
            <a:ext cx="3589495" cy="830997"/>
          </a:xfrm>
          <a:prstGeom prst="rect">
            <a:avLst/>
          </a:prstGeom>
        </p:spPr>
        <p:txBody>
          <a:bodyPr wrap="square">
            <a:spAutoFit/>
          </a:bodyPr>
          <a:lstStyle/>
          <a:p>
            <a:pPr fontAlgn="ctr"/>
            <a:r>
              <a:rPr lang="en-US" sz="1200" dirty="0" smtClean="0">
                <a:latin typeface="Huawei Sans" panose="020C0503030203020204" pitchFamily="34" charset="0"/>
              </a:rPr>
              <a:t>VTEP1 finds that the destination MAC address is its own MAC address, searches the routing table for the host route, and forwards the packet to VTEP2 through VXLAN.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71"/>
          <p:cNvCxnSpPr>
            <a:stCxn id="58" idx="1"/>
            <a:endCxn id="61" idx="3"/>
          </p:cNvCxnSpPr>
          <p:nvPr/>
        </p:nvCxnSpPr>
        <p:spPr bwMode="gray">
          <a:xfrm flipH="1">
            <a:off x="2204271" y="3099241"/>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flipH="1">
            <a:off x="8854803" y="3099241"/>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bwMode="gray">
          <a:xfrm flipH="1">
            <a:off x="4533214" y="4709017"/>
            <a:ext cx="3561498"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bwMode="gray">
          <a:xfrm flipH="1">
            <a:off x="1481720" y="4696591"/>
            <a:ext cx="1768761"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8" name="椭圆 77"/>
          <p:cNvSpPr>
            <a:spLocks noChangeAspect="1"/>
          </p:cNvSpPr>
          <p:nvPr/>
        </p:nvSpPr>
        <p:spPr bwMode="gray">
          <a:xfrm>
            <a:off x="1249239" y="4581469"/>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矩形 78"/>
          <p:cNvSpPr/>
          <p:nvPr/>
        </p:nvSpPr>
        <p:spPr bwMode="gray">
          <a:xfrm>
            <a:off x="1410393" y="4225787"/>
            <a:ext cx="2007390" cy="461665"/>
          </a:xfrm>
          <a:prstGeom prst="rect">
            <a:avLst/>
          </a:prstGeom>
        </p:spPr>
        <p:txBody>
          <a:bodyPr wrap="square">
            <a:spAutoFit/>
          </a:bodyPr>
          <a:lstStyle/>
          <a:p>
            <a:pPr fontAlgn="ctr"/>
            <a:r>
              <a:rPr lang="en-US" sz="1200" dirty="0" smtClean="0">
                <a:latin typeface="Huawei Sans" panose="020C0503030203020204" pitchFamily="34" charset="0"/>
              </a:rPr>
              <a:t>Data packet sent from PC1 to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2" name="表格 41"/>
          <p:cNvGraphicFramePr>
            <a:graphicFrameLocks noGrp="1"/>
          </p:cNvGraphicFramePr>
          <p:nvPr>
            <p:extLst>
              <p:ext uri="{D42A27DB-BD31-4B8C-83A1-F6EECF244321}">
                <p14:modId xmlns:p14="http://schemas.microsoft.com/office/powerpoint/2010/main" val="2860371416"/>
              </p:ext>
            </p:extLst>
          </p:nvPr>
        </p:nvGraphicFramePr>
        <p:xfrm>
          <a:off x="879210" y="2111786"/>
          <a:ext cx="1661117" cy="518160"/>
        </p:xfrm>
        <a:graphic>
          <a:graphicData uri="http://schemas.openxmlformats.org/drawingml/2006/table">
            <a:tbl>
              <a:tblPr firstRow="1" bandRow="1">
                <a:tableStyleId>{5940675A-B579-460E-94D1-54222C63F5DA}</a:tableStyleId>
              </a:tblPr>
              <a:tblGrid>
                <a:gridCol w="912972"/>
                <a:gridCol w="748145"/>
              </a:tblGrid>
              <a:tr h="0">
                <a:tc>
                  <a:txBody>
                    <a:bodyPr/>
                    <a:lstStyle/>
                    <a:p>
                      <a:pPr algn="ctr" fontAlgn="ctr"/>
                      <a:r>
                        <a:rPr lang="en-US" sz="1100" b="1" dirty="0" smtClean="0">
                          <a:latin typeface="Huawei Sans" panose="020C0503030203020204" pitchFamily="34" charset="0"/>
                        </a:rPr>
                        <a:t>IP Address</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100" b="1" dirty="0" smtClean="0">
                          <a:latin typeface="Huawei Sans" panose="020C0503030203020204" pitchFamily="34" charset="0"/>
                        </a:rPr>
                        <a:t>MAC</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0">
                <a:tc>
                  <a:txBody>
                    <a:bodyPr/>
                    <a:lstStyle/>
                    <a:p>
                      <a:pPr algn="ctr" fontAlgn="ctr"/>
                      <a:r>
                        <a:rPr lang="en-US" sz="1100" dirty="0" smtClean="0">
                          <a:latin typeface="Huawei Sans" panose="020C0503030203020204" pitchFamily="34" charset="0"/>
                        </a:rPr>
                        <a:t>172.16.2.2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dirty="0" smtClean="0">
                          <a:solidFill>
                            <a:srgbClr val="C7000B"/>
                          </a:solidFill>
                          <a:latin typeface="Huawei Sans" panose="020C0503030203020204" pitchFamily="34" charset="0"/>
                        </a:rPr>
                        <a:t>MAC C</a:t>
                      </a:r>
                      <a:endPar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3" name="矩形 42"/>
          <p:cNvSpPr/>
          <p:nvPr/>
        </p:nvSpPr>
        <p:spPr bwMode="gray">
          <a:xfrm>
            <a:off x="829544" y="1758280"/>
            <a:ext cx="1385316" cy="276999"/>
          </a:xfrm>
          <a:prstGeom prst="rect">
            <a:avLst/>
          </a:prstGeom>
        </p:spPr>
        <p:txBody>
          <a:bodyPr wrap="none">
            <a:spAutoFit/>
          </a:bodyPr>
          <a:lstStyle/>
          <a:p>
            <a:pPr fontAlgn="ctr"/>
            <a:r>
              <a:rPr lang="en-US" sz="1200" dirty="0" smtClean="0">
                <a:latin typeface="Huawei Sans" panose="020C0503030203020204" pitchFamily="34" charset="0"/>
              </a:rPr>
              <a:t>ARP entry of 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椭圆 43">
            <a:extLst>
              <a:ext uri="{FF2B5EF4-FFF2-40B4-BE49-F238E27FC236}">
                <a16:creationId xmlns:a16="http://schemas.microsoft.com/office/drawing/2014/main" xmlns="" id="{696C030C-47C1-4426-8FEA-7FF0447ECB4C}"/>
              </a:ext>
            </a:extLst>
          </p:cNvPr>
          <p:cNvSpPr/>
          <p:nvPr/>
        </p:nvSpPr>
        <p:spPr bwMode="gray">
          <a:xfrm rot="5400000" flipH="1">
            <a:off x="4028362" y="2810768"/>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a:extLst>
              <a:ext uri="{FF2B5EF4-FFF2-40B4-BE49-F238E27FC236}">
                <a16:creationId xmlns:a16="http://schemas.microsoft.com/office/drawing/2014/main" xmlns="" id="{BD69DE19-F81B-479A-A5D4-18C55D0BD6ED}"/>
              </a:ext>
            </a:extLst>
          </p:cNvPr>
          <p:cNvCxnSpPr>
            <a:cxnSpLocks/>
            <a:stCxn id="44" idx="6"/>
          </p:cNvCxnSpPr>
          <p:nvPr/>
        </p:nvCxnSpPr>
        <p:spPr bwMode="gray">
          <a:xfrm flipV="1">
            <a:off x="4112551" y="2127875"/>
            <a:ext cx="0" cy="682882"/>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xmlns="" id="{06B15736-FC8B-4050-A2F5-AB6BD864A78D}"/>
              </a:ext>
            </a:extLst>
          </p:cNvPr>
          <p:cNvSpPr txBox="1">
            <a:spLocks/>
          </p:cNvSpPr>
          <p:nvPr/>
        </p:nvSpPr>
        <p:spPr bwMode="gray">
          <a:xfrm>
            <a:off x="3774147" y="1548781"/>
            <a:ext cx="1858845" cy="628440"/>
          </a:xfrm>
          <a:prstGeom prst="rect">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100" dirty="0" smtClean="0">
                <a:solidFill>
                  <a:schemeClr val="tx1"/>
                </a:solidFill>
                <a:latin typeface="Huawei Sans" panose="020C0503030203020204" pitchFamily="34" charset="0"/>
              </a:rPr>
              <a:t>VBDIF 20</a:t>
            </a:r>
          </a:p>
          <a:p>
            <a:pPr fontAlgn="ctr"/>
            <a:r>
              <a:rPr lang="en-US" sz="1100" dirty="0" smtClean="0">
                <a:solidFill>
                  <a:srgbClr val="C7000B"/>
                </a:solidFill>
                <a:latin typeface="Huawei Sans" panose="020C0503030203020204" pitchFamily="34" charset="0"/>
              </a:rPr>
              <a:t> MAC C</a:t>
            </a:r>
          </a:p>
          <a:p>
            <a:pPr fontAlgn="ctr"/>
            <a:r>
              <a:rPr lang="en-US" sz="1100" dirty="0" smtClean="0">
                <a:solidFill>
                  <a:schemeClr val="tx1"/>
                </a:solidFill>
                <a:latin typeface="Huawei Sans" panose="020C0503030203020204" pitchFamily="34" charset="0"/>
              </a:rPr>
              <a:t>172.16.2.254</a:t>
            </a:r>
            <a:endParaRPr lang="en-US" altLang="zh-CN" sz="1100" dirty="0">
              <a:solidFill>
                <a:schemeClr val="tx1"/>
              </a:solidFill>
              <a:latin typeface="Huawei Sans" panose="020C0503030203020204" pitchFamily="34" charset="0"/>
              <a:sym typeface="Huawei Sans" panose="020C0503030203020204" pitchFamily="34" charset="0"/>
            </a:endParaRPr>
          </a:p>
        </p:txBody>
      </p:sp>
      <p:sp>
        <p:nvSpPr>
          <p:cNvPr id="48" name="矩形 47"/>
          <p:cNvSpPr/>
          <p:nvPr/>
        </p:nvSpPr>
        <p:spPr bwMode="gray">
          <a:xfrm>
            <a:off x="2360282" y="4907289"/>
            <a:ext cx="713658" cy="338400"/>
          </a:xfrm>
          <a:prstGeom prst="rect">
            <a:avLst/>
          </a:prstGeom>
          <a:solidFill>
            <a:schemeClr val="bg1">
              <a:lumMod val="95000"/>
            </a:schemeClr>
          </a:solidFill>
          <a:ln w="19050">
            <a:noFill/>
          </a:ln>
        </p:spPr>
        <p:txBody>
          <a:bodyPr wrap="none" anchor="ctr" anchorCtr="0">
            <a:noAutofit/>
          </a:bodyPr>
          <a:lstStyle/>
          <a:p>
            <a:pPr algn="ctr" fontAlgn="ctr"/>
            <a:r>
              <a:rPr lang="en-US" sz="1100" dirty="0" smtClean="0">
                <a:latin typeface="Huawei Sans" panose="020C0503030203020204" pitchFamily="34" charset="0"/>
              </a:rPr>
              <a:t>Payload</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1431139" y="4907289"/>
            <a:ext cx="954017" cy="338400"/>
          </a:xfrm>
          <a:prstGeom prst="rect">
            <a:avLst/>
          </a:prstGeom>
          <a:solidFill>
            <a:schemeClr val="bg1">
              <a:lumMod val="85000"/>
            </a:schemeClr>
          </a:solidFill>
          <a:ln w="19050">
            <a:noFill/>
          </a:ln>
        </p:spPr>
        <p:txBody>
          <a:bodyPr wrap="square" anchor="ctr" anchorCtr="0">
            <a:noAutofit/>
          </a:bodyPr>
          <a:lstStyle/>
          <a:p>
            <a:pPr algn="ctr" fontAlgn="ctr"/>
            <a:r>
              <a:rPr lang="en-US" sz="1100" dirty="0" smtClean="0">
                <a:latin typeface="Huawei Sans" panose="020C0503030203020204" pitchFamily="34" charset="0"/>
              </a:rPr>
              <a:t>Ethernet header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843021" y="5464998"/>
            <a:ext cx="2701702" cy="461665"/>
          </a:xfrm>
          <a:prstGeom prst="rect">
            <a:avLst/>
          </a:prstGeom>
        </p:spPr>
        <p:txBody>
          <a:bodyPr wrap="none">
            <a:spAutoFit/>
          </a:bodyPr>
          <a:lstStyle/>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Source MAC address: MAC A</a:t>
            </a:r>
          </a:p>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Destination MAC address: MAC C</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右大括号 70"/>
          <p:cNvSpPr/>
          <p:nvPr/>
        </p:nvSpPr>
        <p:spPr bwMode="gray">
          <a:xfrm rot="5400000">
            <a:off x="1845324" y="4881498"/>
            <a:ext cx="103723" cy="926192"/>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4026827" y="5292732"/>
            <a:ext cx="7400306" cy="673761"/>
          </a:xfrm>
          <a:prstGeom prst="rect">
            <a:avLst/>
          </a:prstGeom>
          <a:solidFill>
            <a:srgbClr val="FFFFCC"/>
          </a:solidFill>
          <a:ln w="12700" cap="flat" cmpd="sng" algn="ctr">
            <a:solidFill>
              <a:srgbClr val="FFD17D"/>
            </a:solid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r>
              <a:rPr lang="en-US" sz="1200" b="0" dirty="0" smtClean="0">
                <a:solidFill>
                  <a:srgbClr val="ED6D00"/>
                </a:solidFill>
                <a:latin typeface="Huawei Sans" panose="020C0503030203020204" pitchFamily="34" charset="0"/>
              </a:rPr>
              <a:t>With the local proxy ARP mechanism, ARP packets are suppressed on the local VTEP, and unnecessary traffic exchange between VTEPs is reduced.</a:t>
            </a:r>
            <a:endParaRPr lang="en-US" sz="1200" b="0" dirty="0">
              <a:solidFill>
                <a:srgbClr val="ED6D00"/>
              </a:solidFill>
              <a:latin typeface="Huawei Sans" panose="020C0503030203020204" pitchFamily="34" charset="0"/>
            </a:endParaRPr>
          </a:p>
        </p:txBody>
      </p:sp>
    </p:spTree>
    <p:extLst>
      <p:ext uri="{BB962C8B-B14F-4D97-AF65-F5344CB8AC3E}">
        <p14:creationId xmlns:p14="http://schemas.microsoft.com/office/powerpoint/2010/main" val="122489308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Distributed Gateway</a:t>
            </a:r>
            <a:endParaRPr lang="en-US" altLang="zh-CN" dirty="0"/>
          </a:p>
        </p:txBody>
      </p:sp>
      <p:sp>
        <p:nvSpPr>
          <p:cNvPr id="5" name="文本占位符 4"/>
          <p:cNvSpPr>
            <a:spLocks noGrp="1"/>
          </p:cNvSpPr>
          <p:nvPr>
            <p:ph type="body" sz="quarter" idx="10"/>
          </p:nvPr>
        </p:nvSpPr>
        <p:spPr bwMode="gray">
          <a:xfrm>
            <a:off x="455612" y="1052514"/>
            <a:ext cx="11293476" cy="2046997"/>
          </a:xfrm>
        </p:spPr>
        <p:txBody>
          <a:bodyPr/>
          <a:lstStyle/>
          <a:p>
            <a:r>
              <a:rPr lang="en-US" sz="1800" smtClean="0"/>
              <a:t>When local proxy ARP is enabled, a VTEP only needs to maintain local ARP entries. ARP information transmitted by other VTEPs through BGP EVPN routes is not used during forwarding. In this case, the VTEP does not need to maintain ARP entries learned from other VTEPs.</a:t>
            </a:r>
          </a:p>
          <a:p>
            <a:r>
              <a:rPr lang="en-US" sz="1800" smtClean="0"/>
              <a:t>After distributed gateway is enabled, the VTEP processes only the ARP packets received from the user-side host and deletes the learned network-side ARP entries.</a:t>
            </a:r>
          </a:p>
          <a:p>
            <a:endParaRPr lang="en-US" altLang="zh-CN" sz="1800" dirty="0"/>
          </a:p>
        </p:txBody>
      </p:sp>
      <p:grpSp>
        <p:nvGrpSpPr>
          <p:cNvPr id="18" name="组合 17"/>
          <p:cNvGrpSpPr/>
          <p:nvPr/>
        </p:nvGrpSpPr>
        <p:grpSpPr bwMode="gray">
          <a:xfrm>
            <a:off x="3896391" y="4868203"/>
            <a:ext cx="442385" cy="432048"/>
            <a:chOff x="3213477" y="3973279"/>
            <a:chExt cx="442385" cy="432048"/>
          </a:xfrm>
        </p:grpSpPr>
        <p:cxnSp>
          <p:nvCxnSpPr>
            <p:cNvPr id="19" name="直接连接符 18"/>
            <p:cNvCxnSpPr/>
            <p:nvPr/>
          </p:nvCxnSpPr>
          <p:spPr bwMode="gray">
            <a:xfrm flipV="1">
              <a:off x="3434669" y="397327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a:off x="3213477" y="440532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bwMode="gray">
          <a:xfrm>
            <a:off x="8412420" y="4837723"/>
            <a:ext cx="442385" cy="432048"/>
            <a:chOff x="8588381" y="3942799"/>
            <a:chExt cx="442385" cy="432048"/>
          </a:xfrm>
        </p:grpSpPr>
        <p:cxnSp>
          <p:nvCxnSpPr>
            <p:cNvPr id="22" name="直接连接符 21"/>
            <p:cNvCxnSpPr/>
            <p:nvPr/>
          </p:nvCxnSpPr>
          <p:spPr bwMode="gray">
            <a:xfrm flipV="1">
              <a:off x="8809573" y="394279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a:off x="8588381" y="437484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bwMode="gray">
          <a:xfrm>
            <a:off x="3785991" y="5321516"/>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25" name="图片 87" descr="汇聚交换机.png"/>
          <p:cNvPicPr>
            <a:picLocks noChangeAspect="1"/>
          </p:cNvPicPr>
          <p:nvPr/>
        </p:nvPicPr>
        <p:blipFill>
          <a:blip r:embed="rId3"/>
          <a:stretch>
            <a:fillRect/>
          </a:stretch>
        </p:blipFill>
        <p:spPr bwMode="gray">
          <a:xfrm>
            <a:off x="3863357" y="4672827"/>
            <a:ext cx="502820" cy="411400"/>
          </a:xfrm>
          <a:prstGeom prst="rect">
            <a:avLst/>
          </a:prstGeom>
        </p:spPr>
      </p:pic>
      <p:pic>
        <p:nvPicPr>
          <p:cNvPr id="26" name="图片 87" descr="汇聚交换机.png"/>
          <p:cNvPicPr>
            <a:picLocks noChangeAspect="1"/>
          </p:cNvPicPr>
          <p:nvPr/>
        </p:nvPicPr>
        <p:blipFill>
          <a:blip r:embed="rId3"/>
          <a:stretch>
            <a:fillRect/>
          </a:stretch>
        </p:blipFill>
        <p:spPr bwMode="gray">
          <a:xfrm>
            <a:off x="8373015" y="4672827"/>
            <a:ext cx="502820" cy="411400"/>
          </a:xfrm>
          <a:prstGeom prst="rect">
            <a:avLst/>
          </a:prstGeom>
        </p:spPr>
      </p:pic>
      <p:sp>
        <p:nvSpPr>
          <p:cNvPr id="27" name="矩形 26"/>
          <p:cNvSpPr/>
          <p:nvPr/>
        </p:nvSpPr>
        <p:spPr bwMode="gray">
          <a:xfrm>
            <a:off x="1395265" y="5068525"/>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A</a:t>
            </a:r>
            <a:endParaRPr lang="en-US" sz="1200" dirty="0">
              <a:latin typeface="Huawei Sans" panose="020C0503030203020204" pitchFamily="34" charset="0"/>
            </a:endParaRPr>
          </a:p>
        </p:txBody>
      </p:sp>
      <p:pic>
        <p:nvPicPr>
          <p:cNvPr id="28" name="图片 11" descr="开放网络-蓝.png"/>
          <p:cNvPicPr>
            <a:picLocks noChangeAspect="1"/>
          </p:cNvPicPr>
          <p:nvPr/>
        </p:nvPicPr>
        <p:blipFill>
          <a:blip r:embed="rId4" cstate="print"/>
          <a:stretch>
            <a:fillRect/>
          </a:stretch>
        </p:blipFill>
        <p:spPr bwMode="gray">
          <a:xfrm>
            <a:off x="1664666" y="4678777"/>
            <a:ext cx="539607" cy="415381"/>
          </a:xfrm>
          <a:prstGeom prst="rect">
            <a:avLst/>
          </a:prstGeom>
        </p:spPr>
      </p:pic>
      <p:sp>
        <p:nvSpPr>
          <p:cNvPr id="29" name="矩形 28"/>
          <p:cNvSpPr/>
          <p:nvPr/>
        </p:nvSpPr>
        <p:spPr bwMode="gray">
          <a:xfrm>
            <a:off x="10218952" y="5076539"/>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p>
          <a:p>
            <a:pPr algn="ctr" fontAlgn="ctr"/>
            <a:r>
              <a:rPr lang="en-US" sz="1200" dirty="0" smtClean="0">
                <a:latin typeface="Huawei Sans" panose="020C0503030203020204" pitchFamily="34" charset="0"/>
              </a:rPr>
              <a:t>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rot="15603">
            <a:off x="2553851" y="4927105"/>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rot="15603">
            <a:off x="9315545" y="4919484"/>
            <a:ext cx="750525" cy="461665"/>
          </a:xfrm>
          <a:prstGeom prst="rect">
            <a:avLst/>
          </a:prstGeom>
        </p:spPr>
        <p:txBody>
          <a:bodyPr wrap="none">
            <a:spAutoFit/>
          </a:bodyPr>
          <a:lstStyle/>
          <a:p>
            <a:pPr algn="r" fontAlgn="ctr"/>
            <a:r>
              <a:rPr lang="en-US" sz="1200" dirty="0" smtClean="0">
                <a:solidFill>
                  <a:srgbClr val="C7000B"/>
                </a:solidFill>
                <a:latin typeface="Huawei Sans" panose="020C0503030203020204" pitchFamily="34" charset="0"/>
              </a:rPr>
              <a:t>BD 20</a:t>
            </a:r>
          </a:p>
          <a:p>
            <a:pPr algn="r"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柱形 31"/>
          <p:cNvSpPr/>
          <p:nvPr/>
        </p:nvSpPr>
        <p:spPr bwMode="gray">
          <a:xfrm rot="16200000">
            <a:off x="6217884" y="2839155"/>
            <a:ext cx="242039" cy="4105928"/>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5767625" y="4762585"/>
            <a:ext cx="1142556"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a:t>
            </a:r>
            <a:endParaRPr lang="en-US" sz="1200" b="1" dirty="0">
              <a:solidFill>
                <a:schemeClr val="bg1"/>
              </a:solidFill>
              <a:latin typeface="Huawei Sans" panose="020C0503030203020204" pitchFamily="34" charset="0"/>
            </a:endParaRPr>
          </a:p>
        </p:txBody>
      </p:sp>
      <p:sp>
        <p:nvSpPr>
          <p:cNvPr id="34" name="矩形 33"/>
          <p:cNvSpPr/>
          <p:nvPr/>
        </p:nvSpPr>
        <p:spPr bwMode="gray">
          <a:xfrm>
            <a:off x="8298115" y="5321516"/>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pic>
        <p:nvPicPr>
          <p:cNvPr id="35" name="图片 11" descr="开放网络-蓝.png"/>
          <p:cNvPicPr>
            <a:picLocks noChangeAspect="1"/>
          </p:cNvPicPr>
          <p:nvPr/>
        </p:nvPicPr>
        <p:blipFill>
          <a:blip r:embed="rId4" cstate="print"/>
          <a:stretch>
            <a:fillRect/>
          </a:stretch>
        </p:blipFill>
        <p:spPr bwMode="gray">
          <a:xfrm>
            <a:off x="10513889" y="4678777"/>
            <a:ext cx="539607" cy="415381"/>
          </a:xfrm>
          <a:prstGeom prst="rect">
            <a:avLst/>
          </a:prstGeom>
        </p:spPr>
      </p:pic>
      <p:cxnSp>
        <p:nvCxnSpPr>
          <p:cNvPr id="36" name="直接连接符 35"/>
          <p:cNvCxnSpPr>
            <a:stCxn id="25" idx="1"/>
            <a:endCxn id="28" idx="3"/>
          </p:cNvCxnSpPr>
          <p:nvPr/>
        </p:nvCxnSpPr>
        <p:spPr bwMode="gray">
          <a:xfrm flipH="1">
            <a:off x="2204273" y="4878527"/>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flipH="1">
            <a:off x="8854805" y="4878527"/>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38" name="表格 37"/>
          <p:cNvGraphicFramePr>
            <a:graphicFrameLocks noGrp="1"/>
          </p:cNvGraphicFramePr>
          <p:nvPr>
            <p:extLst>
              <p:ext uri="{D42A27DB-BD31-4B8C-83A1-F6EECF244321}">
                <p14:modId xmlns:p14="http://schemas.microsoft.com/office/powerpoint/2010/main" val="1706123633"/>
              </p:ext>
            </p:extLst>
          </p:nvPr>
        </p:nvGraphicFramePr>
        <p:xfrm>
          <a:off x="3182088" y="3453017"/>
          <a:ext cx="1912426" cy="822960"/>
        </p:xfrm>
        <a:graphic>
          <a:graphicData uri="http://schemas.openxmlformats.org/drawingml/2006/table">
            <a:tbl>
              <a:tblPr firstRow="1" bandRow="1">
                <a:tableStyleId>{5940675A-B579-460E-94D1-54222C63F5DA}</a:tableStyleId>
              </a:tblPr>
              <a:tblGrid>
                <a:gridCol w="1051095"/>
                <a:gridCol w="861331"/>
              </a:tblGrid>
              <a:tr h="0">
                <a:tc>
                  <a:txBody>
                    <a:bodyPr/>
                    <a:lstStyle/>
                    <a:p>
                      <a:pPr algn="ctr" fontAlgn="ctr"/>
                      <a:r>
                        <a:rPr lang="en-US" sz="1200" b="1" dirty="0" smtClean="0">
                          <a:latin typeface="Huawei Sans" panose="020C0503030203020204" pitchFamily="34" charset="0"/>
                        </a:rPr>
                        <a:t>IP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MAC</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172.16.2.1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solidFill>
                            <a:schemeClr val="tx1"/>
                          </a:solidFill>
                          <a:latin typeface="Huawei Sans" panose="020C0503030203020204" pitchFamily="34" charset="0"/>
                        </a:rPr>
                        <a:t>MAC A</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0">
                <a:tc>
                  <a:txBody>
                    <a:bodyPr/>
                    <a:lstStyle/>
                    <a:p>
                      <a:pPr algn="ctr" fontAlgn="ctr"/>
                      <a:r>
                        <a:rPr lang="en-US" sz="1200" dirty="0" smtClean="0">
                          <a:latin typeface="Huawei Sans" panose="020C0503030203020204" pitchFamily="34" charset="0"/>
                        </a:rPr>
                        <a:t>172.16.2.2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MAC B</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39" name="矩形 38"/>
          <p:cNvSpPr/>
          <p:nvPr/>
        </p:nvSpPr>
        <p:spPr bwMode="gray">
          <a:xfrm>
            <a:off x="3182088" y="3099511"/>
            <a:ext cx="1470274" cy="276999"/>
          </a:xfrm>
          <a:prstGeom prst="rect">
            <a:avLst/>
          </a:prstGeom>
        </p:spPr>
        <p:txBody>
          <a:bodyPr wrap="none">
            <a:spAutoFit/>
          </a:bodyPr>
          <a:lstStyle/>
          <a:p>
            <a:pPr fontAlgn="ctr"/>
            <a:r>
              <a:rPr lang="en-US" sz="1200" dirty="0" smtClean="0">
                <a:latin typeface="Huawei Sans" panose="020C0503030203020204" pitchFamily="34" charset="0"/>
              </a:rPr>
              <a:t>VTEP1's ARP entry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p:nvPr/>
        </p:nvCxnSpPr>
        <p:spPr bwMode="gray">
          <a:xfrm>
            <a:off x="3139274" y="4139002"/>
            <a:ext cx="1956620" cy="0"/>
          </a:xfrm>
          <a:prstGeom prst="line">
            <a:avLst/>
          </a:prstGeom>
          <a:ln w="38100">
            <a:solidFill>
              <a:srgbClr val="C7000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79512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a:extLst>
              <a:ext uri="{FF2B5EF4-FFF2-40B4-BE49-F238E27FC236}">
                <a16:creationId xmlns:a16="http://schemas.microsoft.com/office/drawing/2014/main" xmlns="" id="{2CC97667-7F3E-4745-83C2-678E58AE306C}"/>
              </a:ext>
            </a:extLst>
          </p:cNvPr>
          <p:cNvSpPr/>
          <p:nvPr/>
        </p:nvSpPr>
        <p:spPr bwMode="gray">
          <a:xfrm>
            <a:off x="2067560" y="3189244"/>
            <a:ext cx="5280660" cy="643454"/>
          </a:xfrm>
          <a:custGeom>
            <a:avLst/>
            <a:gdLst>
              <a:gd name="connsiteX0" fmla="*/ 0 w 5280660"/>
              <a:gd name="connsiteY0" fmla="*/ 632460 h 647700"/>
              <a:gd name="connsiteX1" fmla="*/ 0 w 5280660"/>
              <a:gd name="connsiteY1" fmla="*/ 0 h 647700"/>
              <a:gd name="connsiteX2" fmla="*/ 5280660 w 5280660"/>
              <a:gd name="connsiteY2" fmla="*/ 0 h 647700"/>
              <a:gd name="connsiteX3" fmla="*/ 5280660 w 5280660"/>
              <a:gd name="connsiteY3" fmla="*/ 640080 h 647700"/>
              <a:gd name="connsiteX4" fmla="*/ 4930140 w 5280660"/>
              <a:gd name="connsiteY4" fmla="*/ 640080 h 647700"/>
              <a:gd name="connsiteX5" fmla="*/ 4930140 w 5280660"/>
              <a:gd name="connsiteY5" fmla="*/ 289560 h 647700"/>
              <a:gd name="connsiteX6" fmla="*/ 342900 w 5280660"/>
              <a:gd name="connsiteY6" fmla="*/ 289560 h 647700"/>
              <a:gd name="connsiteX7" fmla="*/ 342900 w 5280660"/>
              <a:gd name="connsiteY7" fmla="*/ 647700 h 647700"/>
              <a:gd name="connsiteX8" fmla="*/ 0 w 5280660"/>
              <a:gd name="connsiteY8" fmla="*/ 632460 h 64770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342900 w 5280660"/>
              <a:gd name="connsiteY6" fmla="*/ 289560 h 640080"/>
              <a:gd name="connsiteX7" fmla="*/ 214312 w 5280660"/>
              <a:gd name="connsiteY7" fmla="*/ 63817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214312 w 5280660"/>
              <a:gd name="connsiteY6" fmla="*/ 284798 h 640080"/>
              <a:gd name="connsiteX7" fmla="*/ 214312 w 5280660"/>
              <a:gd name="connsiteY7" fmla="*/ 63817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214312 w 5280660"/>
              <a:gd name="connsiteY6" fmla="*/ 284798 h 640080"/>
              <a:gd name="connsiteX7" fmla="*/ 214312 w 5280660"/>
              <a:gd name="connsiteY7" fmla="*/ 63182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5076190 w 5280660"/>
              <a:gd name="connsiteY4" fmla="*/ 640080 h 640080"/>
              <a:gd name="connsiteX5" fmla="*/ 4930140 w 5280660"/>
              <a:gd name="connsiteY5" fmla="*/ 289560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5076190 w 5280660"/>
              <a:gd name="connsiteY4" fmla="*/ 640080 h 640080"/>
              <a:gd name="connsiteX5" fmla="*/ 4930140 w 5280660"/>
              <a:gd name="connsiteY5" fmla="*/ 289560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65338"/>
              <a:gd name="connsiteX1" fmla="*/ 0 w 5280660"/>
              <a:gd name="connsiteY1" fmla="*/ 0 h 665338"/>
              <a:gd name="connsiteX2" fmla="*/ 5280660 w 5280660"/>
              <a:gd name="connsiteY2" fmla="*/ 0 h 665338"/>
              <a:gd name="connsiteX3" fmla="*/ 5280660 w 5280660"/>
              <a:gd name="connsiteY3" fmla="*/ 640080 h 665338"/>
              <a:gd name="connsiteX4" fmla="*/ 5076190 w 5280660"/>
              <a:gd name="connsiteY4" fmla="*/ 640080 h 665338"/>
              <a:gd name="connsiteX5" fmla="*/ 5073015 w 5280660"/>
              <a:gd name="connsiteY5" fmla="*/ 299085 h 665338"/>
              <a:gd name="connsiteX6" fmla="*/ 214312 w 5280660"/>
              <a:gd name="connsiteY6" fmla="*/ 291148 h 665338"/>
              <a:gd name="connsiteX7" fmla="*/ 214312 w 5280660"/>
              <a:gd name="connsiteY7" fmla="*/ 631825 h 665338"/>
              <a:gd name="connsiteX8" fmla="*/ 0 w 5280660"/>
              <a:gd name="connsiteY8" fmla="*/ 632460 h 665338"/>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5076190 w 5280660"/>
              <a:gd name="connsiteY4" fmla="*/ 640080 h 640080"/>
              <a:gd name="connsiteX5" fmla="*/ 5073015 w 5280660"/>
              <a:gd name="connsiteY5" fmla="*/ 299085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41491"/>
              <a:gd name="connsiteX1" fmla="*/ 0 w 5280660"/>
              <a:gd name="connsiteY1" fmla="*/ 0 h 641491"/>
              <a:gd name="connsiteX2" fmla="*/ 5280660 w 5280660"/>
              <a:gd name="connsiteY2" fmla="*/ 0 h 641491"/>
              <a:gd name="connsiteX3" fmla="*/ 5280660 w 5280660"/>
              <a:gd name="connsiteY3" fmla="*/ 640080 h 641491"/>
              <a:gd name="connsiteX4" fmla="*/ 5076190 w 5280660"/>
              <a:gd name="connsiteY4" fmla="*/ 640080 h 641491"/>
              <a:gd name="connsiteX5" fmla="*/ 5073015 w 5280660"/>
              <a:gd name="connsiteY5" fmla="*/ 299085 h 641491"/>
              <a:gd name="connsiteX6" fmla="*/ 214312 w 5280660"/>
              <a:gd name="connsiteY6" fmla="*/ 291148 h 641491"/>
              <a:gd name="connsiteX7" fmla="*/ 214312 w 5280660"/>
              <a:gd name="connsiteY7" fmla="*/ 631825 h 641491"/>
              <a:gd name="connsiteX8" fmla="*/ 0 w 5280660"/>
              <a:gd name="connsiteY8" fmla="*/ 632460 h 641491"/>
              <a:gd name="connsiteX0" fmla="*/ 0 w 5280660"/>
              <a:gd name="connsiteY0" fmla="*/ 632460 h 641491"/>
              <a:gd name="connsiteX1" fmla="*/ 0 w 5280660"/>
              <a:gd name="connsiteY1" fmla="*/ 0 h 641491"/>
              <a:gd name="connsiteX2" fmla="*/ 5280660 w 5280660"/>
              <a:gd name="connsiteY2" fmla="*/ 0 h 641491"/>
              <a:gd name="connsiteX3" fmla="*/ 5280660 w 5280660"/>
              <a:gd name="connsiteY3" fmla="*/ 640080 h 641491"/>
              <a:gd name="connsiteX4" fmla="*/ 5069840 w 5280660"/>
              <a:gd name="connsiteY4" fmla="*/ 640080 h 641491"/>
              <a:gd name="connsiteX5" fmla="*/ 5073015 w 5280660"/>
              <a:gd name="connsiteY5" fmla="*/ 299085 h 641491"/>
              <a:gd name="connsiteX6" fmla="*/ 214312 w 5280660"/>
              <a:gd name="connsiteY6" fmla="*/ 291148 h 641491"/>
              <a:gd name="connsiteX7" fmla="*/ 214312 w 5280660"/>
              <a:gd name="connsiteY7" fmla="*/ 631825 h 641491"/>
              <a:gd name="connsiteX8" fmla="*/ 0 w 5280660"/>
              <a:gd name="connsiteY8" fmla="*/ 632460 h 641491"/>
              <a:gd name="connsiteX0" fmla="*/ 0 w 5280660"/>
              <a:gd name="connsiteY0" fmla="*/ 632460 h 644144"/>
              <a:gd name="connsiteX1" fmla="*/ 0 w 5280660"/>
              <a:gd name="connsiteY1" fmla="*/ 0 h 644144"/>
              <a:gd name="connsiteX2" fmla="*/ 5280660 w 5280660"/>
              <a:gd name="connsiteY2" fmla="*/ 0 h 644144"/>
              <a:gd name="connsiteX3" fmla="*/ 5280660 w 5280660"/>
              <a:gd name="connsiteY3" fmla="*/ 640080 h 644144"/>
              <a:gd name="connsiteX4" fmla="*/ 5073015 w 5280660"/>
              <a:gd name="connsiteY4" fmla="*/ 643255 h 644144"/>
              <a:gd name="connsiteX5" fmla="*/ 5073015 w 5280660"/>
              <a:gd name="connsiteY5" fmla="*/ 299085 h 644144"/>
              <a:gd name="connsiteX6" fmla="*/ 214312 w 5280660"/>
              <a:gd name="connsiteY6" fmla="*/ 291148 h 644144"/>
              <a:gd name="connsiteX7" fmla="*/ 214312 w 5280660"/>
              <a:gd name="connsiteY7" fmla="*/ 631825 h 644144"/>
              <a:gd name="connsiteX8" fmla="*/ 0 w 5280660"/>
              <a:gd name="connsiteY8" fmla="*/ 632460 h 644144"/>
              <a:gd name="connsiteX0" fmla="*/ 0 w 5280660"/>
              <a:gd name="connsiteY0" fmla="*/ 632460 h 644144"/>
              <a:gd name="connsiteX1" fmla="*/ 0 w 5280660"/>
              <a:gd name="connsiteY1" fmla="*/ 0 h 644144"/>
              <a:gd name="connsiteX2" fmla="*/ 5280660 w 5280660"/>
              <a:gd name="connsiteY2" fmla="*/ 0 h 644144"/>
              <a:gd name="connsiteX3" fmla="*/ 5280660 w 5280660"/>
              <a:gd name="connsiteY3" fmla="*/ 640080 h 644144"/>
              <a:gd name="connsiteX4" fmla="*/ 5015865 w 5280660"/>
              <a:gd name="connsiteY4" fmla="*/ 643255 h 644144"/>
              <a:gd name="connsiteX5" fmla="*/ 5073015 w 5280660"/>
              <a:gd name="connsiteY5" fmla="*/ 299085 h 644144"/>
              <a:gd name="connsiteX6" fmla="*/ 214312 w 5280660"/>
              <a:gd name="connsiteY6" fmla="*/ 291148 h 644144"/>
              <a:gd name="connsiteX7" fmla="*/ 214312 w 5280660"/>
              <a:gd name="connsiteY7" fmla="*/ 631825 h 644144"/>
              <a:gd name="connsiteX8" fmla="*/ 0 w 5280660"/>
              <a:gd name="connsiteY8" fmla="*/ 632460 h 644144"/>
              <a:gd name="connsiteX0" fmla="*/ 0 w 5280660"/>
              <a:gd name="connsiteY0" fmla="*/ 632460 h 644144"/>
              <a:gd name="connsiteX1" fmla="*/ 0 w 5280660"/>
              <a:gd name="connsiteY1" fmla="*/ 0 h 644144"/>
              <a:gd name="connsiteX2" fmla="*/ 5280660 w 5280660"/>
              <a:gd name="connsiteY2" fmla="*/ 0 h 644144"/>
              <a:gd name="connsiteX3" fmla="*/ 5280660 w 5280660"/>
              <a:gd name="connsiteY3" fmla="*/ 640080 h 644144"/>
              <a:gd name="connsiteX4" fmla="*/ 5039677 w 5280660"/>
              <a:gd name="connsiteY4" fmla="*/ 643255 h 644144"/>
              <a:gd name="connsiteX5" fmla="*/ 5073015 w 5280660"/>
              <a:gd name="connsiteY5" fmla="*/ 299085 h 644144"/>
              <a:gd name="connsiteX6" fmla="*/ 214312 w 5280660"/>
              <a:gd name="connsiteY6" fmla="*/ 291148 h 644144"/>
              <a:gd name="connsiteX7" fmla="*/ 214312 w 5280660"/>
              <a:gd name="connsiteY7" fmla="*/ 631825 h 644144"/>
              <a:gd name="connsiteX8" fmla="*/ 0 w 5280660"/>
              <a:gd name="connsiteY8" fmla="*/ 632460 h 644144"/>
              <a:gd name="connsiteX0" fmla="*/ 0 w 5280660"/>
              <a:gd name="connsiteY0" fmla="*/ 632460 h 667716"/>
              <a:gd name="connsiteX1" fmla="*/ 0 w 5280660"/>
              <a:gd name="connsiteY1" fmla="*/ 0 h 667716"/>
              <a:gd name="connsiteX2" fmla="*/ 5280660 w 5280660"/>
              <a:gd name="connsiteY2" fmla="*/ 0 h 667716"/>
              <a:gd name="connsiteX3" fmla="*/ 5280660 w 5280660"/>
              <a:gd name="connsiteY3" fmla="*/ 640080 h 667716"/>
              <a:gd name="connsiteX4" fmla="*/ 5039677 w 5280660"/>
              <a:gd name="connsiteY4" fmla="*/ 643255 h 667716"/>
              <a:gd name="connsiteX5" fmla="*/ 5044440 w 5280660"/>
              <a:gd name="connsiteY5" fmla="*/ 299085 h 667716"/>
              <a:gd name="connsiteX6" fmla="*/ 214312 w 5280660"/>
              <a:gd name="connsiteY6" fmla="*/ 291148 h 667716"/>
              <a:gd name="connsiteX7" fmla="*/ 214312 w 5280660"/>
              <a:gd name="connsiteY7" fmla="*/ 631825 h 667716"/>
              <a:gd name="connsiteX8" fmla="*/ 0 w 5280660"/>
              <a:gd name="connsiteY8" fmla="*/ 632460 h 667716"/>
              <a:gd name="connsiteX0" fmla="*/ 0 w 5280660"/>
              <a:gd name="connsiteY0" fmla="*/ 632460 h 667716"/>
              <a:gd name="connsiteX1" fmla="*/ 0 w 5280660"/>
              <a:gd name="connsiteY1" fmla="*/ 0 h 667716"/>
              <a:gd name="connsiteX2" fmla="*/ 5280660 w 5280660"/>
              <a:gd name="connsiteY2" fmla="*/ 0 h 667716"/>
              <a:gd name="connsiteX3" fmla="*/ 5280660 w 5280660"/>
              <a:gd name="connsiteY3" fmla="*/ 640080 h 667716"/>
              <a:gd name="connsiteX4" fmla="*/ 5039677 w 5280660"/>
              <a:gd name="connsiteY4" fmla="*/ 643255 h 667716"/>
              <a:gd name="connsiteX5" fmla="*/ 5044440 w 5280660"/>
              <a:gd name="connsiteY5" fmla="*/ 299085 h 667716"/>
              <a:gd name="connsiteX6" fmla="*/ 214312 w 5280660"/>
              <a:gd name="connsiteY6" fmla="*/ 291148 h 667716"/>
              <a:gd name="connsiteX7" fmla="*/ 214312 w 5280660"/>
              <a:gd name="connsiteY7" fmla="*/ 631825 h 667716"/>
              <a:gd name="connsiteX8" fmla="*/ 0 w 5280660"/>
              <a:gd name="connsiteY8" fmla="*/ 632460 h 667716"/>
              <a:gd name="connsiteX0" fmla="*/ 0 w 5280660"/>
              <a:gd name="connsiteY0" fmla="*/ 632460 h 643454"/>
              <a:gd name="connsiteX1" fmla="*/ 0 w 5280660"/>
              <a:gd name="connsiteY1" fmla="*/ 0 h 643454"/>
              <a:gd name="connsiteX2" fmla="*/ 5280660 w 5280660"/>
              <a:gd name="connsiteY2" fmla="*/ 0 h 643454"/>
              <a:gd name="connsiteX3" fmla="*/ 5280660 w 5280660"/>
              <a:gd name="connsiteY3" fmla="*/ 640080 h 643454"/>
              <a:gd name="connsiteX4" fmla="*/ 5039677 w 5280660"/>
              <a:gd name="connsiteY4" fmla="*/ 643255 h 643454"/>
              <a:gd name="connsiteX5" fmla="*/ 5044440 w 5280660"/>
              <a:gd name="connsiteY5" fmla="*/ 299085 h 643454"/>
              <a:gd name="connsiteX6" fmla="*/ 214312 w 5280660"/>
              <a:gd name="connsiteY6" fmla="*/ 291148 h 643454"/>
              <a:gd name="connsiteX7" fmla="*/ 214312 w 5280660"/>
              <a:gd name="connsiteY7" fmla="*/ 631825 h 643454"/>
              <a:gd name="connsiteX8" fmla="*/ 0 w 5280660"/>
              <a:gd name="connsiteY8" fmla="*/ 632460 h 643454"/>
              <a:gd name="connsiteX0" fmla="*/ 0 w 5280660"/>
              <a:gd name="connsiteY0" fmla="*/ 632460 h 643454"/>
              <a:gd name="connsiteX1" fmla="*/ 0 w 5280660"/>
              <a:gd name="connsiteY1" fmla="*/ 0 h 643454"/>
              <a:gd name="connsiteX2" fmla="*/ 5280660 w 5280660"/>
              <a:gd name="connsiteY2" fmla="*/ 0 h 643454"/>
              <a:gd name="connsiteX3" fmla="*/ 5280660 w 5280660"/>
              <a:gd name="connsiteY3" fmla="*/ 640080 h 643454"/>
              <a:gd name="connsiteX4" fmla="*/ 5039677 w 5280660"/>
              <a:gd name="connsiteY4" fmla="*/ 643255 h 643454"/>
              <a:gd name="connsiteX5" fmla="*/ 5044440 w 5280660"/>
              <a:gd name="connsiteY5" fmla="*/ 299085 h 643454"/>
              <a:gd name="connsiteX6" fmla="*/ 214312 w 5280660"/>
              <a:gd name="connsiteY6" fmla="*/ 291148 h 643454"/>
              <a:gd name="connsiteX7" fmla="*/ 260032 w 5280660"/>
              <a:gd name="connsiteY7" fmla="*/ 639445 h 643454"/>
              <a:gd name="connsiteX8" fmla="*/ 0 w 5280660"/>
              <a:gd name="connsiteY8" fmla="*/ 632460 h 643454"/>
              <a:gd name="connsiteX0" fmla="*/ 0 w 5280660"/>
              <a:gd name="connsiteY0" fmla="*/ 632460 h 643454"/>
              <a:gd name="connsiteX1" fmla="*/ 0 w 5280660"/>
              <a:gd name="connsiteY1" fmla="*/ 0 h 643454"/>
              <a:gd name="connsiteX2" fmla="*/ 5280660 w 5280660"/>
              <a:gd name="connsiteY2" fmla="*/ 0 h 643454"/>
              <a:gd name="connsiteX3" fmla="*/ 5280660 w 5280660"/>
              <a:gd name="connsiteY3" fmla="*/ 640080 h 643454"/>
              <a:gd name="connsiteX4" fmla="*/ 5039677 w 5280660"/>
              <a:gd name="connsiteY4" fmla="*/ 643255 h 643454"/>
              <a:gd name="connsiteX5" fmla="*/ 5044440 w 5280660"/>
              <a:gd name="connsiteY5" fmla="*/ 299085 h 643454"/>
              <a:gd name="connsiteX6" fmla="*/ 267652 w 5280660"/>
              <a:gd name="connsiteY6" fmla="*/ 291148 h 643454"/>
              <a:gd name="connsiteX7" fmla="*/ 260032 w 5280660"/>
              <a:gd name="connsiteY7" fmla="*/ 639445 h 643454"/>
              <a:gd name="connsiteX8" fmla="*/ 0 w 5280660"/>
              <a:gd name="connsiteY8" fmla="*/ 632460 h 6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80660" h="643454">
                <a:moveTo>
                  <a:pt x="0" y="632460"/>
                </a:moveTo>
                <a:lnTo>
                  <a:pt x="0" y="0"/>
                </a:lnTo>
                <a:lnTo>
                  <a:pt x="5280660" y="0"/>
                </a:lnTo>
                <a:lnTo>
                  <a:pt x="5280660" y="640080"/>
                </a:lnTo>
                <a:cubicBezTo>
                  <a:pt x="5212503" y="640080"/>
                  <a:pt x="5026659" y="633412"/>
                  <a:pt x="5039677" y="643255"/>
                </a:cubicBezTo>
                <a:cubicBezTo>
                  <a:pt x="5052695" y="653098"/>
                  <a:pt x="5039148" y="295275"/>
                  <a:pt x="5044440" y="299085"/>
                </a:cubicBezTo>
                <a:cubicBezTo>
                  <a:pt x="5039360" y="296439"/>
                  <a:pt x="1877695" y="293794"/>
                  <a:pt x="267652" y="291148"/>
                </a:cubicBezTo>
                <a:lnTo>
                  <a:pt x="260032" y="639445"/>
                </a:lnTo>
                <a:lnTo>
                  <a:pt x="0" y="632460"/>
                </a:lnTo>
                <a:close/>
              </a:path>
            </a:pathLst>
          </a:custGeom>
          <a:solidFill>
            <a:srgbClr val="FBE2DF"/>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t>New Network Requirement: Layer 2 Extension</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a:xfrm>
            <a:off x="455612" y="1052514"/>
            <a:ext cx="11293476" cy="1837477"/>
          </a:xfrm>
        </p:spPr>
        <p:txBody>
          <a:bodyPr/>
          <a:lstStyle/>
          <a:p>
            <a:r>
              <a:rPr lang="en-US" altLang="zh-CN" sz="1600" smtClean="0"/>
              <a:t>VMs in a virtualization or cloud computing cluster can be migrated flexibly. As a result, VMs running the same service (on the same network segment) may run on different servers, or the same VM (with the same IP address) may run on different servers (physical locations) at different times.</a:t>
            </a:r>
            <a:endParaRPr lang="en-US" altLang="zh-CN" sz="1600" smtClean="0">
              <a:sym typeface="Huawei Sans" panose="020C0503030203020204" pitchFamily="34" charset="0"/>
            </a:endParaRPr>
          </a:p>
          <a:p>
            <a:r>
              <a:rPr lang="en-US" altLang="zh-CN" sz="1600" smtClean="0"/>
              <a:t>Physical servers may be located in equipment rooms with long geographical distances. Therefore, Layer 3 interconnection is required.</a:t>
            </a:r>
            <a:endParaRPr lang="en-US" altLang="zh-CN" sz="1600" smtClean="0">
              <a:sym typeface="Huawei Sans" panose="020C0503030203020204" pitchFamily="34" charset="0"/>
            </a:endParaRPr>
          </a:p>
          <a:p>
            <a:endParaRPr lang="zh-CN" altLang="en-US" sz="1600" dirty="0"/>
          </a:p>
        </p:txBody>
      </p:sp>
      <p:sp>
        <p:nvSpPr>
          <p:cNvPr id="220" name="矩形 219">
            <a:extLst>
              <a:ext uri="{FF2B5EF4-FFF2-40B4-BE49-F238E27FC236}">
                <a16:creationId xmlns:a16="http://schemas.microsoft.com/office/drawing/2014/main" xmlns="" id="{C546ACDD-C8F7-4C8F-B3DF-4034C17F99E1}"/>
              </a:ext>
            </a:extLst>
          </p:cNvPr>
          <p:cNvSpPr/>
          <p:nvPr/>
        </p:nvSpPr>
        <p:spPr bwMode="gray">
          <a:xfrm>
            <a:off x="1714615" y="5356795"/>
            <a:ext cx="3859523" cy="482600"/>
          </a:xfrm>
          <a:prstGeom prst="rect">
            <a:avLst/>
          </a:prstGeom>
          <a:solidFill>
            <a:srgbClr val="30B5C5"/>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b="1" dirty="0" smtClean="0">
                <a:solidFill>
                  <a:schemeClr val="bg1"/>
                </a:solidFill>
                <a:latin typeface="Huawei Sans" panose="020C0503030203020204" pitchFamily="34" charset="0"/>
              </a:rPr>
              <a:t>Server</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矩形 221">
            <a:extLst>
              <a:ext uri="{FF2B5EF4-FFF2-40B4-BE49-F238E27FC236}">
                <a16:creationId xmlns:a16="http://schemas.microsoft.com/office/drawing/2014/main" xmlns="" id="{227FC444-41F1-4237-B48E-8817D9CC209C}"/>
              </a:ext>
            </a:extLst>
          </p:cNvPr>
          <p:cNvSpPr/>
          <p:nvPr/>
        </p:nvSpPr>
        <p:spPr bwMode="gray">
          <a:xfrm>
            <a:off x="1714615" y="4874195"/>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2">
                    <a:lumMod val="25000"/>
                  </a:schemeClr>
                </a:solidFill>
                <a:latin typeface="Huawei Sans" panose="020C0503030203020204" pitchFamily="34" charset="0"/>
              </a:rPr>
              <a:t>Hypervisor</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矩形 292">
            <a:extLst>
              <a:ext uri="{FF2B5EF4-FFF2-40B4-BE49-F238E27FC236}">
                <a16:creationId xmlns:a16="http://schemas.microsoft.com/office/drawing/2014/main" xmlns="" id="{95F2D896-D835-49AC-A6BE-5245E2D77F71}"/>
              </a:ext>
            </a:extLst>
          </p:cNvPr>
          <p:cNvSpPr/>
          <p:nvPr/>
        </p:nvSpPr>
        <p:spPr bwMode="gray">
          <a:xfrm>
            <a:off x="1714615" y="4353495"/>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2">
                    <a:lumMod val="25000"/>
                  </a:schemeClr>
                </a:solidFill>
                <a:latin typeface="Huawei Sans" panose="020C0503030203020204" pitchFamily="34" charset="0"/>
              </a:rPr>
              <a:t>Guest OS</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矩形 304">
            <a:extLst>
              <a:ext uri="{FF2B5EF4-FFF2-40B4-BE49-F238E27FC236}">
                <a16:creationId xmlns:a16="http://schemas.microsoft.com/office/drawing/2014/main" xmlns="" id="{193ADFA4-7DCD-41CF-95B5-3BAD0FA2410A}"/>
              </a:ext>
            </a:extLst>
          </p:cNvPr>
          <p:cNvSpPr/>
          <p:nvPr/>
        </p:nvSpPr>
        <p:spPr bwMode="gray">
          <a:xfrm>
            <a:off x="3016937" y="4353495"/>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Guest OS</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6" name="矩形 305">
            <a:extLst>
              <a:ext uri="{FF2B5EF4-FFF2-40B4-BE49-F238E27FC236}">
                <a16:creationId xmlns:a16="http://schemas.microsoft.com/office/drawing/2014/main" xmlns="" id="{B18C1256-E74F-40A5-9F51-56A12120FEC7}"/>
              </a:ext>
            </a:extLst>
          </p:cNvPr>
          <p:cNvSpPr/>
          <p:nvPr/>
        </p:nvSpPr>
        <p:spPr bwMode="gray">
          <a:xfrm>
            <a:off x="4319258" y="4353495"/>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Guest OS</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矩形 314">
            <a:extLst>
              <a:ext uri="{FF2B5EF4-FFF2-40B4-BE49-F238E27FC236}">
                <a16:creationId xmlns:a16="http://schemas.microsoft.com/office/drawing/2014/main" xmlns="" id="{E977C68D-DE9B-46B9-B357-0D8B4BE542F0}"/>
              </a:ext>
            </a:extLst>
          </p:cNvPr>
          <p:cNvSpPr/>
          <p:nvPr/>
        </p:nvSpPr>
        <p:spPr bwMode="gray">
          <a:xfrm>
            <a:off x="1714615" y="3820095"/>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2">
                    <a:lumMod val="25000"/>
                  </a:schemeClr>
                </a:solidFill>
                <a:latin typeface="Huawei Sans" panose="020C0503030203020204" pitchFamily="34" charset="0"/>
              </a:rPr>
              <a:t>Web 1</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6" name="矩形 315">
            <a:extLst>
              <a:ext uri="{FF2B5EF4-FFF2-40B4-BE49-F238E27FC236}">
                <a16:creationId xmlns:a16="http://schemas.microsoft.com/office/drawing/2014/main" xmlns="" id="{B39C32B2-643B-4CE9-ACEF-2DB60D76F1DE}"/>
              </a:ext>
            </a:extLst>
          </p:cNvPr>
          <p:cNvSpPr/>
          <p:nvPr/>
        </p:nvSpPr>
        <p:spPr bwMode="gray">
          <a:xfrm>
            <a:off x="3016937" y="3820095"/>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DB </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7" name="矩形 316">
            <a:extLst>
              <a:ext uri="{FF2B5EF4-FFF2-40B4-BE49-F238E27FC236}">
                <a16:creationId xmlns:a16="http://schemas.microsoft.com/office/drawing/2014/main" xmlns="" id="{E9A94B12-D4CC-47A1-BF0B-D7EB62C0375F}"/>
              </a:ext>
            </a:extLst>
          </p:cNvPr>
          <p:cNvSpPr/>
          <p:nvPr/>
        </p:nvSpPr>
        <p:spPr bwMode="gray">
          <a:xfrm>
            <a:off x="4319258" y="3820095"/>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APP</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a:extLst>
              <a:ext uri="{FF2B5EF4-FFF2-40B4-BE49-F238E27FC236}">
                <a16:creationId xmlns:a16="http://schemas.microsoft.com/office/drawing/2014/main" xmlns="" id="{B8D3B0B6-A792-4F27-94E3-D3F34BA87DF9}"/>
              </a:ext>
            </a:extLst>
          </p:cNvPr>
          <p:cNvSpPr txBox="1"/>
          <p:nvPr/>
        </p:nvSpPr>
        <p:spPr bwMode="gray">
          <a:xfrm>
            <a:off x="2708165" y="2835321"/>
            <a:ext cx="4054316" cy="307777"/>
          </a:xfrm>
          <a:prstGeom prst="rect">
            <a:avLst/>
          </a:prstGeom>
          <a:noFill/>
        </p:spPr>
        <p:txBody>
          <a:bodyPr wrap="none" rtlCol="0">
            <a:spAutoFit/>
          </a:bodyPr>
          <a:lstStyle/>
          <a:p>
            <a:pPr algn="ctr" fontAlgn="ctr"/>
            <a:r>
              <a:rPr lang="en-US" sz="1400" dirty="0" smtClean="0">
                <a:solidFill>
                  <a:srgbClr val="C7000B"/>
                </a:solidFill>
                <a:latin typeface="Huawei Sans" panose="020C0503030203020204" pitchFamily="34" charset="0"/>
              </a:rPr>
              <a:t>Layer 2 communication over a Layer 3 network</a:t>
            </a:r>
            <a:endParaRPr lang="en-US" altLang="zh-CN" sz="1400" dirty="0">
              <a:solidFill>
                <a:srgbClr val="C7000B"/>
              </a:solidFill>
              <a:latin typeface="Huawei Sans" panose="020C0503030203020204" pitchFamily="34" charset="0"/>
            </a:endParaRPr>
          </a:p>
        </p:txBody>
      </p:sp>
      <p:sp>
        <p:nvSpPr>
          <p:cNvPr id="326" name="矩形 325">
            <a:extLst>
              <a:ext uri="{FF2B5EF4-FFF2-40B4-BE49-F238E27FC236}">
                <a16:creationId xmlns:a16="http://schemas.microsoft.com/office/drawing/2014/main" xmlns="" id="{18504FA1-83FD-45B0-A7D0-351688082DAB}"/>
              </a:ext>
            </a:extLst>
          </p:cNvPr>
          <p:cNvSpPr/>
          <p:nvPr/>
        </p:nvSpPr>
        <p:spPr bwMode="gray">
          <a:xfrm>
            <a:off x="6564721" y="5356795"/>
            <a:ext cx="3859523" cy="482600"/>
          </a:xfrm>
          <a:prstGeom prst="rect">
            <a:avLst/>
          </a:prstGeom>
          <a:solidFill>
            <a:srgbClr val="30B5C5"/>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b="1" dirty="0" smtClean="0">
                <a:solidFill>
                  <a:schemeClr val="bg1"/>
                </a:solidFill>
                <a:latin typeface="Huawei Sans" panose="020C0503030203020204" pitchFamily="34" charset="0"/>
              </a:rPr>
              <a:t>Server</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7" name="矩形 326">
            <a:extLst>
              <a:ext uri="{FF2B5EF4-FFF2-40B4-BE49-F238E27FC236}">
                <a16:creationId xmlns:a16="http://schemas.microsoft.com/office/drawing/2014/main" xmlns="" id="{23E95972-6DF1-487E-9666-D2F865110DBA}"/>
              </a:ext>
            </a:extLst>
          </p:cNvPr>
          <p:cNvSpPr/>
          <p:nvPr/>
        </p:nvSpPr>
        <p:spPr bwMode="gray">
          <a:xfrm>
            <a:off x="6564721" y="4874195"/>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2">
                    <a:lumMod val="25000"/>
                  </a:schemeClr>
                </a:solidFill>
                <a:latin typeface="Huawei Sans" panose="020C0503030203020204" pitchFamily="34" charset="0"/>
              </a:rPr>
              <a:t>Hypervisor</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8" name="矩形 327">
            <a:extLst>
              <a:ext uri="{FF2B5EF4-FFF2-40B4-BE49-F238E27FC236}">
                <a16:creationId xmlns:a16="http://schemas.microsoft.com/office/drawing/2014/main" xmlns="" id="{F324F122-1654-4922-982D-4A4F35843CCE}"/>
              </a:ext>
            </a:extLst>
          </p:cNvPr>
          <p:cNvSpPr/>
          <p:nvPr/>
        </p:nvSpPr>
        <p:spPr bwMode="gray">
          <a:xfrm>
            <a:off x="6564721" y="4353495"/>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2">
                    <a:lumMod val="25000"/>
                  </a:schemeClr>
                </a:solidFill>
                <a:latin typeface="Huawei Sans" panose="020C0503030203020204" pitchFamily="34" charset="0"/>
              </a:rPr>
              <a:t>Guest OS</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9" name="矩形 328">
            <a:extLst>
              <a:ext uri="{FF2B5EF4-FFF2-40B4-BE49-F238E27FC236}">
                <a16:creationId xmlns:a16="http://schemas.microsoft.com/office/drawing/2014/main" xmlns="" id="{F6BEF4C2-08C8-42AB-A762-0784ADED0DA6}"/>
              </a:ext>
            </a:extLst>
          </p:cNvPr>
          <p:cNvSpPr/>
          <p:nvPr/>
        </p:nvSpPr>
        <p:spPr bwMode="gray">
          <a:xfrm>
            <a:off x="7867043" y="4353495"/>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Guest OS</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0" name="矩形 329">
            <a:extLst>
              <a:ext uri="{FF2B5EF4-FFF2-40B4-BE49-F238E27FC236}">
                <a16:creationId xmlns:a16="http://schemas.microsoft.com/office/drawing/2014/main" xmlns="" id="{0B3D285A-7E45-46E0-BBC7-57242BE6DF68}"/>
              </a:ext>
            </a:extLst>
          </p:cNvPr>
          <p:cNvSpPr/>
          <p:nvPr/>
        </p:nvSpPr>
        <p:spPr bwMode="gray">
          <a:xfrm>
            <a:off x="9169364" y="4353495"/>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Guest OS</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1" name="矩形 330">
            <a:extLst>
              <a:ext uri="{FF2B5EF4-FFF2-40B4-BE49-F238E27FC236}">
                <a16:creationId xmlns:a16="http://schemas.microsoft.com/office/drawing/2014/main" xmlns="" id="{0AE44C3B-2490-4330-A643-C66CFC25CFC8}"/>
              </a:ext>
            </a:extLst>
          </p:cNvPr>
          <p:cNvSpPr/>
          <p:nvPr/>
        </p:nvSpPr>
        <p:spPr bwMode="gray">
          <a:xfrm>
            <a:off x="6564721" y="3820095"/>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2">
                    <a:lumMod val="25000"/>
                  </a:schemeClr>
                </a:solidFill>
                <a:latin typeface="Huawei Sans" panose="020C0503030203020204" pitchFamily="34" charset="0"/>
              </a:rPr>
              <a:t>Web 2</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2" name="矩形 331">
            <a:extLst>
              <a:ext uri="{FF2B5EF4-FFF2-40B4-BE49-F238E27FC236}">
                <a16:creationId xmlns:a16="http://schemas.microsoft.com/office/drawing/2014/main" xmlns="" id="{AF747B5F-E181-459C-9DD5-74E53A5811D6}"/>
              </a:ext>
            </a:extLst>
          </p:cNvPr>
          <p:cNvSpPr/>
          <p:nvPr/>
        </p:nvSpPr>
        <p:spPr bwMode="gray">
          <a:xfrm>
            <a:off x="7867043" y="3820095"/>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DB</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3" name="矩形 332">
            <a:extLst>
              <a:ext uri="{FF2B5EF4-FFF2-40B4-BE49-F238E27FC236}">
                <a16:creationId xmlns:a16="http://schemas.microsoft.com/office/drawing/2014/main" xmlns="" id="{DB4D7FAA-ADAB-4121-9B02-AD0ADC41B297}"/>
              </a:ext>
            </a:extLst>
          </p:cNvPr>
          <p:cNvSpPr/>
          <p:nvPr/>
        </p:nvSpPr>
        <p:spPr bwMode="gray">
          <a:xfrm>
            <a:off x="9169364" y="3820095"/>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600" dirty="0" smtClean="0">
                <a:solidFill>
                  <a:schemeClr val="bg2">
                    <a:lumMod val="25000"/>
                  </a:schemeClr>
                </a:solidFill>
                <a:latin typeface="Huawei Sans" panose="020C0503030203020204" pitchFamily="34" charset="0"/>
              </a:rPr>
              <a:t>APP</a:t>
            </a:r>
            <a:endParaRPr lang="en-US" altLang="zh-CN" sz="16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任意多边形: 形状 36">
            <a:extLst>
              <a:ext uri="{FF2B5EF4-FFF2-40B4-BE49-F238E27FC236}">
                <a16:creationId xmlns:a16="http://schemas.microsoft.com/office/drawing/2014/main" xmlns="" id="{27A0B7A6-E197-4EF3-9B45-7C5D8EBEDB08}"/>
              </a:ext>
            </a:extLst>
          </p:cNvPr>
          <p:cNvSpPr/>
          <p:nvPr/>
        </p:nvSpPr>
        <p:spPr bwMode="gray">
          <a:xfrm>
            <a:off x="3535680" y="5837659"/>
            <a:ext cx="5090160" cy="350520"/>
          </a:xfrm>
          <a:custGeom>
            <a:avLst/>
            <a:gdLst>
              <a:gd name="connsiteX0" fmla="*/ 0 w 5090160"/>
              <a:gd name="connsiteY0" fmla="*/ 0 h 350520"/>
              <a:gd name="connsiteX1" fmla="*/ 0 w 5090160"/>
              <a:gd name="connsiteY1" fmla="*/ 350520 h 350520"/>
              <a:gd name="connsiteX2" fmla="*/ 5090160 w 5090160"/>
              <a:gd name="connsiteY2" fmla="*/ 350520 h 350520"/>
              <a:gd name="connsiteX3" fmla="*/ 5090160 w 5090160"/>
              <a:gd name="connsiteY3" fmla="*/ 7620 h 350520"/>
            </a:gdLst>
            <a:ahLst/>
            <a:cxnLst>
              <a:cxn ang="0">
                <a:pos x="connsiteX0" y="connsiteY0"/>
              </a:cxn>
              <a:cxn ang="0">
                <a:pos x="connsiteX1" y="connsiteY1"/>
              </a:cxn>
              <a:cxn ang="0">
                <a:pos x="connsiteX2" y="connsiteY2"/>
              </a:cxn>
              <a:cxn ang="0">
                <a:pos x="connsiteX3" y="connsiteY3"/>
              </a:cxn>
            </a:cxnLst>
            <a:rect l="l" t="t" r="r" b="b"/>
            <a:pathLst>
              <a:path w="5090160" h="350520">
                <a:moveTo>
                  <a:pt x="0" y="0"/>
                </a:moveTo>
                <a:lnTo>
                  <a:pt x="0" y="350520"/>
                </a:lnTo>
                <a:lnTo>
                  <a:pt x="5090160" y="350520"/>
                </a:lnTo>
                <a:lnTo>
                  <a:pt x="5090160" y="7620"/>
                </a:lnTo>
              </a:path>
            </a:pathLst>
          </a:custGeom>
          <a:no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矩形: 圆角 1">
            <a:extLst>
              <a:ext uri="{FF2B5EF4-FFF2-40B4-BE49-F238E27FC236}">
                <a16:creationId xmlns:a16="http://schemas.microsoft.com/office/drawing/2014/main" xmlns="" id="{792BAF81-740F-4FD5-9809-C8043415BCE5}"/>
              </a:ext>
            </a:extLst>
          </p:cNvPr>
          <p:cNvSpPr/>
          <p:nvPr/>
        </p:nvSpPr>
        <p:spPr bwMode="gray">
          <a:xfrm>
            <a:off x="1479549" y="5318695"/>
            <a:ext cx="9232900" cy="578188"/>
          </a:xfrm>
          <a:prstGeom prst="roundRect">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a16="http://schemas.microsoft.com/office/drawing/2014/main" xmlns="" id="{AE06FA84-57D9-452E-A68A-77FE09840D42}"/>
              </a:ext>
            </a:extLst>
          </p:cNvPr>
          <p:cNvSpPr txBox="1"/>
          <p:nvPr/>
        </p:nvSpPr>
        <p:spPr bwMode="gray">
          <a:xfrm>
            <a:off x="5809204" y="5444157"/>
            <a:ext cx="752129" cy="307777"/>
          </a:xfrm>
          <a:prstGeom prst="rect">
            <a:avLst/>
          </a:prstGeom>
          <a:noFill/>
        </p:spPr>
        <p:txBody>
          <a:bodyPr wrap="none" rtlCol="0">
            <a:spAutoFit/>
          </a:bodyPr>
          <a:lstStyle/>
          <a:p>
            <a:pPr fontAlgn="ctr"/>
            <a:r>
              <a:rPr lang="en-US" sz="1400" dirty="0" smtClean="0">
                <a:latin typeface="Huawei Sans" panose="020C0503030203020204" pitchFamily="34" charset="0"/>
              </a:rPr>
              <a:t>Cluster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xmlns="" id="{6A33F8C2-C14D-466D-A1D8-169A19AF3916}"/>
              </a:ext>
            </a:extLst>
          </p:cNvPr>
          <p:cNvSpPr txBox="1"/>
          <p:nvPr/>
        </p:nvSpPr>
        <p:spPr bwMode="gray">
          <a:xfrm>
            <a:off x="2351496" y="3170956"/>
            <a:ext cx="4767652" cy="307777"/>
          </a:xfrm>
          <a:prstGeom prst="rect">
            <a:avLst/>
          </a:prstGeom>
          <a:noFill/>
        </p:spPr>
        <p:txBody>
          <a:bodyPr wrap="none" rtlCol="0">
            <a:spAutoFit/>
          </a:bodyPr>
          <a:lstStyle/>
          <a:p>
            <a:pPr fontAlgn="ctr"/>
            <a:r>
              <a:rPr lang="en-US" sz="1400" dirty="0" smtClean="0">
                <a:solidFill>
                  <a:srgbClr val="ED6D00"/>
                </a:solidFill>
                <a:latin typeface="Huawei Sans" panose="020C0503030203020204" pitchFamily="34" charset="0"/>
              </a:rPr>
              <a:t>Layer 2 communication is required for the same service.</a:t>
            </a:r>
            <a:endParaRPr lang="en-US" altLang="zh-CN" sz="1400" dirty="0">
              <a:solidFill>
                <a:srgbClr val="ED6D00"/>
              </a:solidFill>
              <a:latin typeface="Huawei Sans" panose="020C0503030203020204" pitchFamily="34" charset="0"/>
            </a:endParaRPr>
          </a:p>
        </p:txBody>
      </p:sp>
      <p:sp>
        <p:nvSpPr>
          <p:cNvPr id="27" name="文本框 26">
            <a:extLst>
              <a:ext uri="{FF2B5EF4-FFF2-40B4-BE49-F238E27FC236}">
                <a16:creationId xmlns:a16="http://schemas.microsoft.com/office/drawing/2014/main" xmlns="" id="{D9C7D86C-B7DA-4EF6-B970-943F9A55DA29}"/>
              </a:ext>
            </a:extLst>
          </p:cNvPr>
          <p:cNvSpPr txBox="1"/>
          <p:nvPr/>
        </p:nvSpPr>
        <p:spPr bwMode="gray">
          <a:xfrm>
            <a:off x="5015828" y="5909096"/>
            <a:ext cx="2363147" cy="307777"/>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rPr>
              <a:t>Physical network (Layer 3)</a:t>
            </a:r>
            <a:endParaRPr lang="en-US" altLang="zh-CN" sz="1400" dirty="0">
              <a:solidFill>
                <a:srgbClr val="30B5C5"/>
              </a:solidFill>
              <a:latin typeface="Huawei Sans" panose="020C0503030203020204" pitchFamily="34" charset="0"/>
            </a:endParaRPr>
          </a:p>
        </p:txBody>
      </p:sp>
    </p:spTree>
    <p:extLst>
      <p:ext uri="{BB962C8B-B14F-4D97-AF65-F5344CB8AC3E}">
        <p14:creationId xmlns:p14="http://schemas.microsoft.com/office/powerpoint/2010/main" val="318733244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MAC Mobility (1)</a:t>
            </a:r>
            <a:endParaRPr lang="en-US" altLang="zh-CN" dirty="0"/>
          </a:p>
        </p:txBody>
      </p:sp>
      <p:grpSp>
        <p:nvGrpSpPr>
          <p:cNvPr id="33" name="组合 32"/>
          <p:cNvGrpSpPr/>
          <p:nvPr/>
        </p:nvGrpSpPr>
        <p:grpSpPr bwMode="gray">
          <a:xfrm>
            <a:off x="3211363" y="4134557"/>
            <a:ext cx="442385" cy="432048"/>
            <a:chOff x="2517427" y="3526934"/>
            <a:chExt cx="442385" cy="432048"/>
          </a:xfrm>
        </p:grpSpPr>
        <p:cxnSp>
          <p:nvCxnSpPr>
            <p:cNvPr id="4" name="直接连接符 3"/>
            <p:cNvCxnSpPr/>
            <p:nvPr/>
          </p:nvCxnSpPr>
          <p:spPr bwMode="gray">
            <a:xfrm flipV="1">
              <a:off x="2738619" y="352693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a:off x="2517427" y="352693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bwMode="gray">
          <a:xfrm>
            <a:off x="3103779" y="3604883"/>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10" name="图片 87" descr="汇聚交换机.png"/>
          <p:cNvPicPr>
            <a:picLocks noChangeAspect="1"/>
          </p:cNvPicPr>
          <p:nvPr/>
        </p:nvPicPr>
        <p:blipFill>
          <a:blip r:embed="rId3"/>
          <a:stretch>
            <a:fillRect/>
          </a:stretch>
        </p:blipFill>
        <p:spPr bwMode="gray">
          <a:xfrm>
            <a:off x="3181145" y="4319950"/>
            <a:ext cx="502820" cy="411400"/>
          </a:xfrm>
          <a:prstGeom prst="rect">
            <a:avLst/>
          </a:prstGeom>
        </p:spPr>
      </p:pic>
      <p:grpSp>
        <p:nvGrpSpPr>
          <p:cNvPr id="34" name="组合 33"/>
          <p:cNvGrpSpPr/>
          <p:nvPr/>
        </p:nvGrpSpPr>
        <p:grpSpPr bwMode="gray">
          <a:xfrm>
            <a:off x="5884940" y="4104077"/>
            <a:ext cx="442385" cy="432048"/>
            <a:chOff x="4843385" y="3496454"/>
            <a:chExt cx="442385" cy="432048"/>
          </a:xfrm>
        </p:grpSpPr>
        <p:cxnSp>
          <p:nvCxnSpPr>
            <p:cNvPr id="7" name="直接连接符 6"/>
            <p:cNvCxnSpPr/>
            <p:nvPr/>
          </p:nvCxnSpPr>
          <p:spPr bwMode="gray">
            <a:xfrm flipV="1">
              <a:off x="5064577" y="349645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4843385" y="349645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1" name="图片 87" descr="汇聚交换机.png"/>
          <p:cNvPicPr>
            <a:picLocks noChangeAspect="1"/>
          </p:cNvPicPr>
          <p:nvPr/>
        </p:nvPicPr>
        <p:blipFill>
          <a:blip r:embed="rId3"/>
          <a:stretch>
            <a:fillRect/>
          </a:stretch>
        </p:blipFill>
        <p:spPr bwMode="gray">
          <a:xfrm>
            <a:off x="5854722" y="4319950"/>
            <a:ext cx="502820" cy="411400"/>
          </a:xfrm>
          <a:prstGeom prst="rect">
            <a:avLst/>
          </a:prstGeom>
        </p:spPr>
      </p:pic>
      <p:sp>
        <p:nvSpPr>
          <p:cNvPr id="14" name="矩形 13"/>
          <p:cNvSpPr/>
          <p:nvPr/>
        </p:nvSpPr>
        <p:spPr bwMode="gray">
          <a:xfrm>
            <a:off x="5777894" y="3604883"/>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grpSp>
        <p:nvGrpSpPr>
          <p:cNvPr id="35" name="组合 34"/>
          <p:cNvGrpSpPr/>
          <p:nvPr/>
        </p:nvGrpSpPr>
        <p:grpSpPr bwMode="gray">
          <a:xfrm>
            <a:off x="8950306" y="4104077"/>
            <a:ext cx="442385" cy="432048"/>
            <a:chOff x="7165438" y="3496454"/>
            <a:chExt cx="442385" cy="432048"/>
          </a:xfrm>
        </p:grpSpPr>
        <p:cxnSp>
          <p:nvCxnSpPr>
            <p:cNvPr id="16" name="直接连接符 15"/>
            <p:cNvCxnSpPr/>
            <p:nvPr/>
          </p:nvCxnSpPr>
          <p:spPr bwMode="gray">
            <a:xfrm flipV="1">
              <a:off x="7386630" y="349645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a:off x="7165438" y="349645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8" name="图片 87" descr="汇聚交换机.png"/>
          <p:cNvPicPr>
            <a:picLocks noChangeAspect="1"/>
          </p:cNvPicPr>
          <p:nvPr/>
        </p:nvPicPr>
        <p:blipFill>
          <a:blip r:embed="rId3"/>
          <a:stretch>
            <a:fillRect/>
          </a:stretch>
        </p:blipFill>
        <p:spPr bwMode="gray">
          <a:xfrm>
            <a:off x="8920088" y="4319950"/>
            <a:ext cx="502820" cy="411400"/>
          </a:xfrm>
          <a:prstGeom prst="rect">
            <a:avLst/>
          </a:prstGeom>
        </p:spPr>
      </p:pic>
      <p:sp>
        <p:nvSpPr>
          <p:cNvPr id="19" name="矩形 18"/>
          <p:cNvSpPr/>
          <p:nvPr/>
        </p:nvSpPr>
        <p:spPr bwMode="gray">
          <a:xfrm>
            <a:off x="8843260" y="3604883"/>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VTEP3</a:t>
            </a:r>
          </a:p>
          <a:p>
            <a:pPr algn="ctr" fontAlgn="ctr"/>
            <a:r>
              <a:rPr lang="en-US" sz="1200" b="1" dirty="0" smtClean="0">
                <a:latin typeface="Huawei Sans" panose="020C0503030203020204" pitchFamily="34" charset="0"/>
              </a:rPr>
              <a:t>3.3.3.3</a:t>
            </a:r>
            <a:endParaRPr lang="en-US" sz="1200" b="1" dirty="0">
              <a:latin typeface="Huawei Sans" panose="020C0503030203020204" pitchFamily="34" charset="0"/>
            </a:endParaRPr>
          </a:p>
        </p:txBody>
      </p:sp>
      <p:sp>
        <p:nvSpPr>
          <p:cNvPr id="36" name="任意多边形 35"/>
          <p:cNvSpPr/>
          <p:nvPr/>
        </p:nvSpPr>
        <p:spPr bwMode="gray">
          <a:xfrm>
            <a:off x="3653747" y="3162510"/>
            <a:ext cx="2527977" cy="44237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3211363" y="1407972"/>
            <a:ext cx="2009421" cy="952759"/>
          </a:xfrm>
          <a:prstGeom prst="rect">
            <a:avLst/>
          </a:prstGeom>
          <a:solidFill>
            <a:schemeClr val="bg1"/>
          </a:solidFill>
          <a:ln w="19050">
            <a:solidFill>
              <a:schemeClr val="accent2">
                <a:lumMod val="60000"/>
                <a:lumOff val="40000"/>
              </a:schemeClr>
            </a:solidFill>
          </a:ln>
        </p:spPr>
        <p:txBody>
          <a:bodyPr wrap="none" lIns="0" tIns="0" rIns="0" bIns="0" rtlCol="0" anchor="ctr" anchorCtr="0">
            <a:noAutofit/>
          </a:bodyPr>
          <a:lstStyle>
            <a:defPPr>
              <a:defRPr lang="en-US"/>
            </a:defPPr>
            <a:lvl1pPr algn="ctr">
              <a:defRPr sz="1200"/>
            </a:lvl1pPr>
          </a:lstStyle>
          <a:p>
            <a:pPr fontAlgn="ctr"/>
            <a:r>
              <a:rPr lang="en-US" dirty="0" smtClean="0">
                <a:latin typeface="Huawei Sans" panose="020C0503030203020204" pitchFamily="34" charset="0"/>
              </a:rPr>
              <a:t>MAC Mobility - </a:t>
            </a:r>
            <a:r>
              <a:rPr lang="en-US" dirty="0" err="1" smtClean="0">
                <a:solidFill>
                  <a:srgbClr val="C7000B"/>
                </a:solidFill>
                <a:latin typeface="Huawei Sans" panose="020C0503030203020204" pitchFamily="34" charset="0"/>
              </a:rPr>
              <a:t>Seq</a:t>
            </a:r>
            <a:r>
              <a:rPr lang="en-US" dirty="0" smtClean="0">
                <a:solidFill>
                  <a:srgbClr val="C7000B"/>
                </a:solidFill>
                <a:latin typeface="Huawei Sans" panose="020C0503030203020204" pitchFamily="34" charset="0"/>
              </a:rPr>
              <a:t> 0 </a:t>
            </a:r>
          </a:p>
          <a:p>
            <a:pPr fontAlgn="ctr"/>
            <a:r>
              <a:rPr lang="en-US" dirty="0" smtClean="0">
                <a:latin typeface="Huawei Sans" panose="020C0503030203020204" pitchFamily="34" charset="0"/>
              </a:rPr>
              <a:t>Prefix = 172.16.2.1/24</a:t>
            </a:r>
          </a:p>
          <a:p>
            <a:pPr fontAlgn="ctr"/>
            <a:r>
              <a:rPr lang="en-US" dirty="0" smtClean="0">
                <a:latin typeface="Huawei Sans" panose="020C0503030203020204" pitchFamily="34" charset="0"/>
              </a:rPr>
              <a:t>MAC B</a:t>
            </a:r>
          </a:p>
          <a:p>
            <a:pPr fontAlgn="ctr"/>
            <a:r>
              <a:rPr lang="en-US" dirty="0" smtClean="0">
                <a:latin typeface="Huawei Sans" panose="020C0503030203020204" pitchFamily="34" charset="0"/>
              </a:rPr>
              <a:t>Next hop: </a:t>
            </a:r>
            <a:r>
              <a:rPr lang="en-US" dirty="0" smtClean="0">
                <a:solidFill>
                  <a:srgbClr val="C7000B"/>
                </a:solidFill>
                <a:latin typeface="Huawei Sans" panose="020C0503030203020204" pitchFamily="34" charset="0"/>
              </a:rPr>
              <a:t>VTEP1 (1.1.1.1)</a:t>
            </a: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72"/>
          <p:cNvGrpSpPr/>
          <p:nvPr/>
        </p:nvGrpSpPr>
        <p:grpSpPr bwMode="gray">
          <a:xfrm>
            <a:off x="2877663" y="4731350"/>
            <a:ext cx="1128834" cy="1385149"/>
            <a:chOff x="2877663" y="4731350"/>
            <a:chExt cx="1128834" cy="1385149"/>
          </a:xfrm>
        </p:grpSpPr>
        <p:sp>
          <p:nvSpPr>
            <p:cNvPr id="31" name="矩形 30"/>
            <p:cNvSpPr/>
            <p:nvPr/>
          </p:nvSpPr>
          <p:spPr bwMode="gray">
            <a:xfrm>
              <a:off x="2877663" y="5654834"/>
              <a:ext cx="1128834" cy="461665"/>
            </a:xfrm>
            <a:prstGeom prst="rect">
              <a:avLst/>
            </a:prstGeom>
          </p:spPr>
          <p:txBody>
            <a:bodyPr wrap="none">
              <a:spAutoFit/>
            </a:bodyPr>
            <a:lstStyle/>
            <a:p>
              <a:pPr algn="ctr" fontAlgn="ctr"/>
              <a:r>
                <a:rPr lang="en-US" sz="1200" dirty="0" smtClean="0">
                  <a:latin typeface="Huawei Sans" panose="020C0503030203020204" pitchFamily="34" charset="0"/>
                </a:rPr>
                <a:t>172.16.2.1/24</a:t>
              </a:r>
            </a:p>
            <a:p>
              <a:pPr algn="ctr" fontAlgn="ctr"/>
              <a:r>
                <a:rPr lang="en-US" sz="1200" dirty="0" smtClean="0">
                  <a:latin typeface="Huawei Sans" panose="020C0503030203020204" pitchFamily="34" charset="0"/>
                </a:rPr>
                <a:t>MAC B</a:t>
              </a:r>
              <a:endParaRPr lang="en-US" sz="1200" dirty="0">
                <a:latin typeface="Huawei Sans" panose="020C0503030203020204" pitchFamily="34" charset="0"/>
              </a:endParaRPr>
            </a:p>
          </p:txBody>
        </p:sp>
        <p:grpSp>
          <p:nvGrpSpPr>
            <p:cNvPr id="72" name="组合 71"/>
            <p:cNvGrpSpPr/>
            <p:nvPr/>
          </p:nvGrpSpPr>
          <p:grpSpPr bwMode="gray">
            <a:xfrm>
              <a:off x="3148392" y="4731350"/>
              <a:ext cx="568325" cy="923484"/>
              <a:chOff x="3148392" y="4731350"/>
              <a:chExt cx="568325" cy="923484"/>
            </a:xfrm>
          </p:grpSpPr>
          <p:sp>
            <p:nvSpPr>
              <p:cNvPr id="30" name="圆角矩形 29"/>
              <p:cNvSpPr/>
              <p:nvPr/>
            </p:nvSpPr>
            <p:spPr bwMode="gray">
              <a:xfrm>
                <a:off x="3148392" y="5319418"/>
                <a:ext cx="568325" cy="335416"/>
              </a:xfrm>
              <a:prstGeom prst="roundRect">
                <a:avLst/>
              </a:prstGeom>
              <a:solidFill>
                <a:srgbClr val="72BD56"/>
              </a:solidFill>
              <a:ln w="19050">
                <a:solidFill>
                  <a:srgbClr val="72B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b="1" dirty="0" smtClean="0">
                    <a:solidFill>
                      <a:schemeClr val="bg1"/>
                    </a:solidFill>
                    <a:latin typeface="Huawei Sans" panose="020C0503030203020204" pitchFamily="34" charset="0"/>
                  </a:rPr>
                  <a:t>VM1</a:t>
                </a:r>
                <a:endParaRPr lang="en-US" altLang="zh-CN"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a:stCxn id="10" idx="2"/>
                <a:endCxn id="30" idx="0"/>
              </p:cNvCxnSpPr>
              <p:nvPr/>
            </p:nvCxnSpPr>
            <p:spPr bwMode="gray">
              <a:xfrm>
                <a:off x="3432555" y="4731350"/>
                <a:ext cx="0" cy="588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9" name="矩形 48"/>
          <p:cNvSpPr/>
          <p:nvPr/>
        </p:nvSpPr>
        <p:spPr bwMode="gray">
          <a:xfrm>
            <a:off x="1062440" y="4043443"/>
            <a:ext cx="1891540" cy="830997"/>
          </a:xfrm>
          <a:prstGeom prst="rect">
            <a:avLst/>
          </a:prstGeom>
        </p:spPr>
        <p:txBody>
          <a:bodyPr wrap="square">
            <a:spAutoFit/>
          </a:bodyPr>
          <a:lstStyle/>
          <a:p>
            <a:pPr fontAlgn="ctr"/>
            <a:r>
              <a:rPr lang="en-US" sz="1200" dirty="0" smtClean="0">
                <a:latin typeface="Huawei Sans" panose="020C0503030203020204" pitchFamily="34" charset="0"/>
              </a:rPr>
              <a:t>VTEP1 learns the ARP entry of VM1 and generates and advertises an IRB route.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49"/>
          <p:cNvSpPr/>
          <p:nvPr/>
        </p:nvSpPr>
        <p:spPr bwMode="gray">
          <a:xfrm>
            <a:off x="3492632" y="2621279"/>
            <a:ext cx="5457674" cy="983603"/>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a:stCxn id="41" idx="2"/>
          </p:cNvCxnSpPr>
          <p:nvPr/>
        </p:nvCxnSpPr>
        <p:spPr bwMode="gray">
          <a:xfrm>
            <a:off x="4216074" y="2360731"/>
            <a:ext cx="1549620" cy="156695"/>
          </a:xfrm>
          <a:prstGeom prst="line">
            <a:avLst/>
          </a:prstGeom>
          <a:noFill/>
          <a:ln w="19050">
            <a:solidFill>
              <a:srgbClr val="EC7061"/>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53" name="直接连接符 52"/>
          <p:cNvCxnSpPr>
            <a:stCxn id="41" idx="2"/>
          </p:cNvCxnSpPr>
          <p:nvPr/>
        </p:nvCxnSpPr>
        <p:spPr bwMode="gray">
          <a:xfrm>
            <a:off x="4216074" y="2360731"/>
            <a:ext cx="822651" cy="734894"/>
          </a:xfrm>
          <a:prstGeom prst="line">
            <a:avLst/>
          </a:prstGeom>
          <a:noFill/>
          <a:ln w="19050">
            <a:solidFill>
              <a:srgbClr val="EC7061"/>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64" name="椭圆 63"/>
          <p:cNvSpPr>
            <a:spLocks noChangeAspect="1"/>
          </p:cNvSpPr>
          <p:nvPr/>
        </p:nvSpPr>
        <p:spPr bwMode="gray">
          <a:xfrm>
            <a:off x="829961" y="410407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a:spLocks noChangeAspect="1"/>
          </p:cNvSpPr>
          <p:nvPr/>
        </p:nvSpPr>
        <p:spPr bwMode="gray">
          <a:xfrm>
            <a:off x="6477124" y="534509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6709604" y="5328440"/>
            <a:ext cx="2059492" cy="276999"/>
          </a:xfrm>
          <a:prstGeom prst="rect">
            <a:avLst/>
          </a:prstGeom>
        </p:spPr>
        <p:txBody>
          <a:bodyPr wrap="square">
            <a:spAutoFit/>
          </a:bodyPr>
          <a:lstStyle/>
          <a:p>
            <a:pPr fontAlgn="ctr"/>
            <a:r>
              <a:rPr lang="en-US" sz="1200" dirty="0" smtClean="0">
                <a:latin typeface="Huawei Sans" panose="020C0503030203020204" pitchFamily="34" charset="0"/>
              </a:rPr>
              <a:t>VM1 is migrated to VTEP2.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6709604" y="3833893"/>
            <a:ext cx="1814908" cy="1200329"/>
          </a:xfrm>
          <a:prstGeom prst="rect">
            <a:avLst/>
          </a:prstGeom>
        </p:spPr>
        <p:txBody>
          <a:bodyPr wrap="square">
            <a:spAutoFit/>
          </a:bodyPr>
          <a:lstStyle/>
          <a:p>
            <a:pPr fontAlgn="ctr"/>
            <a:r>
              <a:rPr lang="en-US" sz="1200" dirty="0" smtClean="0">
                <a:latin typeface="Huawei Sans" panose="020C0503030203020204" pitchFamily="34" charset="0"/>
              </a:rPr>
              <a:t>VTEP2 detects VM2 based on the ARP entry and generates a new IRB route, which is the same as the route transmitted by VTEP1.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a:spLocks noChangeAspect="1"/>
          </p:cNvSpPr>
          <p:nvPr/>
        </p:nvSpPr>
        <p:spPr bwMode="gray">
          <a:xfrm>
            <a:off x="6477124" y="389452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1062440" y="1384514"/>
            <a:ext cx="2118705" cy="830997"/>
          </a:xfrm>
          <a:prstGeom prst="rect">
            <a:avLst/>
          </a:prstGeom>
        </p:spPr>
        <p:txBody>
          <a:bodyPr wrap="square">
            <a:spAutoFit/>
          </a:bodyPr>
          <a:lstStyle/>
          <a:p>
            <a:pPr fontAlgn="ctr"/>
            <a:r>
              <a:rPr lang="en-US" sz="1200" dirty="0" smtClean="0">
                <a:latin typeface="Huawei Sans" panose="020C0503030203020204" pitchFamily="34" charset="0"/>
              </a:rPr>
              <a:t>For the BGP EVPN route, the sequence number of the extended community attribute MAC Mobility is 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a:spLocks noChangeAspect="1"/>
          </p:cNvSpPr>
          <p:nvPr/>
        </p:nvSpPr>
        <p:spPr bwMode="gray">
          <a:xfrm>
            <a:off x="829961" y="144514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16086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66667E-6 -7.40741E-7 L 0.21849 -0.00093 " pathEditMode="relative" rAng="0" ptsTypes="AA">
                                      <p:cBhvr>
                                        <p:cTn id="6" dur="2000" fill="hold"/>
                                        <p:tgtEl>
                                          <p:spTgt spid="73"/>
                                        </p:tgtEl>
                                        <p:attrNameLst>
                                          <p:attrName>ppt_x</p:attrName>
                                          <p:attrName>ppt_y</p:attrName>
                                        </p:attrNameLst>
                                      </p:cBhvr>
                                      <p:rCtr x="10924" y="-46"/>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P spid="67" grpId="0"/>
      <p:bldP spid="68"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MAC Mobility (2)</a:t>
            </a:r>
            <a:endParaRPr lang="en-US" altLang="zh-CN" dirty="0"/>
          </a:p>
        </p:txBody>
      </p:sp>
      <p:grpSp>
        <p:nvGrpSpPr>
          <p:cNvPr id="36" name="组合 35"/>
          <p:cNvGrpSpPr/>
          <p:nvPr/>
        </p:nvGrpSpPr>
        <p:grpSpPr bwMode="gray">
          <a:xfrm>
            <a:off x="3211363" y="4134557"/>
            <a:ext cx="442385" cy="432048"/>
            <a:chOff x="2517427" y="3526934"/>
            <a:chExt cx="442385" cy="432048"/>
          </a:xfrm>
        </p:grpSpPr>
        <p:cxnSp>
          <p:nvCxnSpPr>
            <p:cNvPr id="37" name="直接连接符 36"/>
            <p:cNvCxnSpPr/>
            <p:nvPr/>
          </p:nvCxnSpPr>
          <p:spPr bwMode="gray">
            <a:xfrm flipV="1">
              <a:off x="2738619" y="352693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2517427" y="352693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9" name="矩形 38"/>
          <p:cNvSpPr/>
          <p:nvPr/>
        </p:nvSpPr>
        <p:spPr bwMode="gray">
          <a:xfrm>
            <a:off x="3103779" y="3604883"/>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40" name="图片 87" descr="汇聚交换机.png"/>
          <p:cNvPicPr>
            <a:picLocks noChangeAspect="1"/>
          </p:cNvPicPr>
          <p:nvPr/>
        </p:nvPicPr>
        <p:blipFill>
          <a:blip r:embed="rId3"/>
          <a:stretch>
            <a:fillRect/>
          </a:stretch>
        </p:blipFill>
        <p:spPr bwMode="gray">
          <a:xfrm>
            <a:off x="3181145" y="4319950"/>
            <a:ext cx="502820" cy="411400"/>
          </a:xfrm>
          <a:prstGeom prst="rect">
            <a:avLst/>
          </a:prstGeom>
        </p:spPr>
      </p:pic>
      <p:grpSp>
        <p:nvGrpSpPr>
          <p:cNvPr id="41" name="组合 40"/>
          <p:cNvGrpSpPr/>
          <p:nvPr/>
        </p:nvGrpSpPr>
        <p:grpSpPr bwMode="gray">
          <a:xfrm>
            <a:off x="5884940" y="4104077"/>
            <a:ext cx="442385" cy="432048"/>
            <a:chOff x="4843385" y="3496454"/>
            <a:chExt cx="442385" cy="432048"/>
          </a:xfrm>
        </p:grpSpPr>
        <p:cxnSp>
          <p:nvCxnSpPr>
            <p:cNvPr id="42" name="直接连接符 41"/>
            <p:cNvCxnSpPr/>
            <p:nvPr/>
          </p:nvCxnSpPr>
          <p:spPr bwMode="gray">
            <a:xfrm flipV="1">
              <a:off x="5064577" y="349645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bwMode="gray">
            <a:xfrm>
              <a:off x="4843385" y="349645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44" name="图片 87" descr="汇聚交换机.png"/>
          <p:cNvPicPr>
            <a:picLocks noChangeAspect="1"/>
          </p:cNvPicPr>
          <p:nvPr/>
        </p:nvPicPr>
        <p:blipFill>
          <a:blip r:embed="rId3"/>
          <a:stretch>
            <a:fillRect/>
          </a:stretch>
        </p:blipFill>
        <p:spPr bwMode="gray">
          <a:xfrm>
            <a:off x="5854722" y="4319950"/>
            <a:ext cx="502820" cy="411400"/>
          </a:xfrm>
          <a:prstGeom prst="rect">
            <a:avLst/>
          </a:prstGeom>
        </p:spPr>
      </p:pic>
      <p:sp>
        <p:nvSpPr>
          <p:cNvPr id="45" name="矩形 44"/>
          <p:cNvSpPr/>
          <p:nvPr/>
        </p:nvSpPr>
        <p:spPr bwMode="gray">
          <a:xfrm>
            <a:off x="5777894" y="3604883"/>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grpSp>
        <p:nvGrpSpPr>
          <p:cNvPr id="46" name="组合 45"/>
          <p:cNvGrpSpPr/>
          <p:nvPr/>
        </p:nvGrpSpPr>
        <p:grpSpPr bwMode="gray">
          <a:xfrm>
            <a:off x="8950306" y="4104077"/>
            <a:ext cx="442385" cy="432048"/>
            <a:chOff x="7165438" y="3496454"/>
            <a:chExt cx="442385" cy="432048"/>
          </a:xfrm>
        </p:grpSpPr>
        <p:cxnSp>
          <p:nvCxnSpPr>
            <p:cNvPr id="47" name="直接连接符 46"/>
            <p:cNvCxnSpPr/>
            <p:nvPr/>
          </p:nvCxnSpPr>
          <p:spPr bwMode="gray">
            <a:xfrm flipV="1">
              <a:off x="7386630" y="349645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bwMode="gray">
            <a:xfrm>
              <a:off x="7165438" y="349645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49" name="图片 87" descr="汇聚交换机.png"/>
          <p:cNvPicPr>
            <a:picLocks noChangeAspect="1"/>
          </p:cNvPicPr>
          <p:nvPr/>
        </p:nvPicPr>
        <p:blipFill>
          <a:blip r:embed="rId3"/>
          <a:stretch>
            <a:fillRect/>
          </a:stretch>
        </p:blipFill>
        <p:spPr bwMode="gray">
          <a:xfrm>
            <a:off x="8920088" y="4319950"/>
            <a:ext cx="502820" cy="411400"/>
          </a:xfrm>
          <a:prstGeom prst="rect">
            <a:avLst/>
          </a:prstGeom>
        </p:spPr>
      </p:pic>
      <p:sp>
        <p:nvSpPr>
          <p:cNvPr id="50" name="矩形 49"/>
          <p:cNvSpPr/>
          <p:nvPr/>
        </p:nvSpPr>
        <p:spPr bwMode="gray">
          <a:xfrm>
            <a:off x="8843260" y="3604883"/>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VTEP3</a:t>
            </a:r>
          </a:p>
          <a:p>
            <a:pPr algn="ctr" fontAlgn="ctr"/>
            <a:r>
              <a:rPr lang="en-US" sz="1200" b="1" dirty="0" smtClean="0">
                <a:latin typeface="Huawei Sans" panose="020C0503030203020204" pitchFamily="34" charset="0"/>
              </a:rPr>
              <a:t>3.3.3.3</a:t>
            </a:r>
            <a:endParaRPr lang="en-US" sz="1200" b="1" dirty="0">
              <a:latin typeface="Huawei Sans" panose="020C0503030203020204" pitchFamily="34" charset="0"/>
            </a:endParaRPr>
          </a:p>
        </p:txBody>
      </p:sp>
      <p:sp>
        <p:nvSpPr>
          <p:cNvPr id="51" name="任意多边形 50"/>
          <p:cNvSpPr/>
          <p:nvPr/>
        </p:nvSpPr>
        <p:spPr bwMode="gray">
          <a:xfrm>
            <a:off x="6273605" y="3162510"/>
            <a:ext cx="2527977" cy="44237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5101422" y="1771391"/>
            <a:ext cx="2009421" cy="952759"/>
          </a:xfrm>
          <a:prstGeom prst="rect">
            <a:avLst/>
          </a:prstGeom>
          <a:solidFill>
            <a:schemeClr val="bg1"/>
          </a:solidFill>
          <a:ln w="19050">
            <a:solidFill>
              <a:schemeClr val="accent2">
                <a:lumMod val="60000"/>
                <a:lumOff val="40000"/>
              </a:schemeClr>
            </a:solidFill>
          </a:ln>
        </p:spPr>
        <p:txBody>
          <a:bodyPr wrap="none" lIns="0" tIns="0" rIns="0" bIns="0" rtlCol="0" anchor="ctr" anchorCtr="0">
            <a:noAutofit/>
          </a:bodyPr>
          <a:lstStyle>
            <a:defPPr>
              <a:defRPr lang="en-US"/>
            </a:defPPr>
            <a:lvl1pPr algn="ctr">
              <a:defRPr sz="1200"/>
            </a:lvl1pPr>
          </a:lstStyle>
          <a:p>
            <a:pPr fontAlgn="ctr"/>
            <a:r>
              <a:rPr lang="en-US" dirty="0" smtClean="0">
                <a:latin typeface="Huawei Sans" panose="020C0503030203020204" pitchFamily="34" charset="0"/>
              </a:rPr>
              <a:t>MAC Mobility - </a:t>
            </a:r>
            <a:r>
              <a:rPr lang="en-US" dirty="0" err="1" smtClean="0">
                <a:solidFill>
                  <a:srgbClr val="C7000B"/>
                </a:solidFill>
                <a:latin typeface="Huawei Sans" panose="020C0503030203020204" pitchFamily="34" charset="0"/>
              </a:rPr>
              <a:t>Seq</a:t>
            </a:r>
            <a:r>
              <a:rPr lang="en-US" dirty="0" smtClean="0">
                <a:solidFill>
                  <a:srgbClr val="C7000B"/>
                </a:solidFill>
                <a:latin typeface="Huawei Sans" panose="020C0503030203020204" pitchFamily="34" charset="0"/>
              </a:rPr>
              <a:t> 1</a:t>
            </a:r>
            <a:r>
              <a:rPr lang="en-US" dirty="0" smtClean="0">
                <a:solidFill>
                  <a:srgbClr val="EC7061"/>
                </a:solidFill>
                <a:latin typeface="Huawei Sans" panose="020C0503030203020204" pitchFamily="34" charset="0"/>
              </a:rPr>
              <a:t> </a:t>
            </a:r>
          </a:p>
          <a:p>
            <a:pPr fontAlgn="ctr"/>
            <a:r>
              <a:rPr lang="en-US" dirty="0" smtClean="0">
                <a:latin typeface="Huawei Sans" panose="020C0503030203020204" pitchFamily="34" charset="0"/>
              </a:rPr>
              <a:t>Prefix = 172.16.2.1/24</a:t>
            </a:r>
          </a:p>
          <a:p>
            <a:pPr fontAlgn="ctr"/>
            <a:r>
              <a:rPr lang="en-US" dirty="0" smtClean="0">
                <a:latin typeface="Huawei Sans" panose="020C0503030203020204" pitchFamily="34" charset="0"/>
              </a:rPr>
              <a:t>MAC B</a:t>
            </a:r>
          </a:p>
          <a:p>
            <a:pPr fontAlgn="ctr"/>
            <a:r>
              <a:rPr lang="en-US" dirty="0" smtClean="0">
                <a:latin typeface="Huawei Sans" panose="020C0503030203020204" pitchFamily="34" charset="0"/>
              </a:rPr>
              <a:t>Next hop: </a:t>
            </a:r>
            <a:r>
              <a:rPr lang="en-US" dirty="0" smtClean="0">
                <a:solidFill>
                  <a:srgbClr val="C7000B"/>
                </a:solidFill>
                <a:latin typeface="Huawei Sans" panose="020C0503030203020204" pitchFamily="34" charset="0"/>
              </a:rPr>
              <a:t>VTEP2 (2.2.2.2)</a:t>
            </a: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 name="组合 52"/>
          <p:cNvGrpSpPr/>
          <p:nvPr/>
        </p:nvGrpSpPr>
        <p:grpSpPr bwMode="gray">
          <a:xfrm>
            <a:off x="5531583" y="4731350"/>
            <a:ext cx="1128834" cy="1385149"/>
            <a:chOff x="2877663" y="4731350"/>
            <a:chExt cx="1128834" cy="1385149"/>
          </a:xfrm>
        </p:grpSpPr>
        <p:sp>
          <p:nvSpPr>
            <p:cNvPr id="54" name="矩形 53"/>
            <p:cNvSpPr/>
            <p:nvPr/>
          </p:nvSpPr>
          <p:spPr bwMode="gray">
            <a:xfrm>
              <a:off x="2877663" y="5654834"/>
              <a:ext cx="1128834" cy="461665"/>
            </a:xfrm>
            <a:prstGeom prst="rect">
              <a:avLst/>
            </a:prstGeom>
          </p:spPr>
          <p:txBody>
            <a:bodyPr wrap="none">
              <a:spAutoFit/>
            </a:bodyPr>
            <a:lstStyle/>
            <a:p>
              <a:pPr algn="ctr" fontAlgn="ctr"/>
              <a:r>
                <a:rPr lang="en-US" sz="1200" dirty="0" smtClean="0">
                  <a:latin typeface="Huawei Sans" panose="020C0503030203020204" pitchFamily="34" charset="0"/>
                </a:rPr>
                <a:t>172.16.2.1/24</a:t>
              </a:r>
            </a:p>
            <a:p>
              <a:pPr algn="ctr" fontAlgn="ctr"/>
              <a:r>
                <a:rPr lang="en-US" sz="1200" dirty="0" smtClean="0">
                  <a:latin typeface="Huawei Sans" panose="020C0503030203020204" pitchFamily="34" charset="0"/>
                </a:rPr>
                <a:t>MAC B</a:t>
              </a:r>
              <a:endParaRPr lang="en-US" sz="1200" dirty="0">
                <a:latin typeface="Huawei Sans" panose="020C0503030203020204" pitchFamily="34" charset="0"/>
              </a:endParaRPr>
            </a:p>
          </p:txBody>
        </p:sp>
        <p:grpSp>
          <p:nvGrpSpPr>
            <p:cNvPr id="55" name="组合 54"/>
            <p:cNvGrpSpPr/>
            <p:nvPr/>
          </p:nvGrpSpPr>
          <p:grpSpPr bwMode="gray">
            <a:xfrm>
              <a:off x="3148392" y="4731350"/>
              <a:ext cx="568325" cy="923484"/>
              <a:chOff x="3148392" y="4731350"/>
              <a:chExt cx="568325" cy="923484"/>
            </a:xfrm>
          </p:grpSpPr>
          <p:sp>
            <p:nvSpPr>
              <p:cNvPr id="56" name="圆角矩形 55"/>
              <p:cNvSpPr/>
              <p:nvPr/>
            </p:nvSpPr>
            <p:spPr bwMode="gray">
              <a:xfrm>
                <a:off x="3148392" y="5319418"/>
                <a:ext cx="568325" cy="335416"/>
              </a:xfrm>
              <a:prstGeom prst="roundRect">
                <a:avLst/>
              </a:prstGeom>
              <a:solidFill>
                <a:srgbClr val="72BD56"/>
              </a:solidFill>
              <a:ln w="19050">
                <a:solidFill>
                  <a:srgbClr val="72B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b="1" dirty="0" smtClean="0">
                    <a:solidFill>
                      <a:schemeClr val="bg1"/>
                    </a:solidFill>
                    <a:latin typeface="Huawei Sans" panose="020C0503030203020204" pitchFamily="34" charset="0"/>
                  </a:rPr>
                  <a:t>VM1</a:t>
                </a:r>
                <a:endParaRPr lang="en-US" altLang="zh-CN"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连接符 56"/>
              <p:cNvCxnSpPr>
                <a:stCxn id="40" idx="2"/>
                <a:endCxn id="56" idx="0"/>
              </p:cNvCxnSpPr>
              <p:nvPr/>
            </p:nvCxnSpPr>
            <p:spPr bwMode="gray">
              <a:xfrm>
                <a:off x="3432555" y="4731350"/>
                <a:ext cx="0" cy="588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60" name="直接连接符 59"/>
          <p:cNvCxnSpPr>
            <a:stCxn id="52" idx="2"/>
          </p:cNvCxnSpPr>
          <p:nvPr/>
        </p:nvCxnSpPr>
        <p:spPr bwMode="gray">
          <a:xfrm>
            <a:off x="6106133" y="2724150"/>
            <a:ext cx="1332892" cy="323850"/>
          </a:xfrm>
          <a:prstGeom prst="line">
            <a:avLst/>
          </a:prstGeom>
          <a:noFill/>
          <a:ln w="19050">
            <a:solidFill>
              <a:srgbClr val="EC7061"/>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61" name="直接连接符 60"/>
          <p:cNvCxnSpPr>
            <a:stCxn id="52" idx="2"/>
          </p:cNvCxnSpPr>
          <p:nvPr/>
        </p:nvCxnSpPr>
        <p:spPr bwMode="gray">
          <a:xfrm flipH="1">
            <a:off x="4905375" y="2724150"/>
            <a:ext cx="1200758" cy="323850"/>
          </a:xfrm>
          <a:prstGeom prst="line">
            <a:avLst/>
          </a:prstGeom>
          <a:noFill/>
          <a:ln w="19050">
            <a:solidFill>
              <a:srgbClr val="EC7061"/>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67" name="任意多边形 66"/>
          <p:cNvSpPr/>
          <p:nvPr/>
        </p:nvSpPr>
        <p:spPr bwMode="gray">
          <a:xfrm>
            <a:off x="3432556" y="3162510"/>
            <a:ext cx="2527977" cy="44237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ln w="19050">
            <a:solidFill>
              <a:srgbClr val="30B5C5"/>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7577783" y="1770043"/>
            <a:ext cx="2337742" cy="830997"/>
          </a:xfrm>
          <a:prstGeom prst="rect">
            <a:avLst/>
          </a:prstGeom>
        </p:spPr>
        <p:txBody>
          <a:bodyPr wrap="square">
            <a:spAutoFit/>
          </a:bodyPr>
          <a:lstStyle/>
          <a:p>
            <a:pPr fontAlgn="ctr"/>
            <a:r>
              <a:rPr lang="en-US" sz="1200" dirty="0" smtClean="0">
                <a:latin typeface="Huawei Sans" panose="020C0503030203020204" pitchFamily="34" charset="0"/>
              </a:rPr>
              <a:t>For the BGP EVPN route, the sequence number of the extended community attribute MAC Mobility is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70"/>
          <p:cNvSpPr>
            <a:spLocks noChangeAspect="1"/>
          </p:cNvSpPr>
          <p:nvPr/>
        </p:nvSpPr>
        <p:spPr bwMode="gray">
          <a:xfrm>
            <a:off x="7345303" y="1806269"/>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863010" y="3835715"/>
            <a:ext cx="2241665" cy="1754326"/>
          </a:xfrm>
          <a:prstGeom prst="rect">
            <a:avLst/>
          </a:prstGeom>
        </p:spPr>
        <p:txBody>
          <a:bodyPr wrap="square">
            <a:spAutoFit/>
          </a:bodyPr>
          <a:lstStyle/>
          <a:p>
            <a:pPr fontAlgn="ctr"/>
            <a:r>
              <a:rPr lang="en-US" sz="1200" dirty="0" smtClean="0">
                <a:latin typeface="Huawei Sans" panose="020C0503030203020204" pitchFamily="34" charset="0"/>
              </a:rPr>
              <a:t>After VTEP1 receives the BGP route update, VTEP1 detects that the VM has been migrated based on the sequence number carried in the MAC Mobility field and sends a BGP Update message to withdraw the previously sent route update.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椭圆 72"/>
          <p:cNvSpPr>
            <a:spLocks noChangeAspect="1"/>
          </p:cNvSpPr>
          <p:nvPr/>
        </p:nvSpPr>
        <p:spPr bwMode="gray">
          <a:xfrm>
            <a:off x="583355" y="3883835"/>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8684761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Overview of VXLAN and Campus Network Virtualization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Basic Concepts and Fundamentals of VXLAN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BGP EVPN</a:t>
            </a:r>
            <a:endParaRPr lang="en-US" altLang="zh-CN" dirty="0" smtClean="0">
              <a:solidFill>
                <a:schemeClr val="bg1">
                  <a:lumMod val="50000"/>
                </a:schemeClr>
              </a:solidFill>
              <a:sym typeface="Huawei Sans" panose="020C0503030203020204" pitchFamily="34" charset="0"/>
            </a:endParaRPr>
          </a:p>
          <a:p>
            <a:r>
              <a:rPr lang="en-US" b="1" dirty="0" smtClean="0"/>
              <a:t>Campus Network Virtualization</a:t>
            </a:r>
            <a:endParaRPr lang="en-US" altLang="zh-CN" b="1"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402626947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Layers and Concepts of a VXLAN-based Virtualized Campus Network</a:t>
            </a:r>
            <a:endParaRPr lang="en-US" altLang="zh-CN" dirty="0">
              <a:sym typeface="Huawei Sans" panose="020C0503030203020204" pitchFamily="34" charset="0"/>
            </a:endParaRPr>
          </a:p>
        </p:txBody>
      </p:sp>
      <p:grpSp>
        <p:nvGrpSpPr>
          <p:cNvPr id="68" name="组合 67"/>
          <p:cNvGrpSpPr/>
          <p:nvPr/>
        </p:nvGrpSpPr>
        <p:grpSpPr bwMode="gray">
          <a:xfrm>
            <a:off x="612207" y="4462476"/>
            <a:ext cx="6050762" cy="1685757"/>
            <a:chOff x="657393" y="4595826"/>
            <a:chExt cx="6050762" cy="1685757"/>
          </a:xfrm>
        </p:grpSpPr>
        <p:sp>
          <p:nvSpPr>
            <p:cNvPr id="5" name="梯形 4"/>
            <p:cNvSpPr/>
            <p:nvPr/>
          </p:nvSpPr>
          <p:spPr bwMode="gray">
            <a:xfrm>
              <a:off x="657393" y="4595826"/>
              <a:ext cx="6050762" cy="1685757"/>
            </a:xfrm>
            <a:prstGeom prst="trapezoid">
              <a:avLst>
                <a:gd name="adj" fmla="val 22961"/>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82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6"/>
            <p:cNvCxnSpPr/>
            <p:nvPr/>
          </p:nvCxnSpPr>
          <p:spPr bwMode="gray">
            <a:xfrm flipH="1" flipV="1">
              <a:off x="2938602" y="5495388"/>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H="1">
              <a:off x="2964441" y="4956948"/>
              <a:ext cx="1025914" cy="55235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flipV="1">
              <a:off x="3798102" y="5025688"/>
              <a:ext cx="2450448" cy="839468"/>
              <a:chOff x="3911288" y="4456131"/>
              <a:chExt cx="2450448" cy="674979"/>
            </a:xfrm>
          </p:grpSpPr>
          <p:cxnSp>
            <p:nvCxnSpPr>
              <p:cNvPr id="10" name="直接连接符 9"/>
              <p:cNvCxnSpPr/>
              <p:nvPr/>
            </p:nvCxnSpPr>
            <p:spPr bwMode="gray">
              <a:xfrm>
                <a:off x="4393093" y="4456131"/>
                <a:ext cx="132350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V="1">
                <a:off x="3911288" y="5131110"/>
                <a:ext cx="158273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5800440" y="4456131"/>
                <a:ext cx="561296"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3" name="图片 87" descr="汇聚交换机.png"/>
            <p:cNvPicPr>
              <a:picLocks noChangeAspect="1"/>
            </p:cNvPicPr>
            <p:nvPr/>
          </p:nvPicPr>
          <p:blipFill>
            <a:blip r:embed="rId3"/>
            <a:stretch>
              <a:fillRect/>
            </a:stretch>
          </p:blipFill>
          <p:spPr bwMode="gray">
            <a:xfrm>
              <a:off x="3675899" y="4916014"/>
              <a:ext cx="343433" cy="280992"/>
            </a:xfrm>
            <a:prstGeom prst="rect">
              <a:avLst/>
            </a:prstGeom>
          </p:spPr>
        </p:pic>
        <p:pic>
          <p:nvPicPr>
            <p:cNvPr id="14" name="图片 87" descr="汇聚交换机.png"/>
            <p:cNvPicPr>
              <a:picLocks noChangeAspect="1"/>
            </p:cNvPicPr>
            <p:nvPr/>
          </p:nvPicPr>
          <p:blipFill>
            <a:blip r:embed="rId3"/>
            <a:stretch>
              <a:fillRect/>
            </a:stretch>
          </p:blipFill>
          <p:spPr bwMode="gray">
            <a:xfrm>
              <a:off x="4020426" y="5711482"/>
              <a:ext cx="343433" cy="280992"/>
            </a:xfrm>
            <a:prstGeom prst="rect">
              <a:avLst/>
            </a:prstGeom>
          </p:spPr>
        </p:pic>
        <p:pic>
          <p:nvPicPr>
            <p:cNvPr id="15" name="图片 76" descr="接入交换机.png"/>
            <p:cNvPicPr>
              <a:picLocks noChangeAspect="1"/>
            </p:cNvPicPr>
            <p:nvPr/>
          </p:nvPicPr>
          <p:blipFill>
            <a:blip r:embed="rId4"/>
            <a:stretch>
              <a:fillRect/>
            </a:stretch>
          </p:blipFill>
          <p:spPr bwMode="gray">
            <a:xfrm>
              <a:off x="5454631" y="5711482"/>
              <a:ext cx="343433" cy="280992"/>
            </a:xfrm>
            <a:prstGeom prst="rect">
              <a:avLst/>
            </a:prstGeom>
          </p:spPr>
        </p:pic>
        <p:pic>
          <p:nvPicPr>
            <p:cNvPr id="16" name="图片 15" descr="接入交换机.png"/>
            <p:cNvPicPr>
              <a:picLocks noChangeAspect="1"/>
            </p:cNvPicPr>
            <p:nvPr/>
          </p:nvPicPr>
          <p:blipFill>
            <a:blip r:embed="rId4"/>
            <a:stretch>
              <a:fillRect/>
            </a:stretch>
          </p:blipFill>
          <p:spPr bwMode="gray">
            <a:xfrm>
              <a:off x="5111198" y="4916014"/>
              <a:ext cx="343433" cy="280992"/>
            </a:xfrm>
            <a:prstGeom prst="rect">
              <a:avLst/>
            </a:prstGeom>
          </p:spPr>
        </p:pic>
        <p:pic>
          <p:nvPicPr>
            <p:cNvPr id="17" name="图片 86" descr="核心交换机.png"/>
            <p:cNvPicPr>
              <a:picLocks noChangeAspect="1"/>
            </p:cNvPicPr>
            <p:nvPr/>
          </p:nvPicPr>
          <p:blipFill>
            <a:blip r:embed="rId5"/>
            <a:stretch>
              <a:fillRect/>
            </a:stretch>
          </p:blipFill>
          <p:spPr bwMode="gray">
            <a:xfrm>
              <a:off x="2787042" y="5358894"/>
              <a:ext cx="343433" cy="280992"/>
            </a:xfrm>
            <a:prstGeom prst="rect">
              <a:avLst/>
            </a:prstGeom>
          </p:spPr>
        </p:pic>
        <p:sp>
          <p:nvSpPr>
            <p:cNvPr id="19" name="矩形 18"/>
            <p:cNvSpPr/>
            <p:nvPr/>
          </p:nvSpPr>
          <p:spPr bwMode="gray">
            <a:xfrm>
              <a:off x="768367" y="5935649"/>
              <a:ext cx="3285995" cy="305105"/>
            </a:xfrm>
            <a:prstGeom prst="rect">
              <a:avLst/>
            </a:prstGeom>
          </p:spPr>
          <p:txBody>
            <a:bodyPr wrap="square">
              <a:noAutofit/>
            </a:bodyPr>
            <a:lstStyle/>
            <a:p>
              <a:pPr fontAlgn="ctr"/>
              <a:r>
                <a:rPr lang="en-US" sz="1400" b="1" dirty="0" smtClean="0">
                  <a:solidFill>
                    <a:prstClr val="black"/>
                  </a:solidFill>
                  <a:latin typeface="Huawei Sans" panose="020C0503030203020204" pitchFamily="34" charset="0"/>
                </a:rPr>
                <a:t>Underlay </a:t>
              </a:r>
              <a:r>
                <a:rPr lang="en-US" sz="1400" dirty="0" smtClean="0">
                  <a:solidFill>
                    <a:prstClr val="black"/>
                  </a:solidFill>
                  <a:latin typeface="Huawei Sans" panose="020C0503030203020204" pitchFamily="34" charset="0"/>
                </a:rPr>
                <a:t>(physical network layer)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图片 105" descr="AP.png"/>
            <p:cNvPicPr>
              <a:picLocks noChangeAspect="1"/>
            </p:cNvPicPr>
            <p:nvPr/>
          </p:nvPicPr>
          <p:blipFill>
            <a:blip r:embed="rId6"/>
            <a:stretch>
              <a:fillRect/>
            </a:stretch>
          </p:blipFill>
          <p:spPr bwMode="gray">
            <a:xfrm>
              <a:off x="6129455" y="5714811"/>
              <a:ext cx="335297" cy="274335"/>
            </a:xfrm>
            <a:prstGeom prst="rect">
              <a:avLst/>
            </a:prstGeom>
          </p:spPr>
        </p:pic>
      </p:grpSp>
      <p:grpSp>
        <p:nvGrpSpPr>
          <p:cNvPr id="66" name="组合 65"/>
          <p:cNvGrpSpPr/>
          <p:nvPr/>
        </p:nvGrpSpPr>
        <p:grpSpPr bwMode="gray">
          <a:xfrm>
            <a:off x="646143" y="3033475"/>
            <a:ext cx="6050762" cy="1685757"/>
            <a:chOff x="657393" y="3020953"/>
            <a:chExt cx="6050762" cy="1685757"/>
          </a:xfrm>
        </p:grpSpPr>
        <p:sp>
          <p:nvSpPr>
            <p:cNvPr id="6" name="梯形 5"/>
            <p:cNvSpPr/>
            <p:nvPr/>
          </p:nvSpPr>
          <p:spPr bwMode="gray">
            <a:xfrm>
              <a:off x="657393" y="3020953"/>
              <a:ext cx="6050762" cy="1685757"/>
            </a:xfrm>
            <a:prstGeom prst="trapezoid">
              <a:avLst>
                <a:gd name="adj" fmla="val 22961"/>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82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768367" y="4328834"/>
              <a:ext cx="1031636" cy="305105"/>
            </a:xfrm>
            <a:prstGeom prst="rect">
              <a:avLst/>
            </a:prstGeom>
          </p:spPr>
          <p:txBody>
            <a:bodyPr wrap="square">
              <a:noAutofit/>
            </a:bodyPr>
            <a:lstStyle/>
            <a:p>
              <a:pPr fontAlgn="ctr"/>
              <a:r>
                <a:rPr lang="en-US" sz="1400" b="1" dirty="0" smtClean="0">
                  <a:solidFill>
                    <a:prstClr val="black"/>
                  </a:solidFill>
                  <a:latin typeface="Huawei Sans" panose="020C0503030203020204" pitchFamily="34" charset="0"/>
                </a:rPr>
                <a:t>Fabric</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p:nvPr/>
          </p:nvCxnSpPr>
          <p:spPr bwMode="gray">
            <a:xfrm flipH="1" flipV="1">
              <a:off x="2938602" y="3892631"/>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H="1">
              <a:off x="2964441" y="3354191"/>
              <a:ext cx="1025914" cy="55235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bwMode="gray">
            <a:xfrm flipV="1">
              <a:off x="3798102" y="3422923"/>
              <a:ext cx="2450448" cy="839469"/>
              <a:chOff x="3911288" y="4456131"/>
              <a:chExt cx="2450448" cy="674979"/>
            </a:xfrm>
          </p:grpSpPr>
          <p:cxnSp>
            <p:nvCxnSpPr>
              <p:cNvPr id="24" name="直接连接符 23"/>
              <p:cNvCxnSpPr/>
              <p:nvPr/>
            </p:nvCxnSpPr>
            <p:spPr bwMode="gray">
              <a:xfrm flipV="1">
                <a:off x="4393093" y="4456131"/>
                <a:ext cx="1968643"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gray">
              <a:xfrm flipV="1">
                <a:off x="3911288" y="5131110"/>
                <a:ext cx="158273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26" name="图片 87" descr="汇聚交换机.png"/>
            <p:cNvPicPr>
              <a:picLocks noChangeAspect="1"/>
            </p:cNvPicPr>
            <p:nvPr/>
          </p:nvPicPr>
          <p:blipFill>
            <a:blip r:embed="rId3"/>
            <a:stretch>
              <a:fillRect/>
            </a:stretch>
          </p:blipFill>
          <p:spPr bwMode="gray">
            <a:xfrm>
              <a:off x="3675899" y="3313257"/>
              <a:ext cx="343433" cy="280992"/>
            </a:xfrm>
            <a:prstGeom prst="rect">
              <a:avLst/>
            </a:prstGeom>
          </p:spPr>
        </p:pic>
        <p:pic>
          <p:nvPicPr>
            <p:cNvPr id="27" name="图片 87" descr="汇聚交换机.png"/>
            <p:cNvPicPr>
              <a:picLocks noChangeAspect="1"/>
            </p:cNvPicPr>
            <p:nvPr/>
          </p:nvPicPr>
          <p:blipFill>
            <a:blip r:embed="rId3"/>
            <a:stretch>
              <a:fillRect/>
            </a:stretch>
          </p:blipFill>
          <p:spPr bwMode="gray">
            <a:xfrm>
              <a:off x="4020426" y="4108725"/>
              <a:ext cx="343433" cy="280992"/>
            </a:xfrm>
            <a:prstGeom prst="rect">
              <a:avLst/>
            </a:prstGeom>
          </p:spPr>
        </p:pic>
        <p:pic>
          <p:nvPicPr>
            <p:cNvPr id="28" name="图片 76" descr="接入交换机.png"/>
            <p:cNvPicPr>
              <a:picLocks noChangeAspect="1"/>
            </p:cNvPicPr>
            <p:nvPr/>
          </p:nvPicPr>
          <p:blipFill>
            <a:blip r:embed="rId4"/>
            <a:stretch>
              <a:fillRect/>
            </a:stretch>
          </p:blipFill>
          <p:spPr bwMode="gray">
            <a:xfrm>
              <a:off x="5454631" y="4108725"/>
              <a:ext cx="343433" cy="280992"/>
            </a:xfrm>
            <a:prstGeom prst="rect">
              <a:avLst/>
            </a:prstGeom>
          </p:spPr>
        </p:pic>
        <p:pic>
          <p:nvPicPr>
            <p:cNvPr id="29" name="图片 28" descr="接入交换机.png"/>
            <p:cNvPicPr>
              <a:picLocks noChangeAspect="1"/>
            </p:cNvPicPr>
            <p:nvPr/>
          </p:nvPicPr>
          <p:blipFill>
            <a:blip r:embed="rId4"/>
            <a:stretch>
              <a:fillRect/>
            </a:stretch>
          </p:blipFill>
          <p:spPr bwMode="gray">
            <a:xfrm>
              <a:off x="5111198" y="3313257"/>
              <a:ext cx="343433" cy="280992"/>
            </a:xfrm>
            <a:prstGeom prst="rect">
              <a:avLst/>
            </a:prstGeom>
          </p:spPr>
        </p:pic>
        <p:pic>
          <p:nvPicPr>
            <p:cNvPr id="30" name="图片 86" descr="核心交换机.png"/>
            <p:cNvPicPr>
              <a:picLocks noChangeAspect="1"/>
            </p:cNvPicPr>
            <p:nvPr/>
          </p:nvPicPr>
          <p:blipFill>
            <a:blip r:embed="rId5"/>
            <a:stretch>
              <a:fillRect/>
            </a:stretch>
          </p:blipFill>
          <p:spPr bwMode="gray">
            <a:xfrm>
              <a:off x="2787042" y="3756137"/>
              <a:ext cx="343433" cy="280992"/>
            </a:xfrm>
            <a:prstGeom prst="rect">
              <a:avLst/>
            </a:prstGeom>
          </p:spPr>
        </p:pic>
        <p:sp>
          <p:nvSpPr>
            <p:cNvPr id="31" name="矩形 30"/>
            <p:cNvSpPr/>
            <p:nvPr/>
          </p:nvSpPr>
          <p:spPr bwMode="gray">
            <a:xfrm>
              <a:off x="2587444" y="4053199"/>
              <a:ext cx="889150" cy="305105"/>
            </a:xfrm>
            <a:prstGeom prst="rect">
              <a:avLst/>
            </a:prstGeom>
          </p:spPr>
          <p:txBody>
            <a:bodyPr wrap="square">
              <a:noAutofit/>
            </a:bodyPr>
            <a:lstStyle/>
            <a:p>
              <a:pPr fontAlgn="ctr"/>
              <a:r>
                <a:rPr lang="en-US" sz="1400" dirty="0" smtClean="0">
                  <a:solidFill>
                    <a:prstClr val="black"/>
                  </a:solidFill>
                  <a:latin typeface="Huawei Sans" panose="020C0503030203020204" pitchFamily="34" charset="0"/>
                </a:rPr>
                <a:t>Border</a:t>
              </a:r>
              <a:endParaRPr lang="en-US" sz="1400" dirty="0">
                <a:solidFill>
                  <a:prstClr val="black"/>
                </a:solidFill>
                <a:latin typeface="Huawei Sans" panose="020C0503030203020204" pitchFamily="34" charset="0"/>
              </a:endParaRPr>
            </a:p>
          </p:txBody>
        </p:sp>
        <p:sp>
          <p:nvSpPr>
            <p:cNvPr id="32" name="矩形 31"/>
            <p:cNvSpPr/>
            <p:nvPr/>
          </p:nvSpPr>
          <p:spPr bwMode="gray">
            <a:xfrm>
              <a:off x="3920341" y="4383364"/>
              <a:ext cx="793623" cy="305105"/>
            </a:xfrm>
            <a:prstGeom prst="rect">
              <a:avLst/>
            </a:prstGeom>
          </p:spPr>
          <p:txBody>
            <a:bodyPr wrap="square">
              <a:noAutofit/>
            </a:bodyPr>
            <a:lstStyle/>
            <a:p>
              <a:pPr fontAlgn="ctr"/>
              <a:r>
                <a:rPr lang="en-US" sz="1400" dirty="0" smtClean="0">
                  <a:solidFill>
                    <a:prstClr val="black"/>
                  </a:solidFill>
                  <a:latin typeface="Huawei Sans" panose="020C0503030203020204" pitchFamily="34" charset="0"/>
                </a:rPr>
                <a:t>Edge</a:t>
              </a:r>
              <a:endParaRPr lang="en-US" sz="1400" dirty="0">
                <a:solidFill>
                  <a:prstClr val="black"/>
                </a:solidFill>
                <a:latin typeface="Huawei Sans" panose="020C0503030203020204" pitchFamily="34" charset="0"/>
              </a:endParaRPr>
            </a:p>
          </p:txBody>
        </p:sp>
        <p:sp>
          <p:nvSpPr>
            <p:cNvPr id="35" name="矩形 34"/>
            <p:cNvSpPr/>
            <p:nvPr/>
          </p:nvSpPr>
          <p:spPr bwMode="gray">
            <a:xfrm>
              <a:off x="5313407" y="4383364"/>
              <a:ext cx="816048" cy="305105"/>
            </a:xfrm>
            <a:prstGeom prst="rect">
              <a:avLst/>
            </a:prstGeom>
          </p:spPr>
          <p:txBody>
            <a:bodyPr wrap="square">
              <a:noAutofit/>
            </a:bodyPr>
            <a:lstStyle/>
            <a:p>
              <a:pPr fontAlgn="ctr"/>
              <a:r>
                <a:rPr lang="en-US" sz="1400" dirty="0" smtClean="0">
                  <a:solidFill>
                    <a:prstClr val="black"/>
                  </a:solidFill>
                  <a:latin typeface="Huawei Sans" panose="020C0503030203020204" pitchFamily="34" charset="0"/>
                </a:rPr>
                <a:t>Access</a:t>
              </a:r>
              <a:endParaRPr lang="en-US" sz="1400" dirty="0">
                <a:solidFill>
                  <a:prstClr val="black"/>
                </a:solidFill>
                <a:latin typeface="Huawei Sans" panose="020C0503030203020204" pitchFamily="34" charset="0"/>
              </a:endParaRPr>
            </a:p>
          </p:txBody>
        </p:sp>
        <p:pic>
          <p:nvPicPr>
            <p:cNvPr id="62" name="图片 105" descr="AP.png"/>
            <p:cNvPicPr>
              <a:picLocks noChangeAspect="1"/>
            </p:cNvPicPr>
            <p:nvPr/>
          </p:nvPicPr>
          <p:blipFill>
            <a:blip r:embed="rId6"/>
            <a:stretch>
              <a:fillRect/>
            </a:stretch>
          </p:blipFill>
          <p:spPr bwMode="gray">
            <a:xfrm>
              <a:off x="6129455" y="4115382"/>
              <a:ext cx="335297" cy="274335"/>
            </a:xfrm>
            <a:prstGeom prst="rect">
              <a:avLst/>
            </a:prstGeom>
          </p:spPr>
        </p:pic>
      </p:grpSp>
      <p:sp>
        <p:nvSpPr>
          <p:cNvPr id="63" name="矩形 62"/>
          <p:cNvSpPr/>
          <p:nvPr/>
        </p:nvSpPr>
        <p:spPr bwMode="gray">
          <a:xfrm>
            <a:off x="6860708" y="4986813"/>
            <a:ext cx="4988391" cy="1044984"/>
          </a:xfrm>
          <a:prstGeom prst="rect">
            <a:avLst/>
          </a:prstGeom>
        </p:spPr>
        <p:txBody>
          <a:bodyPr wrap="square">
            <a:noAutofit/>
          </a:bodyPr>
          <a:lstStyle/>
          <a:p>
            <a:pPr marL="285750" indent="-285750" fontAlgn="ctr">
              <a:lnSpc>
                <a:spcPts val="2100"/>
              </a:lnSpc>
              <a:spcAft>
                <a:spcPts val="600"/>
              </a:spcAft>
              <a:buFont typeface="Arial" panose="020B0604020202020204" pitchFamily="34" charset="0"/>
              <a:buChar char="•"/>
            </a:pPr>
            <a:r>
              <a:rPr lang="en-US" sz="1400" dirty="0" smtClean="0">
                <a:solidFill>
                  <a:srgbClr val="30B5C5"/>
                </a:solidFill>
                <a:latin typeface="Huawei Sans" panose="020C0503030203020204" pitchFamily="34" charset="0"/>
              </a:rPr>
              <a:t>Physical network established by physical devices</a:t>
            </a:r>
            <a:endPar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100"/>
              </a:lnSpc>
              <a:spcAft>
                <a:spcPts val="600"/>
              </a:spcAft>
              <a:buFont typeface="Arial" panose="020B0604020202020204" pitchFamily="34" charset="0"/>
              <a:buChar char="•"/>
            </a:pPr>
            <a:r>
              <a:rPr lang="en-US" sz="1400" dirty="0" smtClean="0">
                <a:solidFill>
                  <a:srgbClr val="30B5C5"/>
                </a:solidFill>
                <a:latin typeface="Huawei Sans" panose="020C0503030203020204" pitchFamily="34" charset="0"/>
              </a:rPr>
              <a:t>Interoperability for all services on the campus network</a:t>
            </a:r>
          </a:p>
          <a:p>
            <a:pPr marL="285750" indent="-285750" fontAlgn="ctr">
              <a:lnSpc>
                <a:spcPts val="2100"/>
              </a:lnSpc>
              <a:spcAft>
                <a:spcPts val="600"/>
              </a:spcAft>
              <a:buFont typeface="Arial" panose="020B0604020202020204" pitchFamily="34" charset="0"/>
              <a:buChar char="•"/>
            </a:pPr>
            <a:r>
              <a:rPr lang="en-US" sz="1400" dirty="0" smtClean="0">
                <a:solidFill>
                  <a:srgbClr val="30B5C5"/>
                </a:solidFill>
                <a:latin typeface="Huawei Sans" panose="020C0503030203020204" pitchFamily="34" charset="0"/>
              </a:rPr>
              <a:t>Basic bearer network for service data forwarding</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6860709" y="3233524"/>
            <a:ext cx="4558517" cy="1228951"/>
          </a:xfrm>
          <a:prstGeom prst="rect">
            <a:avLst/>
          </a:prstGeom>
        </p:spPr>
        <p:txBody>
          <a:bodyPr wrap="square">
            <a:noAutofit/>
          </a:bodyPr>
          <a:lstStyle/>
          <a:p>
            <a:pPr marL="285750" indent="-285750" fontAlgn="ctr">
              <a:lnSpc>
                <a:spcPts val="2100"/>
              </a:lnSpc>
              <a:spcAft>
                <a:spcPts val="600"/>
              </a:spcAft>
              <a:buFont typeface="Arial" panose="020B0604020202020204" pitchFamily="34" charset="0"/>
              <a:buChar char="•"/>
            </a:pPr>
            <a:r>
              <a:rPr lang="en-US" sz="1400" dirty="0" smtClean="0">
                <a:solidFill>
                  <a:srgbClr val="30B5C5"/>
                </a:solidFill>
                <a:latin typeface="Huawei Sans" panose="020C0503030203020204" pitchFamily="34" charset="0"/>
              </a:rPr>
              <a:t>A virtualization technology is used to construct a logical topology based on any physical topology.</a:t>
            </a:r>
            <a:endPar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100"/>
              </a:lnSpc>
              <a:spcAft>
                <a:spcPts val="600"/>
              </a:spcAft>
              <a:buFont typeface="Arial" panose="020B0604020202020204" pitchFamily="34" charset="0"/>
              <a:buChar char="•"/>
            </a:pPr>
            <a:r>
              <a:rPr lang="en-US" sz="1400" dirty="0" smtClean="0">
                <a:solidFill>
                  <a:srgbClr val="30B5C5"/>
                </a:solidFill>
                <a:latin typeface="Huawei Sans" panose="020C0503030203020204" pitchFamily="34" charset="0"/>
              </a:rPr>
              <a:t>A service network is created in the fabric and decoupled from the physical network.</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6860709" y="1520298"/>
            <a:ext cx="4558518" cy="1284957"/>
          </a:xfrm>
          <a:prstGeom prst="rect">
            <a:avLst/>
          </a:prstGeom>
        </p:spPr>
        <p:txBody>
          <a:bodyPr wrap="square">
            <a:noAutofit/>
          </a:bodyPr>
          <a:lstStyle/>
          <a:p>
            <a:pPr marL="285750" indent="-285750" fontAlgn="ctr">
              <a:lnSpc>
                <a:spcPts val="2100"/>
              </a:lnSpc>
              <a:spcAft>
                <a:spcPts val="600"/>
              </a:spcAft>
              <a:buFont typeface="Arial" panose="020B0604020202020204" pitchFamily="34" charset="0"/>
              <a:buChar char="•"/>
            </a:pPr>
            <a:r>
              <a:rPr lang="en-US" sz="1400" dirty="0" smtClean="0">
                <a:solidFill>
                  <a:srgbClr val="30B5C5"/>
                </a:solidFill>
                <a:latin typeface="Huawei Sans" panose="020C0503030203020204" pitchFamily="34" charset="0"/>
              </a:rPr>
              <a:t>Multiple VNs can be created based on service requirements to implement service isolation.</a:t>
            </a:r>
            <a:endPar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100"/>
              </a:lnSpc>
              <a:spcAft>
                <a:spcPts val="600"/>
              </a:spcAft>
              <a:buFont typeface="Arial" panose="020B0604020202020204" pitchFamily="34" charset="0"/>
              <a:buChar char="•"/>
            </a:pPr>
            <a:r>
              <a:rPr lang="en-US" sz="1400" dirty="0" smtClean="0">
                <a:solidFill>
                  <a:srgbClr val="30B5C5"/>
                </a:solidFill>
                <a:latin typeface="Huawei Sans" panose="020C0503030203020204" pitchFamily="34" charset="0"/>
              </a:rPr>
              <a:t>VXLAN is used to implement Layer 2 and Layer 3 communication.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3699913" y="3583019"/>
            <a:ext cx="903164" cy="305105"/>
          </a:xfrm>
          <a:prstGeom prst="rect">
            <a:avLst/>
          </a:prstGeom>
        </p:spPr>
        <p:txBody>
          <a:bodyPr wrap="square">
            <a:noAutofit/>
          </a:bodyPr>
          <a:lstStyle/>
          <a:p>
            <a:pPr fontAlgn="ctr"/>
            <a:r>
              <a:rPr lang="en-US" sz="1400" dirty="0" smtClean="0">
                <a:solidFill>
                  <a:prstClr val="black"/>
                </a:solidFill>
                <a:latin typeface="Huawei Sans" panose="020C0503030203020204" pitchFamily="34" charset="0"/>
              </a:rPr>
              <a:t>Edge</a:t>
            </a:r>
            <a:endParaRPr lang="en-US" sz="1400" dirty="0">
              <a:solidFill>
                <a:prstClr val="black"/>
              </a:solidFill>
              <a:latin typeface="Huawei Sans" panose="020C0503030203020204" pitchFamily="34" charset="0"/>
            </a:endParaRPr>
          </a:p>
        </p:txBody>
      </p:sp>
      <p:sp>
        <p:nvSpPr>
          <p:cNvPr id="34" name="矩形 33"/>
          <p:cNvSpPr/>
          <p:nvPr/>
        </p:nvSpPr>
        <p:spPr bwMode="gray">
          <a:xfrm>
            <a:off x="4970027" y="3612839"/>
            <a:ext cx="1000845" cy="305105"/>
          </a:xfrm>
          <a:prstGeom prst="rect">
            <a:avLst/>
          </a:prstGeom>
        </p:spPr>
        <p:txBody>
          <a:bodyPr wrap="square">
            <a:noAutofit/>
          </a:bodyPr>
          <a:lstStyle/>
          <a:p>
            <a:pPr fontAlgn="ctr"/>
            <a:r>
              <a:rPr lang="en-US" sz="1400" dirty="0" smtClean="0">
                <a:solidFill>
                  <a:prstClr val="black"/>
                </a:solidFill>
                <a:latin typeface="Huawei Sans" panose="020C0503030203020204" pitchFamily="34" charset="0"/>
              </a:rPr>
              <a:t>Access</a:t>
            </a:r>
            <a:endParaRPr lang="en-US" sz="1400" dirty="0">
              <a:solidFill>
                <a:prstClr val="black"/>
              </a:solidFill>
              <a:latin typeface="Huawei Sans" panose="020C0503030203020204" pitchFamily="34" charset="0"/>
            </a:endParaRPr>
          </a:p>
        </p:txBody>
      </p:sp>
      <p:sp>
        <p:nvSpPr>
          <p:cNvPr id="3" name="梯形 2"/>
          <p:cNvSpPr/>
          <p:nvPr/>
        </p:nvSpPr>
        <p:spPr bwMode="gray">
          <a:xfrm>
            <a:off x="646143" y="1503670"/>
            <a:ext cx="6050762" cy="1685757"/>
          </a:xfrm>
          <a:prstGeom prst="trapezoid">
            <a:avLst>
              <a:gd name="adj" fmla="val 22961"/>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82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梯形 3"/>
          <p:cNvSpPr/>
          <p:nvPr/>
        </p:nvSpPr>
        <p:spPr bwMode="gray">
          <a:xfrm>
            <a:off x="919819" y="1551840"/>
            <a:ext cx="1790622" cy="1209870"/>
          </a:xfrm>
          <a:prstGeom prst="trapezoid">
            <a:avLst>
              <a:gd name="adj" fmla="val 22668"/>
            </a:avLst>
          </a:prstGeom>
          <a:gradFill flip="none" rotWithShape="1">
            <a:gsLst>
              <a:gs pos="0">
                <a:schemeClr val="bg1"/>
              </a:gs>
              <a:gs pos="100000">
                <a:srgbClr val="56C4D2"/>
              </a:gs>
            </a:gsLst>
            <a:lin ang="5400000" scaled="1"/>
          </a:gradFill>
          <a:ln>
            <a:gradFill flip="none" rotWithShape="1">
              <a:gsLst>
                <a:gs pos="0">
                  <a:schemeClr val="accent1">
                    <a:lumMod val="5000"/>
                    <a:lumOff val="95000"/>
                  </a:schemeClr>
                </a:gs>
                <a:gs pos="82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757117" y="2829581"/>
            <a:ext cx="3595492" cy="260671"/>
          </a:xfrm>
          <a:prstGeom prst="rect">
            <a:avLst/>
          </a:prstGeom>
        </p:spPr>
        <p:txBody>
          <a:bodyPr wrap="square">
            <a:noAutofit/>
          </a:bodyPr>
          <a:lstStyle/>
          <a:p>
            <a:pPr fontAlgn="ctr"/>
            <a:r>
              <a:rPr lang="en-US" sz="1400" b="1" dirty="0" smtClean="0">
                <a:solidFill>
                  <a:prstClr val="black"/>
                </a:solidFill>
                <a:latin typeface="Huawei Sans" panose="020C0503030203020204" pitchFamily="34" charset="0"/>
              </a:rPr>
              <a:t>Overlay </a:t>
            </a:r>
            <a:r>
              <a:rPr lang="en-US" sz="1400" dirty="0" smtClean="0">
                <a:solidFill>
                  <a:prstClr val="black"/>
                </a:solidFill>
                <a:latin typeface="Huawei Sans" panose="020C0503030203020204" pitchFamily="34" charset="0"/>
              </a:rPr>
              <a:t>(virtual network layer)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6" name="组合 35"/>
          <p:cNvGrpSpPr/>
          <p:nvPr/>
        </p:nvGrpSpPr>
        <p:grpSpPr bwMode="gray">
          <a:xfrm>
            <a:off x="1355711" y="1757909"/>
            <a:ext cx="556773" cy="629606"/>
            <a:chOff x="7493567" y="5008689"/>
            <a:chExt cx="1283264" cy="956570"/>
          </a:xfrm>
        </p:grpSpPr>
        <p:cxnSp>
          <p:nvCxnSpPr>
            <p:cNvPr id="37" name="直接连接符 36"/>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39" name="直接连接符 38"/>
          <p:cNvCxnSpPr>
            <a:stCxn id="42" idx="3"/>
            <a:endCxn id="43" idx="1"/>
          </p:cNvCxnSpPr>
          <p:nvPr/>
        </p:nvCxnSpPr>
        <p:spPr bwMode="gray">
          <a:xfrm>
            <a:off x="2006400" y="2404458"/>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41" idx="3"/>
            <a:endCxn id="44" idx="1"/>
          </p:cNvCxnSpPr>
          <p:nvPr/>
        </p:nvCxnSpPr>
        <p:spPr bwMode="gray">
          <a:xfrm>
            <a:off x="1827006" y="1798978"/>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1" name="图片 87" descr="汇聚交换机.png"/>
          <p:cNvPicPr>
            <a:picLocks noChangeAspect="1"/>
          </p:cNvPicPr>
          <p:nvPr/>
        </p:nvPicPr>
        <p:blipFill>
          <a:blip r:embed="rId3"/>
          <a:stretch>
            <a:fillRect/>
          </a:stretch>
        </p:blipFill>
        <p:spPr bwMode="gray">
          <a:xfrm>
            <a:off x="1592437" y="1703017"/>
            <a:ext cx="234569" cy="191922"/>
          </a:xfrm>
          <a:prstGeom prst="rect">
            <a:avLst/>
          </a:prstGeom>
        </p:spPr>
      </p:pic>
      <p:pic>
        <p:nvPicPr>
          <p:cNvPr id="42" name="图片 87" descr="汇聚交换机.png"/>
          <p:cNvPicPr>
            <a:picLocks noChangeAspect="1"/>
          </p:cNvPicPr>
          <p:nvPr/>
        </p:nvPicPr>
        <p:blipFill>
          <a:blip r:embed="rId3"/>
          <a:stretch>
            <a:fillRect/>
          </a:stretch>
        </p:blipFill>
        <p:spPr bwMode="gray">
          <a:xfrm>
            <a:off x="1771831" y="2308497"/>
            <a:ext cx="234569" cy="191922"/>
          </a:xfrm>
          <a:prstGeom prst="rect">
            <a:avLst/>
          </a:prstGeom>
        </p:spPr>
      </p:pic>
      <p:pic>
        <p:nvPicPr>
          <p:cNvPr id="43" name="图片 76" descr="接入交换机.png"/>
          <p:cNvPicPr>
            <a:picLocks noChangeAspect="1"/>
          </p:cNvPicPr>
          <p:nvPr/>
        </p:nvPicPr>
        <p:blipFill>
          <a:blip r:embed="rId4"/>
          <a:stretch>
            <a:fillRect/>
          </a:stretch>
        </p:blipFill>
        <p:spPr bwMode="gray">
          <a:xfrm>
            <a:off x="2248210" y="2308497"/>
            <a:ext cx="234569" cy="191922"/>
          </a:xfrm>
          <a:prstGeom prst="rect">
            <a:avLst/>
          </a:prstGeom>
        </p:spPr>
      </p:pic>
      <p:pic>
        <p:nvPicPr>
          <p:cNvPr id="44" name="图片 43" descr="接入交换机.png"/>
          <p:cNvPicPr>
            <a:picLocks noChangeAspect="1"/>
          </p:cNvPicPr>
          <p:nvPr/>
        </p:nvPicPr>
        <p:blipFill>
          <a:blip r:embed="rId4"/>
          <a:stretch>
            <a:fillRect/>
          </a:stretch>
        </p:blipFill>
        <p:spPr bwMode="gray">
          <a:xfrm>
            <a:off x="2069910" y="1703017"/>
            <a:ext cx="234569" cy="191922"/>
          </a:xfrm>
          <a:prstGeom prst="rect">
            <a:avLst/>
          </a:prstGeom>
        </p:spPr>
      </p:pic>
      <p:pic>
        <p:nvPicPr>
          <p:cNvPr id="45" name="图片 86" descr="核心交换机.png"/>
          <p:cNvPicPr>
            <a:picLocks noChangeAspect="1"/>
          </p:cNvPicPr>
          <p:nvPr/>
        </p:nvPicPr>
        <p:blipFill>
          <a:blip r:embed="rId5"/>
          <a:stretch>
            <a:fillRect/>
          </a:stretch>
        </p:blipFill>
        <p:spPr bwMode="gray">
          <a:xfrm>
            <a:off x="1209508" y="2020167"/>
            <a:ext cx="234569" cy="191922"/>
          </a:xfrm>
          <a:prstGeom prst="rect">
            <a:avLst/>
          </a:prstGeom>
        </p:spPr>
      </p:pic>
      <p:sp>
        <p:nvSpPr>
          <p:cNvPr id="46" name="矩形 45"/>
          <p:cNvSpPr/>
          <p:nvPr/>
        </p:nvSpPr>
        <p:spPr bwMode="gray">
          <a:xfrm>
            <a:off x="942888" y="2490694"/>
            <a:ext cx="1744485" cy="27459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 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梯形 46"/>
          <p:cNvSpPr/>
          <p:nvPr/>
        </p:nvSpPr>
        <p:spPr bwMode="gray">
          <a:xfrm>
            <a:off x="2792726" y="1551840"/>
            <a:ext cx="1790622" cy="1209870"/>
          </a:xfrm>
          <a:prstGeom prst="trapezoid">
            <a:avLst>
              <a:gd name="adj" fmla="val 22668"/>
            </a:avLst>
          </a:prstGeom>
          <a:gradFill flip="none" rotWithShape="1">
            <a:gsLst>
              <a:gs pos="0">
                <a:schemeClr val="bg1"/>
              </a:gs>
              <a:gs pos="100000">
                <a:srgbClr val="56C4D2"/>
              </a:gs>
            </a:gsLst>
            <a:lin ang="5400000" scaled="1"/>
          </a:gradFill>
          <a:ln>
            <a:gradFill flip="none" rotWithShape="1">
              <a:gsLst>
                <a:gs pos="0">
                  <a:schemeClr val="accent1">
                    <a:lumMod val="5000"/>
                    <a:lumOff val="95000"/>
                  </a:schemeClr>
                </a:gs>
                <a:gs pos="82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p:nvPr/>
        </p:nvCxnSpPr>
        <p:spPr bwMode="gray">
          <a:xfrm flipH="1">
            <a:off x="3269724" y="1757905"/>
            <a:ext cx="367864" cy="30046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50" idx="3"/>
            <a:endCxn id="51" idx="1"/>
          </p:cNvCxnSpPr>
          <p:nvPr/>
        </p:nvCxnSpPr>
        <p:spPr bwMode="gray">
          <a:xfrm>
            <a:off x="3699913" y="1798978"/>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0" name="图片 87" descr="汇聚交换机.png"/>
          <p:cNvPicPr>
            <a:picLocks noChangeAspect="1"/>
          </p:cNvPicPr>
          <p:nvPr/>
        </p:nvPicPr>
        <p:blipFill>
          <a:blip r:embed="rId3"/>
          <a:stretch>
            <a:fillRect/>
          </a:stretch>
        </p:blipFill>
        <p:spPr bwMode="gray">
          <a:xfrm>
            <a:off x="3465344" y="1703017"/>
            <a:ext cx="234569" cy="191922"/>
          </a:xfrm>
          <a:prstGeom prst="rect">
            <a:avLst/>
          </a:prstGeom>
        </p:spPr>
      </p:pic>
      <p:pic>
        <p:nvPicPr>
          <p:cNvPr id="51" name="图片 50" descr="接入交换机.png"/>
          <p:cNvPicPr>
            <a:picLocks noChangeAspect="1"/>
          </p:cNvPicPr>
          <p:nvPr/>
        </p:nvPicPr>
        <p:blipFill>
          <a:blip r:embed="rId4"/>
          <a:stretch>
            <a:fillRect/>
          </a:stretch>
        </p:blipFill>
        <p:spPr bwMode="gray">
          <a:xfrm>
            <a:off x="3942817" y="1703017"/>
            <a:ext cx="234569" cy="191922"/>
          </a:xfrm>
          <a:prstGeom prst="rect">
            <a:avLst/>
          </a:prstGeom>
        </p:spPr>
      </p:pic>
      <p:pic>
        <p:nvPicPr>
          <p:cNvPr id="52" name="图片 86" descr="核心交换机.png"/>
          <p:cNvPicPr>
            <a:picLocks noChangeAspect="1"/>
          </p:cNvPicPr>
          <p:nvPr/>
        </p:nvPicPr>
        <p:blipFill>
          <a:blip r:embed="rId5"/>
          <a:stretch>
            <a:fillRect/>
          </a:stretch>
        </p:blipFill>
        <p:spPr bwMode="gray">
          <a:xfrm>
            <a:off x="3082415" y="2020167"/>
            <a:ext cx="234569" cy="191922"/>
          </a:xfrm>
          <a:prstGeom prst="rect">
            <a:avLst/>
          </a:prstGeom>
        </p:spPr>
      </p:pic>
      <p:sp>
        <p:nvSpPr>
          <p:cNvPr id="53" name="矩形 52"/>
          <p:cNvSpPr/>
          <p:nvPr/>
        </p:nvSpPr>
        <p:spPr bwMode="gray">
          <a:xfrm>
            <a:off x="2815795" y="2490694"/>
            <a:ext cx="1744485" cy="27459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 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梯形 53"/>
          <p:cNvSpPr/>
          <p:nvPr/>
        </p:nvSpPr>
        <p:spPr bwMode="gray">
          <a:xfrm>
            <a:off x="4679645" y="1551840"/>
            <a:ext cx="1790622" cy="1209870"/>
          </a:xfrm>
          <a:prstGeom prst="trapezoid">
            <a:avLst>
              <a:gd name="adj" fmla="val 22668"/>
            </a:avLst>
          </a:prstGeom>
          <a:gradFill flip="none" rotWithShape="1">
            <a:gsLst>
              <a:gs pos="0">
                <a:schemeClr val="bg1"/>
              </a:gs>
              <a:gs pos="100000">
                <a:srgbClr val="56C4D2"/>
              </a:gs>
            </a:gsLst>
            <a:lin ang="5400000" scaled="1"/>
          </a:gradFill>
          <a:ln>
            <a:gradFill flip="none" rotWithShape="1">
              <a:gsLst>
                <a:gs pos="0">
                  <a:schemeClr val="accent1">
                    <a:lumMod val="5000"/>
                    <a:lumOff val="95000"/>
                  </a:schemeClr>
                </a:gs>
                <a:gs pos="82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p:nvPr/>
        </p:nvCxnSpPr>
        <p:spPr bwMode="gray">
          <a:xfrm flipH="1" flipV="1">
            <a:off x="5115537" y="2146302"/>
            <a:ext cx="556773" cy="24120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7" idx="3"/>
            <a:endCxn id="58" idx="1"/>
          </p:cNvCxnSpPr>
          <p:nvPr/>
        </p:nvCxnSpPr>
        <p:spPr bwMode="gray">
          <a:xfrm>
            <a:off x="5766226" y="2404458"/>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7" name="图片 87" descr="汇聚交换机.png"/>
          <p:cNvPicPr>
            <a:picLocks noChangeAspect="1"/>
          </p:cNvPicPr>
          <p:nvPr/>
        </p:nvPicPr>
        <p:blipFill>
          <a:blip r:embed="rId3"/>
          <a:stretch>
            <a:fillRect/>
          </a:stretch>
        </p:blipFill>
        <p:spPr bwMode="gray">
          <a:xfrm>
            <a:off x="5531657" y="2308497"/>
            <a:ext cx="234569" cy="191922"/>
          </a:xfrm>
          <a:prstGeom prst="rect">
            <a:avLst/>
          </a:prstGeom>
        </p:spPr>
      </p:pic>
      <p:pic>
        <p:nvPicPr>
          <p:cNvPr id="58" name="图片 76" descr="接入交换机.png"/>
          <p:cNvPicPr>
            <a:picLocks noChangeAspect="1"/>
          </p:cNvPicPr>
          <p:nvPr/>
        </p:nvPicPr>
        <p:blipFill>
          <a:blip r:embed="rId4"/>
          <a:stretch>
            <a:fillRect/>
          </a:stretch>
        </p:blipFill>
        <p:spPr bwMode="gray">
          <a:xfrm>
            <a:off x="6008036" y="2308497"/>
            <a:ext cx="234569" cy="191922"/>
          </a:xfrm>
          <a:prstGeom prst="rect">
            <a:avLst/>
          </a:prstGeom>
        </p:spPr>
      </p:pic>
      <p:pic>
        <p:nvPicPr>
          <p:cNvPr id="59" name="图片 86" descr="核心交换机.png"/>
          <p:cNvPicPr>
            <a:picLocks noChangeAspect="1"/>
          </p:cNvPicPr>
          <p:nvPr/>
        </p:nvPicPr>
        <p:blipFill>
          <a:blip r:embed="rId5"/>
          <a:stretch>
            <a:fillRect/>
          </a:stretch>
        </p:blipFill>
        <p:spPr bwMode="gray">
          <a:xfrm>
            <a:off x="4969334" y="2020167"/>
            <a:ext cx="234569" cy="191922"/>
          </a:xfrm>
          <a:prstGeom prst="rect">
            <a:avLst/>
          </a:prstGeom>
        </p:spPr>
      </p:pic>
      <p:sp>
        <p:nvSpPr>
          <p:cNvPr id="60" name="矩形 59"/>
          <p:cNvSpPr/>
          <p:nvPr/>
        </p:nvSpPr>
        <p:spPr bwMode="gray">
          <a:xfrm>
            <a:off x="4702714" y="2490694"/>
            <a:ext cx="1744485" cy="27459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 3</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1965282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Architecture Overview: Network Nodes</a:t>
            </a:r>
            <a:endParaRPr lang="en-US" altLang="zh-CN" dirty="0">
              <a:sym typeface="Huawei Sans" panose="020C0503030203020204" pitchFamily="34" charset="0"/>
            </a:endParaRPr>
          </a:p>
        </p:txBody>
      </p:sp>
      <p:pic>
        <p:nvPicPr>
          <p:cNvPr id="49" name="图片 87" descr="汇聚交换机.png"/>
          <p:cNvPicPr>
            <a:picLocks noChangeAspect="1"/>
          </p:cNvPicPr>
          <p:nvPr/>
        </p:nvPicPr>
        <p:blipFill>
          <a:blip r:embed="rId3"/>
          <a:stretch>
            <a:fillRect/>
          </a:stretch>
        </p:blipFill>
        <p:spPr bwMode="gray">
          <a:xfrm>
            <a:off x="2888961" y="3582875"/>
            <a:ext cx="369473" cy="302297"/>
          </a:xfrm>
          <a:prstGeom prst="rect">
            <a:avLst/>
          </a:prstGeom>
          <a:effectLst/>
        </p:spPr>
      </p:pic>
      <p:sp>
        <p:nvSpPr>
          <p:cNvPr id="50" name="任意多边形 49"/>
          <p:cNvSpPr/>
          <p:nvPr/>
        </p:nvSpPr>
        <p:spPr bwMode="gray">
          <a:xfrm>
            <a:off x="1947969" y="2662470"/>
            <a:ext cx="4092505" cy="222382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BEE9EE">
              <a:alpha val="34000"/>
            </a:srgbClr>
          </a:solidFill>
          <a:ln w="12700" cap="flat" cmpd="sng" algn="ctr">
            <a:noFill/>
            <a:prstDash val="solid"/>
            <a:miter lim="800000"/>
          </a:ln>
          <a:effectLst/>
        </p:spPr>
        <p:txBody>
          <a:bodyPr wrap="square" rtlCol="0" anchor="ctr">
            <a:noAutofit/>
          </a:bodyPr>
          <a:lstStyle/>
          <a:p>
            <a:pPr algn="ctr" defTabSz="1219170" fontAlgn="ctr">
              <a:defRPr/>
            </a:pPr>
            <a:endParaRPr lang="en-US"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6143521" y="1506810"/>
            <a:ext cx="5605567" cy="4426853"/>
          </a:xfrm>
          <a:prstGeom prst="rect">
            <a:avLst/>
          </a:prstGeom>
        </p:spPr>
        <p:txBody>
          <a:bodyPr wrap="square">
            <a:spAutoFit/>
          </a:bodyPr>
          <a:lstStyle/>
          <a:p>
            <a:pPr marL="228600" indent="-228600" defTabSz="1218844" fontAlgn="ctr" hangingPunct="0">
              <a:lnSpc>
                <a:spcPts val="22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Firewall:</a:t>
            </a:r>
            <a:r>
              <a:rPr lang="en-US" sz="1400" dirty="0" smtClean="0">
                <a:solidFill>
                  <a:srgbClr val="000000"/>
                </a:solidFill>
                <a:latin typeface="Huawei Sans" panose="020C0503030203020204" pitchFamily="34" charset="0"/>
              </a:rPr>
              <a:t> is required when L4-L7 security policies are deployed. It can be deployed in off-path mode or at the campus egress.</a:t>
            </a:r>
            <a:endParaRPr lang="en-US" altLang="zh-CN" sz="14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1218844" fontAlgn="ctr" hangingPunct="0">
              <a:lnSpc>
                <a:spcPts val="22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Border node:</a:t>
            </a:r>
            <a:r>
              <a:rPr lang="en-US" sz="1400" dirty="0" smtClean="0">
                <a:solidFill>
                  <a:srgbClr val="000000"/>
                </a:solidFill>
                <a:latin typeface="Huawei Sans" panose="020C0503030203020204" pitchFamily="34" charset="0"/>
              </a:rPr>
              <a:t> used to implement communication between the fabric and external networks. It is usually a core switch.</a:t>
            </a:r>
            <a:endParaRPr lang="en-US" altLang="zh-CN" sz="14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1218844" fontAlgn="ctr" hangingPunct="0">
              <a:lnSpc>
                <a:spcPts val="22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Edge node:</a:t>
            </a:r>
            <a:r>
              <a:rPr lang="en-US" sz="1400" dirty="0" smtClean="0">
                <a:solidFill>
                  <a:srgbClr val="000000"/>
                </a:solidFill>
                <a:latin typeface="Huawei Sans" panose="020C0503030203020204" pitchFamily="34" charset="0"/>
              </a:rPr>
              <a:t> a fabric edge device that connects user-side devices to the fabric. Data packets from wired users are encapsulated into VXLAN packets on edge nodes.</a:t>
            </a:r>
            <a:endParaRPr lang="en-US" altLang="zh-CN" sz="14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1218844" fontAlgn="ctr" hangingPunct="0">
              <a:lnSpc>
                <a:spcPts val="22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Transparent node:</a:t>
            </a:r>
            <a:r>
              <a:rPr lang="en-US" sz="1400" dirty="0" smtClean="0">
                <a:solidFill>
                  <a:srgbClr val="000000"/>
                </a:solidFill>
                <a:latin typeface="Huawei Sans" panose="020C0503030203020204" pitchFamily="34" charset="0"/>
              </a:rPr>
              <a:t> a transparent transmission node in the fabric. It does not need to support VXLAN.</a:t>
            </a:r>
            <a:endParaRPr lang="en-US" altLang="zh-CN" sz="14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1218844" eaLnBrk="0" fontAlgn="ctr" hangingPunct="0">
              <a:lnSpc>
                <a:spcPts val="22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Access node: </a:t>
            </a:r>
            <a:r>
              <a:rPr lang="en-US" sz="1400" dirty="0" smtClean="0">
                <a:latin typeface="Huawei Sans" panose="020C0503030203020204" pitchFamily="34" charset="0"/>
              </a:rPr>
              <a:t>is also known as an extended node. It is an access node for wired users and is optional. It provides network access for users and does not need to support VXLAN.</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28600" indent="-228600" defTabSz="1218844" eaLnBrk="0" fontAlgn="ctr" hangingPunct="0">
              <a:lnSpc>
                <a:spcPts val="22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AP: </a:t>
            </a:r>
            <a:r>
              <a:rPr lang="en-US" sz="1400" dirty="0" smtClean="0">
                <a:latin typeface="Huawei Sans" panose="020C0503030203020204" pitchFamily="34" charset="0"/>
              </a:rPr>
              <a:t>wireless access node, through which users access the wireless network and finally access the fabric.</a:t>
            </a: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bwMode="gray">
          <a:xfrm>
            <a:off x="1947969" y="4932593"/>
            <a:ext cx="4092504" cy="992207"/>
          </a:xfrm>
          <a:prstGeom prst="roundRect">
            <a:avLst/>
          </a:prstGeom>
          <a:solidFill>
            <a:sysClr val="window" lastClr="FFFFFF">
              <a:lumMod val="95000"/>
            </a:sysClr>
          </a:solidFill>
          <a:ln w="12700" cap="flat" cmpd="sng" algn="ctr">
            <a:noFill/>
            <a:prstDash val="solid"/>
            <a:miter lim="800000"/>
          </a:ln>
          <a:effectLst/>
        </p:spPr>
        <p:txBody>
          <a:bodyPr wrap="square" rtlCol="0" anchor="ctr">
            <a:noAutofit/>
          </a:bodyPr>
          <a:lstStyle/>
          <a:p>
            <a:pPr algn="ctr" defTabSz="1219170" fontAlgn="ctr">
              <a:defRPr/>
            </a:pPr>
            <a:endParaRPr lang="en-US" altLang="zh-CN"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 name="Group 165"/>
          <p:cNvGrpSpPr/>
          <p:nvPr/>
        </p:nvGrpSpPr>
        <p:grpSpPr bwMode="gray">
          <a:xfrm rot="10800000">
            <a:off x="4600736" y="4842744"/>
            <a:ext cx="1001411" cy="575601"/>
            <a:chOff x="-1233037" y="914446"/>
            <a:chExt cx="1573823" cy="778776"/>
          </a:xfrm>
        </p:grpSpPr>
        <p:cxnSp>
          <p:nvCxnSpPr>
            <p:cNvPr id="54" name="Straight Connector 166"/>
            <p:cNvCxnSpPr/>
            <p:nvPr/>
          </p:nvCxnSpPr>
          <p:spPr bwMode="gray">
            <a:xfrm flipH="1" flipV="1">
              <a:off x="-1233037" y="914446"/>
              <a:ext cx="786912" cy="778776"/>
            </a:xfrm>
            <a:prstGeom prst="line">
              <a:avLst/>
            </a:prstGeom>
            <a:noFill/>
            <a:ln w="12700" cap="flat" cmpd="sng" algn="ctr">
              <a:solidFill>
                <a:sysClr val="window" lastClr="FFFFFF">
                  <a:lumMod val="75000"/>
                </a:sysClr>
              </a:solidFill>
              <a:prstDash val="solid"/>
              <a:miter lim="800000"/>
            </a:ln>
            <a:effectLst/>
          </p:spPr>
        </p:cxnSp>
        <p:cxnSp>
          <p:nvCxnSpPr>
            <p:cNvPr id="55" name="Straight Connector 167"/>
            <p:cNvCxnSpPr/>
            <p:nvPr/>
          </p:nvCxnSpPr>
          <p:spPr bwMode="gray">
            <a:xfrm flipV="1">
              <a:off x="-446125" y="914446"/>
              <a:ext cx="786911" cy="778776"/>
            </a:xfrm>
            <a:prstGeom prst="line">
              <a:avLst/>
            </a:prstGeom>
            <a:noFill/>
            <a:ln w="12700" cap="flat" cmpd="sng" algn="ctr">
              <a:solidFill>
                <a:sysClr val="window" lastClr="FFFFFF">
                  <a:lumMod val="75000"/>
                </a:sysClr>
              </a:solidFill>
              <a:prstDash val="solid"/>
              <a:miter lim="800000"/>
            </a:ln>
            <a:effectLst/>
          </p:spPr>
        </p:cxnSp>
      </p:grpSp>
      <p:grpSp>
        <p:nvGrpSpPr>
          <p:cNvPr id="56" name="Group 165"/>
          <p:cNvGrpSpPr/>
          <p:nvPr/>
        </p:nvGrpSpPr>
        <p:grpSpPr bwMode="gray">
          <a:xfrm rot="10800000">
            <a:off x="2463288" y="4842744"/>
            <a:ext cx="1001411" cy="575601"/>
            <a:chOff x="-1233037" y="914446"/>
            <a:chExt cx="1573823" cy="778776"/>
          </a:xfrm>
        </p:grpSpPr>
        <p:cxnSp>
          <p:nvCxnSpPr>
            <p:cNvPr id="57" name="Straight Connector 166"/>
            <p:cNvCxnSpPr/>
            <p:nvPr/>
          </p:nvCxnSpPr>
          <p:spPr bwMode="gray">
            <a:xfrm flipH="1" flipV="1">
              <a:off x="-1233037" y="914446"/>
              <a:ext cx="786912" cy="778776"/>
            </a:xfrm>
            <a:prstGeom prst="line">
              <a:avLst/>
            </a:prstGeom>
            <a:noFill/>
            <a:ln w="12700" cap="flat" cmpd="sng" algn="ctr">
              <a:solidFill>
                <a:sysClr val="window" lastClr="FFFFFF">
                  <a:lumMod val="75000"/>
                </a:sysClr>
              </a:solidFill>
              <a:prstDash val="solid"/>
              <a:miter lim="800000"/>
            </a:ln>
            <a:effectLst/>
          </p:spPr>
        </p:cxnSp>
        <p:cxnSp>
          <p:nvCxnSpPr>
            <p:cNvPr id="58" name="Straight Connector 167"/>
            <p:cNvCxnSpPr/>
            <p:nvPr/>
          </p:nvCxnSpPr>
          <p:spPr bwMode="gray">
            <a:xfrm flipV="1">
              <a:off x="-446125" y="914446"/>
              <a:ext cx="786911" cy="778776"/>
            </a:xfrm>
            <a:prstGeom prst="line">
              <a:avLst/>
            </a:prstGeom>
            <a:noFill/>
            <a:ln w="12700" cap="flat" cmpd="sng" algn="ctr">
              <a:solidFill>
                <a:sysClr val="window" lastClr="FFFFFF">
                  <a:lumMod val="75000"/>
                </a:sysClr>
              </a:solidFill>
              <a:prstDash val="solid"/>
              <a:miter lim="800000"/>
            </a:ln>
            <a:effectLst/>
          </p:spPr>
        </p:cxnSp>
      </p:grpSp>
      <p:grpSp>
        <p:nvGrpSpPr>
          <p:cNvPr id="59" name="Group 165"/>
          <p:cNvGrpSpPr/>
          <p:nvPr/>
        </p:nvGrpSpPr>
        <p:grpSpPr bwMode="gray">
          <a:xfrm rot="10800000" flipV="1">
            <a:off x="3009637" y="2576060"/>
            <a:ext cx="1871156" cy="215929"/>
            <a:chOff x="-2147195" y="914446"/>
            <a:chExt cx="2487980" cy="808747"/>
          </a:xfrm>
        </p:grpSpPr>
        <p:cxnSp>
          <p:nvCxnSpPr>
            <p:cNvPr id="60" name="Straight Connector 166"/>
            <p:cNvCxnSpPr/>
            <p:nvPr/>
          </p:nvCxnSpPr>
          <p:spPr bwMode="gray">
            <a:xfrm rot="10800000">
              <a:off x="-2147195" y="914446"/>
              <a:ext cx="1033442" cy="808747"/>
            </a:xfrm>
            <a:prstGeom prst="line">
              <a:avLst/>
            </a:prstGeom>
            <a:noFill/>
            <a:ln w="12700" cap="flat" cmpd="sng" algn="ctr">
              <a:solidFill>
                <a:schemeClr val="tx1"/>
              </a:solidFill>
              <a:prstDash val="solid"/>
              <a:miter lim="800000"/>
            </a:ln>
            <a:effectLst/>
          </p:spPr>
        </p:cxnSp>
        <p:cxnSp>
          <p:nvCxnSpPr>
            <p:cNvPr id="61" name="Straight Connector 167"/>
            <p:cNvCxnSpPr/>
            <p:nvPr/>
          </p:nvCxnSpPr>
          <p:spPr bwMode="gray">
            <a:xfrm rot="10800000" flipH="1">
              <a:off x="-744655" y="914446"/>
              <a:ext cx="1085440" cy="808747"/>
            </a:xfrm>
            <a:prstGeom prst="line">
              <a:avLst/>
            </a:prstGeom>
            <a:noFill/>
            <a:ln w="12700" cap="flat" cmpd="sng" algn="ctr">
              <a:solidFill>
                <a:schemeClr val="tx1"/>
              </a:solidFill>
              <a:prstDash val="solid"/>
              <a:miter lim="800000"/>
            </a:ln>
            <a:effectLst/>
          </p:spPr>
        </p:cxnSp>
      </p:grpSp>
      <p:pic>
        <p:nvPicPr>
          <p:cNvPr id="62" name="图片 87" descr="汇聚交换机.png"/>
          <p:cNvPicPr>
            <a:picLocks noChangeAspect="1"/>
          </p:cNvPicPr>
          <p:nvPr/>
        </p:nvPicPr>
        <p:blipFill>
          <a:blip r:embed="rId3"/>
          <a:stretch>
            <a:fillRect/>
          </a:stretch>
        </p:blipFill>
        <p:spPr bwMode="gray">
          <a:xfrm>
            <a:off x="2780298" y="4733295"/>
            <a:ext cx="369473" cy="302297"/>
          </a:xfrm>
          <a:prstGeom prst="rect">
            <a:avLst/>
          </a:prstGeom>
        </p:spPr>
      </p:pic>
      <p:pic>
        <p:nvPicPr>
          <p:cNvPr id="63" name="图片 76" descr="接入交换机.png"/>
          <p:cNvPicPr>
            <a:picLocks noChangeAspect="1"/>
          </p:cNvPicPr>
          <p:nvPr/>
        </p:nvPicPr>
        <p:blipFill>
          <a:blip r:embed="rId4"/>
          <a:stretch>
            <a:fillRect/>
          </a:stretch>
        </p:blipFill>
        <p:spPr bwMode="gray">
          <a:xfrm>
            <a:off x="2265434" y="5399534"/>
            <a:ext cx="369473" cy="302297"/>
          </a:xfrm>
          <a:prstGeom prst="rect">
            <a:avLst/>
          </a:prstGeom>
        </p:spPr>
      </p:pic>
      <p:pic>
        <p:nvPicPr>
          <p:cNvPr id="64"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2686105" y="2314971"/>
            <a:ext cx="369473" cy="302297"/>
          </a:xfrm>
          <a:prstGeom prst="rect">
            <a:avLst/>
          </a:prstGeom>
        </p:spPr>
      </p:pic>
      <p:pic>
        <p:nvPicPr>
          <p:cNvPr id="65" name="图片 105" descr="AP.png"/>
          <p:cNvPicPr>
            <a:picLocks noChangeAspect="1"/>
          </p:cNvPicPr>
          <p:nvPr/>
        </p:nvPicPr>
        <p:blipFill>
          <a:blip r:embed="rId6"/>
          <a:stretch>
            <a:fillRect/>
          </a:stretch>
        </p:blipFill>
        <p:spPr bwMode="gray">
          <a:xfrm>
            <a:off x="3295034" y="5399427"/>
            <a:ext cx="366860" cy="300160"/>
          </a:xfrm>
          <a:prstGeom prst="rect">
            <a:avLst/>
          </a:prstGeom>
        </p:spPr>
      </p:pic>
      <p:pic>
        <p:nvPicPr>
          <p:cNvPr id="66" name="图片 87" descr="汇聚交换机.png"/>
          <p:cNvPicPr>
            <a:picLocks noChangeAspect="1"/>
          </p:cNvPicPr>
          <p:nvPr/>
        </p:nvPicPr>
        <p:blipFill>
          <a:blip r:embed="rId3"/>
          <a:stretch>
            <a:fillRect/>
          </a:stretch>
        </p:blipFill>
        <p:spPr bwMode="gray">
          <a:xfrm>
            <a:off x="4924316" y="4733295"/>
            <a:ext cx="369473" cy="302297"/>
          </a:xfrm>
          <a:prstGeom prst="rect">
            <a:avLst/>
          </a:prstGeom>
        </p:spPr>
      </p:pic>
      <p:pic>
        <p:nvPicPr>
          <p:cNvPr id="67" name="图片 76" descr="接入交换机.png"/>
          <p:cNvPicPr>
            <a:picLocks noChangeAspect="1"/>
          </p:cNvPicPr>
          <p:nvPr/>
        </p:nvPicPr>
        <p:blipFill>
          <a:blip r:embed="rId4"/>
          <a:stretch>
            <a:fillRect/>
          </a:stretch>
        </p:blipFill>
        <p:spPr bwMode="gray">
          <a:xfrm>
            <a:off x="4409452" y="5399534"/>
            <a:ext cx="369473" cy="302297"/>
          </a:xfrm>
          <a:prstGeom prst="rect">
            <a:avLst/>
          </a:prstGeom>
        </p:spPr>
      </p:pic>
      <p:pic>
        <p:nvPicPr>
          <p:cNvPr id="68" name="图片 105" descr="AP.png"/>
          <p:cNvPicPr>
            <a:picLocks noChangeAspect="1"/>
          </p:cNvPicPr>
          <p:nvPr/>
        </p:nvPicPr>
        <p:blipFill>
          <a:blip r:embed="rId6"/>
          <a:stretch>
            <a:fillRect/>
          </a:stretch>
        </p:blipFill>
        <p:spPr bwMode="gray">
          <a:xfrm>
            <a:off x="5439051" y="5399427"/>
            <a:ext cx="366860" cy="300160"/>
          </a:xfrm>
          <a:prstGeom prst="rect">
            <a:avLst/>
          </a:prstGeom>
        </p:spPr>
      </p:pic>
      <p:pic>
        <p:nvPicPr>
          <p:cNvPr id="69"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4859648" y="2314971"/>
            <a:ext cx="369473" cy="302297"/>
          </a:xfrm>
          <a:prstGeom prst="rect">
            <a:avLst/>
          </a:prstGeom>
        </p:spPr>
      </p:pic>
      <p:pic>
        <p:nvPicPr>
          <p:cNvPr id="70"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3786504" y="1946256"/>
            <a:ext cx="369473" cy="302297"/>
          </a:xfrm>
          <a:prstGeom prst="rect">
            <a:avLst/>
          </a:prstGeom>
          <a:noFill/>
        </p:spPr>
      </p:pic>
      <p:sp>
        <p:nvSpPr>
          <p:cNvPr id="73" name="文本框 72"/>
          <p:cNvSpPr txBox="1"/>
          <p:nvPr/>
        </p:nvSpPr>
        <p:spPr bwMode="gray">
          <a:xfrm>
            <a:off x="3793973" y="3765007"/>
            <a:ext cx="1516761" cy="584775"/>
          </a:xfrm>
          <a:prstGeom prst="rect">
            <a:avLst/>
          </a:prstGeom>
          <a:noFill/>
        </p:spPr>
        <p:txBody>
          <a:bodyPr wrap="square" rtlCol="0">
            <a:noAutofit/>
          </a:bodyPr>
          <a:lstStyle/>
          <a:p>
            <a:pPr algn="ctr" fontAlgn="ctr"/>
            <a:r>
              <a:rPr lang="en-US" sz="1600" dirty="0" smtClean="0">
                <a:solidFill>
                  <a:srgbClr val="30B5C5"/>
                </a:solidFill>
                <a:latin typeface="Huawei Sans" panose="020C0503030203020204" pitchFamily="34" charset="0"/>
              </a:rPr>
              <a:t>Fabric domain (VXLAN)</a:t>
            </a:r>
            <a:endParaRPr lang="en-US" altLang="zh-CN" sz="16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75" name="直接箭头连接符 74"/>
          <p:cNvCxnSpPr/>
          <p:nvPr/>
        </p:nvCxnSpPr>
        <p:spPr bwMode="gray">
          <a:xfrm>
            <a:off x="1550749" y="2493169"/>
            <a:ext cx="1135355"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77" name="直接箭头连接符 76"/>
          <p:cNvCxnSpPr/>
          <p:nvPr/>
        </p:nvCxnSpPr>
        <p:spPr bwMode="gray">
          <a:xfrm>
            <a:off x="1550750" y="2887918"/>
            <a:ext cx="2275223"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79" name="直接箭头连接符 78"/>
          <p:cNvCxnSpPr/>
          <p:nvPr/>
        </p:nvCxnSpPr>
        <p:spPr bwMode="gray">
          <a:xfrm>
            <a:off x="1550749" y="3741419"/>
            <a:ext cx="1320091"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81" name="直接箭头连接符 80"/>
          <p:cNvCxnSpPr/>
          <p:nvPr/>
        </p:nvCxnSpPr>
        <p:spPr bwMode="gray">
          <a:xfrm>
            <a:off x="1550750" y="4812597"/>
            <a:ext cx="1190804"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83" name="直接箭头连接符 82"/>
          <p:cNvCxnSpPr/>
          <p:nvPr/>
        </p:nvCxnSpPr>
        <p:spPr bwMode="gray">
          <a:xfrm>
            <a:off x="1550750" y="5499599"/>
            <a:ext cx="643233"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85" name="直接箭头连接符 84"/>
          <p:cNvCxnSpPr/>
          <p:nvPr/>
        </p:nvCxnSpPr>
        <p:spPr bwMode="gray">
          <a:xfrm flipV="1">
            <a:off x="2972402" y="5715283"/>
            <a:ext cx="359585" cy="317164"/>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86" name="直接箭头连接符 85"/>
          <p:cNvCxnSpPr/>
          <p:nvPr/>
        </p:nvCxnSpPr>
        <p:spPr bwMode="gray">
          <a:xfrm>
            <a:off x="1447798" y="6032447"/>
            <a:ext cx="1516194" cy="0"/>
          </a:xfrm>
          <a:prstGeom prst="straightConnector1">
            <a:avLst/>
          </a:prstGeom>
          <a:noFill/>
          <a:ln w="6350" cap="flat" cmpd="sng" algn="ctr">
            <a:solidFill>
              <a:schemeClr val="bg1">
                <a:lumMod val="75000"/>
              </a:schemeClr>
            </a:solidFill>
            <a:prstDash val="solid"/>
            <a:miter lim="800000"/>
            <a:tailEnd type="none"/>
          </a:ln>
          <a:effectLst/>
        </p:spPr>
      </p:cxnSp>
      <p:sp>
        <p:nvSpPr>
          <p:cNvPr id="87" name="文本框 86"/>
          <p:cNvSpPr txBox="1"/>
          <p:nvPr/>
        </p:nvSpPr>
        <p:spPr bwMode="gray">
          <a:xfrm>
            <a:off x="3473352" y="4973730"/>
            <a:ext cx="923131" cy="379398"/>
          </a:xfrm>
          <a:prstGeom prst="rect">
            <a:avLst/>
          </a:prstGeom>
          <a:noFill/>
        </p:spPr>
        <p:txBody>
          <a:bodyPr wrap="square" rtlCol="0">
            <a:noAutofit/>
          </a:bodyPr>
          <a:lstStyle/>
          <a:p>
            <a:pPr algn="ctr" fontAlgn="ctr"/>
            <a:r>
              <a:rPr lang="en-US" sz="1400" dirty="0" smtClean="0">
                <a:solidFill>
                  <a:prstClr val="white">
                    <a:lumMod val="50000"/>
                  </a:prstClr>
                </a:solidFill>
                <a:latin typeface="Huawei Sans" panose="020C0503030203020204" pitchFamily="34" charset="0"/>
              </a:rPr>
              <a:t>Access domain</a:t>
            </a:r>
            <a:endParaRPr lang="en-US" altLang="zh-CN" sz="1400" dirty="0">
              <a:solidFill>
                <a:prstClr val="white">
                  <a:lumMod val="50000"/>
                </a:prstClr>
              </a:solidFill>
              <a:latin typeface="Huawei Sans" panose="020C0503030203020204" pitchFamily="34" charset="0"/>
              <a:cs typeface="Huawei Sans" panose="020C0503030203020204" pitchFamily="34" charset="0"/>
            </a:endParaRPr>
          </a:p>
        </p:txBody>
      </p:sp>
      <p:cxnSp>
        <p:nvCxnSpPr>
          <p:cNvPr id="88" name="Straight Connector 167"/>
          <p:cNvCxnSpPr>
            <a:endCxn id="70" idx="2"/>
          </p:cNvCxnSpPr>
          <p:nvPr/>
        </p:nvCxnSpPr>
        <p:spPr bwMode="gray">
          <a:xfrm flipH="1" flipV="1">
            <a:off x="3971240" y="2248554"/>
            <a:ext cx="0" cy="438921"/>
          </a:xfrm>
          <a:prstGeom prst="line">
            <a:avLst/>
          </a:prstGeom>
          <a:noFill/>
          <a:ln w="12700" cap="flat" cmpd="sng" algn="ctr">
            <a:solidFill>
              <a:schemeClr val="tx1"/>
            </a:solidFill>
            <a:prstDash val="solid"/>
            <a:miter lim="800000"/>
          </a:ln>
          <a:effectLst/>
        </p:spPr>
      </p:cxnSp>
      <p:pic>
        <p:nvPicPr>
          <p:cNvPr id="89" name="图片 86" descr="核心交换机.png"/>
          <p:cNvPicPr>
            <a:picLocks noChangeAspect="1"/>
          </p:cNvPicPr>
          <p:nvPr/>
        </p:nvPicPr>
        <p:blipFill>
          <a:blip r:embed="rId8"/>
          <a:stretch>
            <a:fillRect/>
          </a:stretch>
        </p:blipFill>
        <p:spPr bwMode="gray">
          <a:xfrm>
            <a:off x="3786504" y="2687475"/>
            <a:ext cx="369473" cy="302297"/>
          </a:xfrm>
          <a:prstGeom prst="rect">
            <a:avLst/>
          </a:prstGeom>
        </p:spPr>
      </p:pic>
      <p:pic>
        <p:nvPicPr>
          <p:cNvPr id="99" name="图片 9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2968007" y="1368347"/>
            <a:ext cx="1792651" cy="330612"/>
          </a:xfrm>
          <a:prstGeom prst="rect">
            <a:avLst/>
          </a:prstGeom>
        </p:spPr>
      </p:pic>
      <p:sp>
        <p:nvSpPr>
          <p:cNvPr id="43" name="TextBox 177"/>
          <p:cNvSpPr txBox="1"/>
          <p:nvPr/>
        </p:nvSpPr>
        <p:spPr bwMode="gray">
          <a:xfrm>
            <a:off x="731838" y="2363064"/>
            <a:ext cx="1083177" cy="252000"/>
          </a:xfrm>
          <a:prstGeom prst="rect">
            <a:avLst/>
          </a:prstGeom>
          <a:solidFill>
            <a:sysClr val="window" lastClr="FFFFFF">
              <a:lumMod val="85000"/>
            </a:sysClr>
          </a:solidFill>
          <a:ln>
            <a:noFill/>
          </a:ln>
        </p:spPr>
        <p:txBody>
          <a:bodyPr wrap="square" lIns="0" tIns="0" rIns="0" bIns="0" rtlCol="0" anchor="ctr" anchorCtr="0">
            <a:noAutofit/>
          </a:bodyPr>
          <a:lstStyle/>
          <a:p>
            <a:pPr algn="ctr" defTabSz="1219170" fontAlgn="ctr">
              <a:defRPr/>
            </a:pPr>
            <a:r>
              <a:rPr lang="en-US" sz="1200" dirty="0" smtClean="0">
                <a:solidFill>
                  <a:prstClr val="black"/>
                </a:solidFill>
                <a:latin typeface="Huawei Sans" panose="020C0503030203020204" pitchFamily="34" charset="0"/>
              </a:rPr>
              <a:t>Firewall</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77"/>
          <p:cNvSpPr txBox="1"/>
          <p:nvPr/>
        </p:nvSpPr>
        <p:spPr bwMode="gray">
          <a:xfrm>
            <a:off x="731838" y="2757813"/>
            <a:ext cx="1083177" cy="252000"/>
          </a:xfrm>
          <a:prstGeom prst="rect">
            <a:avLst/>
          </a:prstGeom>
          <a:solidFill>
            <a:srgbClr val="C00000"/>
          </a:solidFill>
          <a:ln>
            <a:noFill/>
          </a:ln>
        </p:spPr>
        <p:txBody>
          <a:bodyPr wrap="square" lIns="0" tIns="0" rIns="0" bIns="0" rtlCol="0" anchor="ctr" anchorCtr="0">
            <a:noAutofit/>
          </a:bodyPr>
          <a:lstStyle/>
          <a:p>
            <a:pPr algn="ctr" fontAlgn="ctr"/>
            <a:r>
              <a:rPr lang="en-US" sz="1200" dirty="0" smtClean="0">
                <a:solidFill>
                  <a:prstClr val="white"/>
                </a:solidFill>
                <a:latin typeface="Huawei Sans" panose="020C0503030203020204" pitchFamily="34" charset="0"/>
              </a:rPr>
              <a:t>Border node</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177"/>
          <p:cNvSpPr txBox="1"/>
          <p:nvPr/>
        </p:nvSpPr>
        <p:spPr bwMode="gray">
          <a:xfrm>
            <a:off x="731838" y="3555331"/>
            <a:ext cx="1083177" cy="357384"/>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sz="1200" dirty="0" smtClean="0">
                <a:solidFill>
                  <a:prstClr val="black"/>
                </a:solidFill>
                <a:latin typeface="Huawei Sans" panose="020C0503030203020204" pitchFamily="34" charset="0"/>
              </a:rPr>
              <a:t>Transparent node</a:t>
            </a:r>
            <a:endParaRPr lang="en-US" altLang="zh-CN" sz="1200"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TextBox 177"/>
          <p:cNvSpPr txBox="1"/>
          <p:nvPr/>
        </p:nvSpPr>
        <p:spPr bwMode="gray">
          <a:xfrm>
            <a:off x="731838" y="4686597"/>
            <a:ext cx="1083177" cy="252000"/>
          </a:xfrm>
          <a:prstGeom prst="rect">
            <a:avLst/>
          </a:prstGeom>
          <a:solidFill>
            <a:srgbClr val="C00000"/>
          </a:solidFill>
          <a:ln>
            <a:noFill/>
          </a:ln>
        </p:spPr>
        <p:txBody>
          <a:bodyPr wrap="square" lIns="0" tIns="0" rIns="0" bIns="0" rtlCol="0" anchor="ctr" anchorCtr="0">
            <a:noAutofit/>
          </a:bodyPr>
          <a:lstStyle/>
          <a:p>
            <a:pPr algn="ctr" fontAlgn="ctr"/>
            <a:r>
              <a:rPr lang="en-US" sz="1200" dirty="0" smtClean="0">
                <a:solidFill>
                  <a:prstClr val="white"/>
                </a:solidFill>
                <a:latin typeface="Huawei Sans" panose="020C0503030203020204" pitchFamily="34" charset="0"/>
              </a:rPr>
              <a:t>Edge node</a:t>
            </a:r>
            <a:endParaRPr lang="en-US" altLang="zh-CN"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TextBox 177"/>
          <p:cNvSpPr txBox="1"/>
          <p:nvPr/>
        </p:nvSpPr>
        <p:spPr bwMode="gray">
          <a:xfrm>
            <a:off x="731838" y="5399534"/>
            <a:ext cx="1083177" cy="252000"/>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sz="1200" dirty="0" smtClean="0">
                <a:solidFill>
                  <a:prstClr val="black"/>
                </a:solidFill>
                <a:latin typeface="Huawei Sans" panose="020C0503030203020204" pitchFamily="34" charset="0"/>
              </a:rPr>
              <a:t>Access node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177"/>
          <p:cNvSpPr txBox="1"/>
          <p:nvPr/>
        </p:nvSpPr>
        <p:spPr bwMode="gray">
          <a:xfrm>
            <a:off x="731838" y="5873865"/>
            <a:ext cx="1083177" cy="252000"/>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sz="1200" dirty="0" smtClean="0">
                <a:solidFill>
                  <a:prstClr val="black"/>
                </a:solidFill>
                <a:latin typeface="Huawei Sans" panose="020C0503030203020204" pitchFamily="34" charset="0"/>
              </a:rPr>
              <a:t>AP</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4465408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What Are an Underlay Network and a Fabric?</a:t>
            </a:r>
            <a:endParaRPr lang="en-US" altLang="zh-CN" dirty="0">
              <a:sym typeface="Huawei Sans" panose="020C0503030203020204" pitchFamily="34" charset="0"/>
            </a:endParaRPr>
          </a:p>
        </p:txBody>
      </p:sp>
      <p:grpSp>
        <p:nvGrpSpPr>
          <p:cNvPr id="215" name="组合 214"/>
          <p:cNvGrpSpPr/>
          <p:nvPr/>
        </p:nvGrpSpPr>
        <p:grpSpPr bwMode="gray">
          <a:xfrm flipV="1">
            <a:off x="8900808" y="3939900"/>
            <a:ext cx="194258" cy="296327"/>
            <a:chOff x="5273248" y="4464391"/>
            <a:chExt cx="378553" cy="249005"/>
          </a:xfrm>
        </p:grpSpPr>
        <p:cxnSp>
          <p:nvCxnSpPr>
            <p:cNvPr id="216" name="直接连接符 215"/>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8" name="组合 217"/>
          <p:cNvGrpSpPr/>
          <p:nvPr/>
        </p:nvGrpSpPr>
        <p:grpSpPr bwMode="gray">
          <a:xfrm rot="5400000" flipV="1">
            <a:off x="7072902" y="3298235"/>
            <a:ext cx="194258" cy="296327"/>
            <a:chOff x="5273248" y="4464391"/>
            <a:chExt cx="378553" cy="249005"/>
          </a:xfrm>
        </p:grpSpPr>
        <p:cxnSp>
          <p:nvCxnSpPr>
            <p:cNvPr id="219" name="直接连接符 218"/>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2" name="组合 221"/>
          <p:cNvGrpSpPr/>
          <p:nvPr/>
        </p:nvGrpSpPr>
        <p:grpSpPr bwMode="gray">
          <a:xfrm>
            <a:off x="8852401" y="2508473"/>
            <a:ext cx="194258" cy="249005"/>
            <a:chOff x="5273248" y="4464391"/>
            <a:chExt cx="378553" cy="249005"/>
          </a:xfrm>
        </p:grpSpPr>
        <p:cxnSp>
          <p:nvCxnSpPr>
            <p:cNvPr id="223" name="直接连接符 222"/>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5" name="椭圆 224"/>
          <p:cNvSpPr/>
          <p:nvPr/>
        </p:nvSpPr>
        <p:spPr bwMode="gray">
          <a:xfrm rot="3329113">
            <a:off x="1299919" y="2576683"/>
            <a:ext cx="2359890" cy="2043936"/>
          </a:xfrm>
          <a:prstGeom prst="ellipse">
            <a:avLst/>
          </a:prstGeom>
          <a:solidFill>
            <a:srgbClr val="BEE9EE">
              <a:alpha val="32000"/>
            </a:srgbClr>
          </a:solidFill>
          <a:ln>
            <a:solidFill>
              <a:srgbClr val="56C4D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圆角矩形 75"/>
          <p:cNvSpPr/>
          <p:nvPr/>
        </p:nvSpPr>
        <p:spPr bwMode="gray">
          <a:xfrm>
            <a:off x="731838" y="1067713"/>
            <a:ext cx="5316648" cy="360000"/>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Underlay network</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圆角矩形 75"/>
          <p:cNvSpPr/>
          <p:nvPr/>
        </p:nvSpPr>
        <p:spPr bwMode="gray">
          <a:xfrm>
            <a:off x="6096000" y="1067713"/>
            <a:ext cx="5364164" cy="360000"/>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Fabric</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圆角矩形 237"/>
          <p:cNvSpPr/>
          <p:nvPr/>
        </p:nvSpPr>
        <p:spPr bwMode="gray">
          <a:xfrm>
            <a:off x="731837" y="1492715"/>
            <a:ext cx="5316647" cy="4673722"/>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圆角矩形 238"/>
          <p:cNvSpPr/>
          <p:nvPr/>
        </p:nvSpPr>
        <p:spPr bwMode="gray">
          <a:xfrm>
            <a:off x="6096000" y="1492715"/>
            <a:ext cx="5364164" cy="4673722"/>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矩形 239"/>
          <p:cNvSpPr/>
          <p:nvPr/>
        </p:nvSpPr>
        <p:spPr bwMode="gray">
          <a:xfrm>
            <a:off x="731837" y="1510241"/>
            <a:ext cx="5316647" cy="707886"/>
          </a:xfrm>
          <a:prstGeom prst="rect">
            <a:avLst/>
          </a:prstGeom>
        </p:spPr>
        <p:txBody>
          <a:bodyPr wrap="square">
            <a:spAutoFit/>
          </a:bodyPr>
          <a:lstStyle/>
          <a:p>
            <a:pPr fontAlgn="ctr">
              <a:lnSpc>
                <a:spcPts val="1600"/>
              </a:lnSpc>
              <a:spcAft>
                <a:spcPts val="300"/>
              </a:spcAft>
            </a:pPr>
            <a:r>
              <a:rPr lang="en-US" sz="1200" dirty="0" smtClean="0">
                <a:latin typeface="Huawei Sans" panose="020C0503030203020204" pitchFamily="34" charset="0"/>
              </a:rPr>
              <a:t>The underlay network is the foundation of the entire virtualized campus network. It is a physical network consisting of physical network devices, which provides interoperability for all services on a campus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矩形 242"/>
          <p:cNvSpPr/>
          <p:nvPr/>
        </p:nvSpPr>
        <p:spPr bwMode="gray">
          <a:xfrm>
            <a:off x="731838" y="4766457"/>
            <a:ext cx="5316646" cy="990015"/>
          </a:xfrm>
          <a:prstGeom prst="rect">
            <a:avLst/>
          </a:prstGeom>
        </p:spPr>
        <p:txBody>
          <a:bodyPr wrap="square">
            <a:spAutoFit/>
          </a:bodyPr>
          <a:lstStyle/>
          <a:p>
            <a:pPr marL="180975" indent="-180975" fontAlgn="ctr">
              <a:lnSpc>
                <a:spcPts val="1600"/>
              </a:lnSpc>
              <a:spcAft>
                <a:spcPts val="300"/>
              </a:spcAft>
              <a:buFont typeface="Arial" panose="020B0604020202020204" pitchFamily="34" charset="0"/>
              <a:buChar char="•"/>
            </a:pPr>
            <a:r>
              <a:rPr lang="en-US" sz="1200" dirty="0" smtClean="0">
                <a:latin typeface="Huawei Sans" panose="020C0503030203020204" pitchFamily="34" charset="0"/>
              </a:rPr>
              <a:t>Multi-layer architecture (core, aggregation, and access layers)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lnSpc>
                <a:spcPts val="1600"/>
              </a:lnSpc>
              <a:spcAft>
                <a:spcPts val="300"/>
              </a:spcAft>
              <a:buFont typeface="Arial" panose="020B0604020202020204" pitchFamily="34" charset="0"/>
              <a:buChar char="•"/>
            </a:pPr>
            <a:r>
              <a:rPr lang="en-US" sz="1200" dirty="0" smtClean="0">
                <a:latin typeface="Huawei Sans" panose="020C0503030203020204" pitchFamily="34" charset="0"/>
              </a:rPr>
              <a:t>Multiple topologies (such as tree, ring, and mesh topologies)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lnSpc>
                <a:spcPts val="1600"/>
              </a:lnSpc>
              <a:spcAft>
                <a:spcPts val="300"/>
              </a:spcAft>
              <a:buFont typeface="Arial" panose="020B0604020202020204" pitchFamily="34" charset="0"/>
              <a:buChar char="•"/>
            </a:pPr>
            <a:r>
              <a:rPr lang="en-US" sz="1200" dirty="0" smtClean="0">
                <a:latin typeface="Huawei Sans" panose="020C0503030203020204" pitchFamily="34" charset="0"/>
              </a:rPr>
              <a:t>Underlay information includes device interconnection VLANs, interconnection IP addresses, and an IGP.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p:cNvGrpSpPr/>
          <p:nvPr/>
        </p:nvGrpSpPr>
        <p:grpSpPr bwMode="gray">
          <a:xfrm>
            <a:off x="796726" y="2317073"/>
            <a:ext cx="4782552" cy="2240905"/>
            <a:chOff x="354448" y="2665490"/>
            <a:chExt cx="4782552" cy="2240905"/>
          </a:xfrm>
        </p:grpSpPr>
        <p:cxnSp>
          <p:nvCxnSpPr>
            <p:cNvPr id="226" name="直接连接符 225"/>
            <p:cNvCxnSpPr/>
            <p:nvPr/>
          </p:nvCxnSpPr>
          <p:spPr bwMode="gray">
            <a:xfrm flipH="1" flipV="1">
              <a:off x="1171826" y="3856031"/>
              <a:ext cx="1667149" cy="698529"/>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bwMode="gray">
            <a:xfrm flipH="1">
              <a:off x="1209867" y="3269846"/>
              <a:ext cx="1257277" cy="586185"/>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bwMode="gray">
            <a:xfrm>
              <a:off x="2838975" y="4541382"/>
              <a:ext cx="2016489"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bwMode="gray">
            <a:xfrm>
              <a:off x="2492756" y="3269846"/>
              <a:ext cx="86660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0" name="图片 87" descr="汇聚交换机.png"/>
            <p:cNvPicPr>
              <a:picLocks noChangeAspect="1"/>
            </p:cNvPicPr>
            <p:nvPr/>
          </p:nvPicPr>
          <p:blipFill>
            <a:blip r:embed="rId3"/>
            <a:stretch>
              <a:fillRect/>
            </a:stretch>
          </p:blipFill>
          <p:spPr bwMode="gray">
            <a:xfrm>
              <a:off x="2281080" y="3124968"/>
              <a:ext cx="377776" cy="309091"/>
            </a:xfrm>
            <a:prstGeom prst="rect">
              <a:avLst/>
            </a:prstGeom>
          </p:spPr>
        </p:pic>
        <p:pic>
          <p:nvPicPr>
            <p:cNvPr id="231" name="图片 87" descr="汇聚交换机.png"/>
            <p:cNvPicPr>
              <a:picLocks noChangeAspect="1"/>
            </p:cNvPicPr>
            <p:nvPr/>
          </p:nvPicPr>
          <p:blipFill>
            <a:blip r:embed="rId3"/>
            <a:stretch>
              <a:fillRect/>
            </a:stretch>
          </p:blipFill>
          <p:spPr bwMode="gray">
            <a:xfrm>
              <a:off x="2625607" y="4386837"/>
              <a:ext cx="377776" cy="309091"/>
            </a:xfrm>
            <a:prstGeom prst="rect">
              <a:avLst/>
            </a:prstGeom>
          </p:spPr>
        </p:pic>
        <p:pic>
          <p:nvPicPr>
            <p:cNvPr id="232" name="图片 76" descr="接入交换机.png"/>
            <p:cNvPicPr>
              <a:picLocks noChangeAspect="1"/>
            </p:cNvPicPr>
            <p:nvPr/>
          </p:nvPicPr>
          <p:blipFill>
            <a:blip r:embed="rId4"/>
            <a:stretch>
              <a:fillRect/>
            </a:stretch>
          </p:blipFill>
          <p:spPr bwMode="gray">
            <a:xfrm>
              <a:off x="3724480" y="4386837"/>
              <a:ext cx="377776" cy="309091"/>
            </a:xfrm>
            <a:prstGeom prst="rect">
              <a:avLst/>
            </a:prstGeom>
          </p:spPr>
        </p:pic>
        <p:pic>
          <p:nvPicPr>
            <p:cNvPr id="233" name="图片 232" descr="接入交换机.png"/>
            <p:cNvPicPr>
              <a:picLocks noChangeAspect="1"/>
            </p:cNvPicPr>
            <p:nvPr/>
          </p:nvPicPr>
          <p:blipFill>
            <a:blip r:embed="rId4"/>
            <a:stretch>
              <a:fillRect/>
            </a:stretch>
          </p:blipFill>
          <p:spPr bwMode="gray">
            <a:xfrm>
              <a:off x="3381047" y="3124968"/>
              <a:ext cx="377776" cy="309091"/>
            </a:xfrm>
            <a:prstGeom prst="rect">
              <a:avLst/>
            </a:prstGeom>
          </p:spPr>
        </p:pic>
        <p:pic>
          <p:nvPicPr>
            <p:cNvPr id="234" name="图片 86" descr="核心交换机.png"/>
            <p:cNvPicPr>
              <a:picLocks noChangeAspect="1"/>
            </p:cNvPicPr>
            <p:nvPr/>
          </p:nvPicPr>
          <p:blipFill>
            <a:blip r:embed="rId5"/>
            <a:stretch>
              <a:fillRect/>
            </a:stretch>
          </p:blipFill>
          <p:spPr bwMode="gray">
            <a:xfrm>
              <a:off x="1020979" y="3707549"/>
              <a:ext cx="377776" cy="309091"/>
            </a:xfrm>
            <a:prstGeom prst="rect">
              <a:avLst/>
            </a:prstGeom>
          </p:spPr>
        </p:pic>
        <p:pic>
          <p:nvPicPr>
            <p:cNvPr id="235" name="图片 105" descr="AP.png"/>
            <p:cNvPicPr>
              <a:picLocks noChangeAspect="1"/>
            </p:cNvPicPr>
            <p:nvPr/>
          </p:nvPicPr>
          <p:blipFill>
            <a:blip r:embed="rId6"/>
            <a:stretch>
              <a:fillRect/>
            </a:stretch>
          </p:blipFill>
          <p:spPr bwMode="gray">
            <a:xfrm>
              <a:off x="4768173" y="4390498"/>
              <a:ext cx="368827" cy="301769"/>
            </a:xfrm>
            <a:prstGeom prst="rect">
              <a:avLst/>
            </a:prstGeom>
          </p:spPr>
        </p:pic>
        <p:sp>
          <p:nvSpPr>
            <p:cNvPr id="241" name="文本框 240"/>
            <p:cNvSpPr txBox="1"/>
            <p:nvPr/>
          </p:nvSpPr>
          <p:spPr bwMode="gray">
            <a:xfrm>
              <a:off x="460837" y="2665490"/>
              <a:ext cx="1875835" cy="430887"/>
            </a:xfrm>
            <a:prstGeom prst="rect">
              <a:avLst/>
            </a:prstGeom>
            <a:noFill/>
          </p:spPr>
          <p:txBody>
            <a:bodyPr wrap="none" rtlCol="0">
              <a:spAutoFit/>
            </a:bodyPr>
            <a:lstStyle/>
            <a:p>
              <a:pPr algn="ctr" fontAlgn="ctr"/>
              <a:r>
                <a:rPr lang="en-US" sz="1100" dirty="0" smtClean="0">
                  <a:solidFill>
                    <a:srgbClr val="30B5C5"/>
                  </a:solidFill>
                  <a:latin typeface="Huawei Sans" panose="020C0503030203020204" pitchFamily="34" charset="0"/>
                </a:rPr>
                <a:t>Interconnection VLAN</a:t>
              </a:r>
            </a:p>
            <a:p>
              <a:pPr algn="ctr" fontAlgn="ctr"/>
              <a:r>
                <a:rPr lang="en-US" sz="1100" dirty="0" smtClean="0">
                  <a:solidFill>
                    <a:srgbClr val="30B5C5"/>
                  </a:solidFill>
                  <a:latin typeface="Huawei Sans" panose="020C0503030203020204" pitchFamily="34" charset="0"/>
                </a:rPr>
                <a:t>Interconnection IP address</a:t>
              </a:r>
              <a:endParaRPr lang="en-US" altLang="zh-CN" sz="11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文本框 241"/>
            <p:cNvSpPr txBox="1"/>
            <p:nvPr/>
          </p:nvSpPr>
          <p:spPr bwMode="gray">
            <a:xfrm>
              <a:off x="354448" y="4475508"/>
              <a:ext cx="1875835" cy="430887"/>
            </a:xfrm>
            <a:prstGeom prst="rect">
              <a:avLst/>
            </a:prstGeom>
            <a:noFill/>
          </p:spPr>
          <p:txBody>
            <a:bodyPr wrap="none" rtlCol="0">
              <a:spAutoFit/>
            </a:bodyPr>
            <a:lstStyle/>
            <a:p>
              <a:pPr algn="ctr" fontAlgn="ctr"/>
              <a:r>
                <a:rPr lang="en-US" sz="1100" dirty="0" smtClean="0">
                  <a:solidFill>
                    <a:srgbClr val="30B5C5"/>
                  </a:solidFill>
                  <a:latin typeface="Huawei Sans" panose="020C0503030203020204" pitchFamily="34" charset="0"/>
                </a:rPr>
                <a:t>Interconnection VLAN</a:t>
              </a:r>
            </a:p>
            <a:p>
              <a:pPr algn="ctr" fontAlgn="ctr"/>
              <a:r>
                <a:rPr lang="en-US" sz="1100" dirty="0" smtClean="0">
                  <a:solidFill>
                    <a:srgbClr val="30B5C5"/>
                  </a:solidFill>
                  <a:latin typeface="Huawei Sans" panose="020C0503030203020204" pitchFamily="34" charset="0"/>
                </a:rPr>
                <a:t>Interconnection IP address</a:t>
              </a:r>
              <a:endParaRPr lang="en-US" altLang="zh-CN" sz="11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文本框 243"/>
            <p:cNvSpPr txBox="1"/>
            <p:nvPr/>
          </p:nvSpPr>
          <p:spPr bwMode="gray">
            <a:xfrm>
              <a:off x="2022030" y="3754880"/>
              <a:ext cx="904415" cy="261610"/>
            </a:xfrm>
            <a:prstGeom prst="rect">
              <a:avLst/>
            </a:prstGeom>
            <a:noFill/>
          </p:spPr>
          <p:txBody>
            <a:bodyPr wrap="none" rtlCol="0">
              <a:spAutoFit/>
            </a:bodyPr>
            <a:lstStyle/>
            <a:p>
              <a:pPr algn="ctr" fontAlgn="ctr"/>
              <a:r>
                <a:rPr lang="en-US" sz="1100" dirty="0" smtClean="0">
                  <a:solidFill>
                    <a:srgbClr val="30B5C5"/>
                  </a:solidFill>
                  <a:latin typeface="Huawei Sans" panose="020C0503030203020204" pitchFamily="34" charset="0"/>
                </a:rPr>
                <a:t>IGP (OSPF)</a:t>
              </a:r>
              <a:endParaRPr lang="en-US" altLang="zh-CN" sz="11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5" name="直接箭头连接符 244"/>
            <p:cNvCxnSpPr/>
            <p:nvPr/>
          </p:nvCxnSpPr>
          <p:spPr bwMode="gray">
            <a:xfrm>
              <a:off x="1619124" y="3115947"/>
              <a:ext cx="184020" cy="453744"/>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246" name="直接箭头连接符 245"/>
            <p:cNvCxnSpPr/>
            <p:nvPr/>
          </p:nvCxnSpPr>
          <p:spPr bwMode="gray">
            <a:xfrm flipV="1">
              <a:off x="1444796" y="4065119"/>
              <a:ext cx="192918" cy="410389"/>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47" name="直接连接符 246"/>
          <p:cNvCxnSpPr>
            <a:stCxn id="62" idx="1"/>
          </p:cNvCxnSpPr>
          <p:nvPr/>
        </p:nvCxnSpPr>
        <p:spPr bwMode="gray">
          <a:xfrm flipH="1" flipV="1">
            <a:off x="7355658" y="3413581"/>
            <a:ext cx="1453780" cy="492308"/>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251" idx="1"/>
          </p:cNvCxnSpPr>
          <p:nvPr/>
        </p:nvCxnSpPr>
        <p:spPr bwMode="gray">
          <a:xfrm flipH="1">
            <a:off x="7397658" y="2837063"/>
            <a:ext cx="1358127" cy="576518"/>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bwMode="gray">
          <a:xfrm>
            <a:off x="9022806" y="3905888"/>
            <a:ext cx="2016489"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bwMode="gray">
          <a:xfrm>
            <a:off x="8967461" y="2827395"/>
            <a:ext cx="86660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1" name="图片 87" descr="汇聚交换机.png"/>
          <p:cNvPicPr>
            <a:picLocks noChangeAspect="1"/>
          </p:cNvPicPr>
          <p:nvPr/>
        </p:nvPicPr>
        <p:blipFill>
          <a:blip r:embed="rId3"/>
          <a:stretch>
            <a:fillRect/>
          </a:stretch>
        </p:blipFill>
        <p:spPr bwMode="gray">
          <a:xfrm>
            <a:off x="8755785" y="2682517"/>
            <a:ext cx="377776" cy="309091"/>
          </a:xfrm>
          <a:prstGeom prst="rect">
            <a:avLst/>
          </a:prstGeom>
        </p:spPr>
      </p:pic>
      <p:pic>
        <p:nvPicPr>
          <p:cNvPr id="252" name="图片 76" descr="接入交换机.png"/>
          <p:cNvPicPr>
            <a:picLocks noChangeAspect="1"/>
          </p:cNvPicPr>
          <p:nvPr/>
        </p:nvPicPr>
        <p:blipFill>
          <a:blip r:embed="rId4"/>
          <a:stretch>
            <a:fillRect/>
          </a:stretch>
        </p:blipFill>
        <p:spPr bwMode="gray">
          <a:xfrm>
            <a:off x="9908311" y="3751343"/>
            <a:ext cx="377776" cy="309091"/>
          </a:xfrm>
          <a:prstGeom prst="rect">
            <a:avLst/>
          </a:prstGeom>
        </p:spPr>
      </p:pic>
      <p:pic>
        <p:nvPicPr>
          <p:cNvPr id="253" name="图片 252" descr="接入交换机.png"/>
          <p:cNvPicPr>
            <a:picLocks noChangeAspect="1"/>
          </p:cNvPicPr>
          <p:nvPr/>
        </p:nvPicPr>
        <p:blipFill>
          <a:blip r:embed="rId4"/>
          <a:stretch>
            <a:fillRect/>
          </a:stretch>
        </p:blipFill>
        <p:spPr bwMode="gray">
          <a:xfrm>
            <a:off x="9855752" y="2682517"/>
            <a:ext cx="377776" cy="309091"/>
          </a:xfrm>
          <a:prstGeom prst="rect">
            <a:avLst/>
          </a:prstGeom>
        </p:spPr>
      </p:pic>
      <p:pic>
        <p:nvPicPr>
          <p:cNvPr id="254" name="图片 86" descr="核心交换机.png"/>
          <p:cNvPicPr>
            <a:picLocks noChangeAspect="1"/>
          </p:cNvPicPr>
          <p:nvPr/>
        </p:nvPicPr>
        <p:blipFill>
          <a:blip r:embed="rId5"/>
          <a:stretch>
            <a:fillRect/>
          </a:stretch>
        </p:blipFill>
        <p:spPr bwMode="gray">
          <a:xfrm>
            <a:off x="7204810" y="3265098"/>
            <a:ext cx="377776" cy="309091"/>
          </a:xfrm>
          <a:prstGeom prst="rect">
            <a:avLst/>
          </a:prstGeom>
        </p:spPr>
      </p:pic>
      <p:pic>
        <p:nvPicPr>
          <p:cNvPr id="255" name="图片 105" descr="AP.png"/>
          <p:cNvPicPr>
            <a:picLocks noChangeAspect="1"/>
          </p:cNvPicPr>
          <p:nvPr/>
        </p:nvPicPr>
        <p:blipFill>
          <a:blip r:embed="rId6"/>
          <a:stretch>
            <a:fillRect/>
          </a:stretch>
        </p:blipFill>
        <p:spPr bwMode="gray">
          <a:xfrm>
            <a:off x="10952004" y="3755004"/>
            <a:ext cx="368827" cy="301769"/>
          </a:xfrm>
          <a:prstGeom prst="rect">
            <a:avLst/>
          </a:prstGeom>
        </p:spPr>
      </p:pic>
      <p:sp>
        <p:nvSpPr>
          <p:cNvPr id="260" name="任意多边形 259"/>
          <p:cNvSpPr/>
          <p:nvPr/>
        </p:nvSpPr>
        <p:spPr bwMode="gray">
          <a:xfrm>
            <a:off x="7021868" y="2554628"/>
            <a:ext cx="1720105" cy="720827"/>
          </a:xfrm>
          <a:custGeom>
            <a:avLst/>
            <a:gdLst>
              <a:gd name="connsiteX0" fmla="*/ 0 w 1618488"/>
              <a:gd name="connsiteY0" fmla="*/ 713232 h 713232"/>
              <a:gd name="connsiteX1" fmla="*/ 1618488 w 1618488"/>
              <a:gd name="connsiteY1" fmla="*/ 0 h 713232"/>
              <a:gd name="connsiteX0" fmla="*/ 0 w 1618488"/>
              <a:gd name="connsiteY0" fmla="*/ 713232 h 713232"/>
              <a:gd name="connsiteX1" fmla="*/ 1618488 w 1618488"/>
              <a:gd name="connsiteY1" fmla="*/ 0 h 713232"/>
              <a:gd name="connsiteX0" fmla="*/ 0 w 1618488"/>
              <a:gd name="connsiteY0" fmla="*/ 813390 h 813390"/>
              <a:gd name="connsiteX1" fmla="*/ 1618488 w 1618488"/>
              <a:gd name="connsiteY1" fmla="*/ 100158 h 813390"/>
              <a:gd name="connsiteX0" fmla="*/ 0 w 1551297"/>
              <a:gd name="connsiteY0" fmla="*/ 893891 h 893891"/>
              <a:gd name="connsiteX1" fmla="*/ 1551297 w 1551297"/>
              <a:gd name="connsiteY1" fmla="*/ 80075 h 893891"/>
              <a:gd name="connsiteX0" fmla="*/ 0 w 1551297"/>
              <a:gd name="connsiteY0" fmla="*/ 840184 h 840184"/>
              <a:gd name="connsiteX1" fmla="*/ 1551297 w 1551297"/>
              <a:gd name="connsiteY1" fmla="*/ 26368 h 840184"/>
              <a:gd name="connsiteX0" fmla="*/ 0 w 1551297"/>
              <a:gd name="connsiteY0" fmla="*/ 840184 h 840184"/>
              <a:gd name="connsiteX1" fmla="*/ 1551297 w 1551297"/>
              <a:gd name="connsiteY1" fmla="*/ 26368 h 840184"/>
              <a:gd name="connsiteX0" fmla="*/ 0 w 1506503"/>
              <a:gd name="connsiteY0" fmla="*/ 872559 h 872559"/>
              <a:gd name="connsiteX1" fmla="*/ 1506503 w 1506503"/>
              <a:gd name="connsiteY1" fmla="*/ 22167 h 872559"/>
              <a:gd name="connsiteX0" fmla="*/ 0 w 1506503"/>
              <a:gd name="connsiteY0" fmla="*/ 864709 h 864709"/>
              <a:gd name="connsiteX1" fmla="*/ 1506503 w 1506503"/>
              <a:gd name="connsiteY1" fmla="*/ 14317 h 864709"/>
              <a:gd name="connsiteX0" fmla="*/ 0 w 1506503"/>
              <a:gd name="connsiteY0" fmla="*/ 863386 h 863386"/>
              <a:gd name="connsiteX1" fmla="*/ 1506503 w 1506503"/>
              <a:gd name="connsiteY1" fmla="*/ 12994 h 863386"/>
              <a:gd name="connsiteX0" fmla="*/ 0 w 1474806"/>
              <a:gd name="connsiteY0" fmla="*/ 875164 h 875164"/>
              <a:gd name="connsiteX1" fmla="*/ 1474806 w 1474806"/>
              <a:gd name="connsiteY1" fmla="*/ 12436 h 875164"/>
            </a:gdLst>
            <a:ahLst/>
            <a:cxnLst>
              <a:cxn ang="0">
                <a:pos x="connsiteX0" y="connsiteY0"/>
              </a:cxn>
              <a:cxn ang="0">
                <a:pos x="connsiteX1" y="connsiteY1"/>
              </a:cxn>
            </a:cxnLst>
            <a:rect l="l" t="t" r="r" b="b"/>
            <a:pathLst>
              <a:path w="1474806" h="875164">
                <a:moveTo>
                  <a:pt x="0" y="875164"/>
                </a:moveTo>
                <a:cubicBezTo>
                  <a:pt x="294461" y="116212"/>
                  <a:pt x="714928" y="-51572"/>
                  <a:pt x="1474806" y="12436"/>
                </a:cubicBezTo>
              </a:path>
            </a:pathLst>
          </a:custGeom>
          <a:noFill/>
          <a:ln>
            <a:solidFill>
              <a:srgbClr val="C7000B"/>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文本框 260"/>
          <p:cNvSpPr txBox="1"/>
          <p:nvPr/>
        </p:nvSpPr>
        <p:spPr bwMode="gray">
          <a:xfrm rot="19942996">
            <a:off x="6404052" y="2492514"/>
            <a:ext cx="2137125" cy="276999"/>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BGP EVPN peer relationship</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任意多边形 261"/>
          <p:cNvSpPr/>
          <p:nvPr/>
        </p:nvSpPr>
        <p:spPr bwMode="gray">
          <a:xfrm flipV="1">
            <a:off x="7050989" y="3575799"/>
            <a:ext cx="1791698" cy="660428"/>
          </a:xfrm>
          <a:custGeom>
            <a:avLst/>
            <a:gdLst>
              <a:gd name="connsiteX0" fmla="*/ 0 w 1618488"/>
              <a:gd name="connsiteY0" fmla="*/ 713232 h 713232"/>
              <a:gd name="connsiteX1" fmla="*/ 1618488 w 1618488"/>
              <a:gd name="connsiteY1" fmla="*/ 0 h 713232"/>
              <a:gd name="connsiteX0" fmla="*/ 0 w 1618488"/>
              <a:gd name="connsiteY0" fmla="*/ 713232 h 713232"/>
              <a:gd name="connsiteX1" fmla="*/ 1618488 w 1618488"/>
              <a:gd name="connsiteY1" fmla="*/ 0 h 713232"/>
              <a:gd name="connsiteX0" fmla="*/ 0 w 1618488"/>
              <a:gd name="connsiteY0" fmla="*/ 813390 h 813390"/>
              <a:gd name="connsiteX1" fmla="*/ 1618488 w 1618488"/>
              <a:gd name="connsiteY1" fmla="*/ 100158 h 813390"/>
              <a:gd name="connsiteX0" fmla="*/ 0 w 1620284"/>
              <a:gd name="connsiteY0" fmla="*/ 913418 h 913418"/>
              <a:gd name="connsiteX1" fmla="*/ 1620284 w 1620284"/>
              <a:gd name="connsiteY1" fmla="*/ 76221 h 913418"/>
              <a:gd name="connsiteX0" fmla="*/ 0 w 1620284"/>
              <a:gd name="connsiteY0" fmla="*/ 849454 h 849454"/>
              <a:gd name="connsiteX1" fmla="*/ 1620284 w 1620284"/>
              <a:gd name="connsiteY1" fmla="*/ 12257 h 849454"/>
              <a:gd name="connsiteX0" fmla="*/ 0 w 1658004"/>
              <a:gd name="connsiteY0" fmla="*/ 891229 h 891229"/>
              <a:gd name="connsiteX1" fmla="*/ 1658004 w 1658004"/>
              <a:gd name="connsiteY1" fmla="*/ 8954 h 891229"/>
              <a:gd name="connsiteX0" fmla="*/ 0 w 1658004"/>
              <a:gd name="connsiteY0" fmla="*/ 888174 h 888174"/>
              <a:gd name="connsiteX1" fmla="*/ 1658004 w 1658004"/>
              <a:gd name="connsiteY1" fmla="*/ 5899 h 888174"/>
              <a:gd name="connsiteX0" fmla="*/ 0 w 1658004"/>
              <a:gd name="connsiteY0" fmla="*/ 887368 h 887368"/>
              <a:gd name="connsiteX1" fmla="*/ 1658004 w 1658004"/>
              <a:gd name="connsiteY1" fmla="*/ 5093 h 887368"/>
            </a:gdLst>
            <a:ahLst/>
            <a:cxnLst>
              <a:cxn ang="0">
                <a:pos x="connsiteX0" y="connsiteY0"/>
              </a:cxn>
              <a:cxn ang="0">
                <a:pos x="connsiteX1" y="connsiteY1"/>
              </a:cxn>
            </a:cxnLst>
            <a:rect l="l" t="t" r="r" b="b"/>
            <a:pathLst>
              <a:path w="1658004" h="887368">
                <a:moveTo>
                  <a:pt x="0" y="887368"/>
                </a:moveTo>
                <a:cubicBezTo>
                  <a:pt x="346328" y="92682"/>
                  <a:pt x="794058" y="-29157"/>
                  <a:pt x="1658004" y="5093"/>
                </a:cubicBezTo>
              </a:path>
            </a:pathLst>
          </a:custGeom>
          <a:noFill/>
          <a:ln>
            <a:solidFill>
              <a:srgbClr val="C7000B"/>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文本框 262"/>
          <p:cNvSpPr txBox="1"/>
          <p:nvPr/>
        </p:nvSpPr>
        <p:spPr bwMode="gray">
          <a:xfrm rot="1416006">
            <a:off x="7125919" y="3686287"/>
            <a:ext cx="1370720" cy="430887"/>
          </a:xfrm>
          <a:prstGeom prst="rect">
            <a:avLst/>
          </a:prstGeom>
          <a:noFill/>
        </p:spPr>
        <p:txBody>
          <a:bodyPr wrap="square" rtlCol="0">
            <a:spAutoFit/>
          </a:bodyPr>
          <a:lstStyle/>
          <a:p>
            <a:pPr algn="ctr" fontAlgn="ctr"/>
            <a:r>
              <a:rPr lang="en-US" sz="1100" dirty="0" smtClean="0">
                <a:solidFill>
                  <a:srgbClr val="C7000B"/>
                </a:solidFill>
                <a:latin typeface="Huawei Sans" panose="020C0503030203020204" pitchFamily="34" charset="0"/>
              </a:rPr>
              <a:t>BGP EVPN peer relationship</a:t>
            </a:r>
            <a:endPar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矩形 263"/>
          <p:cNvSpPr/>
          <p:nvPr/>
        </p:nvSpPr>
        <p:spPr bwMode="gray">
          <a:xfrm>
            <a:off x="6108611" y="1510241"/>
            <a:ext cx="5351552" cy="710451"/>
          </a:xfrm>
          <a:prstGeom prst="rect">
            <a:avLst/>
          </a:prstGeom>
        </p:spPr>
        <p:txBody>
          <a:bodyPr wrap="square">
            <a:spAutoFit/>
          </a:bodyPr>
          <a:lstStyle/>
          <a:p>
            <a:pPr fontAlgn="ctr">
              <a:lnSpc>
                <a:spcPts val="1600"/>
              </a:lnSpc>
              <a:spcAft>
                <a:spcPts val="300"/>
              </a:spcAft>
            </a:pPr>
            <a:r>
              <a:rPr lang="en-US" sz="1200" dirty="0" smtClean="0">
                <a:latin typeface="Huawei Sans" panose="020C0503030203020204" pitchFamily="34" charset="0"/>
              </a:rPr>
              <a:t>A campus fabric is a network resource pool that is abstracted from physical network devices on the underlay network, creating a multiple-purpose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矩形 264"/>
          <p:cNvSpPr/>
          <p:nvPr/>
        </p:nvSpPr>
        <p:spPr bwMode="gray">
          <a:xfrm>
            <a:off x="6096000" y="4766457"/>
            <a:ext cx="5364163" cy="1354217"/>
          </a:xfrm>
          <a:prstGeom prst="rect">
            <a:avLst/>
          </a:prstGeom>
        </p:spPr>
        <p:txBody>
          <a:bodyPr wrap="square">
            <a:spAutoFit/>
          </a:bodyPr>
          <a:lstStyle/>
          <a:p>
            <a:pPr fontAlgn="ctr">
              <a:spcAft>
                <a:spcPts val="300"/>
              </a:spcAft>
            </a:pPr>
            <a:r>
              <a:rPr lang="en-US" sz="1200" dirty="0" smtClean="0">
                <a:latin typeface="Huawei Sans" panose="020C0503030203020204" pitchFamily="34" charset="0"/>
              </a:rPr>
              <a:t>The fabric </a:t>
            </a:r>
            <a:r>
              <a:rPr lang="en-US" sz="1200" dirty="0" smtClean="0">
                <a:solidFill>
                  <a:prstClr val="black"/>
                </a:solidFill>
                <a:latin typeface="Huawei Sans" panose="020C0503030203020204" pitchFamily="34" charset="0"/>
              </a:rPr>
              <a:t>consists of the following resource pools: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spcAft>
                <a:spcPts val="300"/>
              </a:spcAft>
              <a:buFont typeface="Arial" panose="020B0604020202020204" pitchFamily="34" charset="0"/>
              <a:buChar char="•"/>
            </a:pPr>
            <a:r>
              <a:rPr lang="en-US" sz="1200" dirty="0" smtClean="0">
                <a:latin typeface="Huawei Sans" panose="020C0503030203020204" pitchFamily="34" charset="0"/>
              </a:rPr>
              <a:t>Overlay network resource pool (BD IDs and VNIs) for terminal access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spcAft>
                <a:spcPts val="300"/>
              </a:spcAft>
              <a:buFont typeface="Arial" panose="020B0604020202020204" pitchFamily="34" charset="0"/>
              <a:buChar char="•"/>
            </a:pPr>
            <a:r>
              <a:rPr lang="en-US" sz="1200" dirty="0" smtClean="0">
                <a:latin typeface="Huawei Sans" panose="020C0503030203020204" pitchFamily="34" charset="0"/>
              </a:rPr>
              <a:t>VLAN ID pool for terminal access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spcAft>
                <a:spcPts val="300"/>
              </a:spcAft>
              <a:buFont typeface="Arial" panose="020B0604020202020204" pitchFamily="34" charset="0"/>
              <a:buChar char="•"/>
            </a:pPr>
            <a:r>
              <a:rPr lang="en-US" sz="1200" dirty="0" smtClean="0">
                <a:latin typeface="Huawei Sans" panose="020C0503030203020204" pitchFamily="34" charset="0"/>
              </a:rPr>
              <a:t>Access point pool (switch ports for wired access or SSIDs for wireless access) for terminal access</a:t>
            </a:r>
          </a:p>
          <a:p>
            <a:pPr fontAlgn="ctr">
              <a:spcAft>
                <a:spcPts val="300"/>
              </a:spcAft>
            </a:pPr>
            <a:r>
              <a:rPr lang="en-US" sz="1200" dirty="0" smtClean="0">
                <a:latin typeface="Huawei Sans" panose="020C0503030203020204" pitchFamily="34" charset="0"/>
              </a:rPr>
              <a:t>These resource pools can be used to create multiple VNs.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文本框 265"/>
          <p:cNvSpPr txBox="1"/>
          <p:nvPr/>
        </p:nvSpPr>
        <p:spPr bwMode="gray">
          <a:xfrm>
            <a:off x="7597854" y="3257121"/>
            <a:ext cx="636713" cy="261610"/>
          </a:xfrm>
          <a:prstGeom prst="rect">
            <a:avLst/>
          </a:prstGeom>
          <a:noFill/>
        </p:spPr>
        <p:txBody>
          <a:bodyPr wrap="none" rtlCol="0">
            <a:spAutoFit/>
          </a:bodyPr>
          <a:lstStyle/>
          <a:p>
            <a:pPr algn="ctr" fontAlgn="ctr"/>
            <a:r>
              <a:rPr lang="en-US" sz="1100" b="1" dirty="0" smtClean="0">
                <a:solidFill>
                  <a:srgbClr val="C7000B"/>
                </a:solidFill>
                <a:latin typeface="Huawei Sans" panose="020C0503030203020204" pitchFamily="34" charset="0"/>
              </a:rPr>
              <a:t>Border</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文本框 266"/>
          <p:cNvSpPr txBox="1"/>
          <p:nvPr/>
        </p:nvSpPr>
        <p:spPr bwMode="gray">
          <a:xfrm>
            <a:off x="8764416" y="3005347"/>
            <a:ext cx="516487" cy="261610"/>
          </a:xfrm>
          <a:prstGeom prst="rect">
            <a:avLst/>
          </a:prstGeom>
          <a:noFill/>
        </p:spPr>
        <p:txBody>
          <a:bodyPr wrap="none" rtlCol="0">
            <a:spAutoFit/>
          </a:bodyPr>
          <a:lstStyle/>
          <a:p>
            <a:pPr algn="ctr" fontAlgn="ctr"/>
            <a:r>
              <a:rPr lang="en-US" sz="1100" b="1" dirty="0" smtClean="0">
                <a:solidFill>
                  <a:srgbClr val="C7000B"/>
                </a:solidFill>
                <a:latin typeface="Huawei Sans" panose="020C0503030203020204" pitchFamily="34" charset="0"/>
              </a:rPr>
              <a:t>Edge</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文本框 267"/>
          <p:cNvSpPr txBox="1"/>
          <p:nvPr/>
        </p:nvSpPr>
        <p:spPr bwMode="gray">
          <a:xfrm>
            <a:off x="8764416" y="3444890"/>
            <a:ext cx="516487" cy="261610"/>
          </a:xfrm>
          <a:prstGeom prst="rect">
            <a:avLst/>
          </a:prstGeom>
          <a:noFill/>
        </p:spPr>
        <p:txBody>
          <a:bodyPr wrap="none" rtlCol="0">
            <a:spAutoFit/>
          </a:bodyPr>
          <a:lstStyle/>
          <a:p>
            <a:pPr algn="ctr" fontAlgn="ctr"/>
            <a:r>
              <a:rPr lang="en-US" sz="1100" b="1" dirty="0" smtClean="0">
                <a:solidFill>
                  <a:srgbClr val="C7000B"/>
                </a:solidFill>
                <a:latin typeface="Huawei Sans" panose="020C0503030203020204" pitchFamily="34" charset="0"/>
              </a:rPr>
              <a:t>Edge</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9" name="文本框 268"/>
          <p:cNvSpPr txBox="1"/>
          <p:nvPr/>
        </p:nvSpPr>
        <p:spPr bwMode="gray">
          <a:xfrm>
            <a:off x="9765463" y="3005347"/>
            <a:ext cx="620683" cy="261610"/>
          </a:xfrm>
          <a:prstGeom prst="rect">
            <a:avLst/>
          </a:prstGeom>
          <a:noFill/>
        </p:spPr>
        <p:txBody>
          <a:bodyPr wrap="none" rtlCol="0">
            <a:spAutoFit/>
          </a:bodyPr>
          <a:lstStyle/>
          <a:p>
            <a:pPr algn="ctr" fontAlgn="ctr"/>
            <a:r>
              <a:rPr lang="en-US" sz="1100" b="1" dirty="0" smtClean="0">
                <a:solidFill>
                  <a:srgbClr val="C7000B"/>
                </a:solidFill>
                <a:latin typeface="Huawei Sans" panose="020C0503030203020204" pitchFamily="34" charset="0"/>
              </a:rPr>
              <a:t>Access</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文本框 269"/>
          <p:cNvSpPr txBox="1"/>
          <p:nvPr/>
        </p:nvSpPr>
        <p:spPr bwMode="gray">
          <a:xfrm>
            <a:off x="9765463" y="3444890"/>
            <a:ext cx="620683" cy="261610"/>
          </a:xfrm>
          <a:prstGeom prst="rect">
            <a:avLst/>
          </a:prstGeom>
          <a:noFill/>
        </p:spPr>
        <p:txBody>
          <a:bodyPr wrap="none" rtlCol="0">
            <a:spAutoFit/>
          </a:bodyPr>
          <a:lstStyle/>
          <a:p>
            <a:pPr algn="ctr" fontAlgn="ctr"/>
            <a:r>
              <a:rPr lang="en-US" sz="1100" b="1" dirty="0" smtClean="0">
                <a:solidFill>
                  <a:srgbClr val="C7000B"/>
                </a:solidFill>
                <a:latin typeface="Huawei Sans" panose="020C0503030203020204" pitchFamily="34" charset="0"/>
              </a:rPr>
              <a:t>Access</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bwMode="gray">
          <a:xfrm>
            <a:off x="10446419" y="2396529"/>
            <a:ext cx="176598" cy="111944"/>
            <a:chOff x="10446419" y="2396529"/>
            <a:chExt cx="176598" cy="111944"/>
          </a:xfrm>
        </p:grpSpPr>
        <p:cxnSp>
          <p:nvCxnSpPr>
            <p:cNvPr id="69" name="直接连接符 68"/>
            <p:cNvCxnSpPr/>
            <p:nvPr/>
          </p:nvCxnSpPr>
          <p:spPr bwMode="gray">
            <a:xfrm>
              <a:off x="10446419" y="2396529"/>
              <a:ext cx="1765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a:off x="10534718" y="2396529"/>
              <a:ext cx="0" cy="1119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1" name="文本框 70"/>
          <p:cNvSpPr txBox="1"/>
          <p:nvPr/>
        </p:nvSpPr>
        <p:spPr bwMode="gray">
          <a:xfrm>
            <a:off x="10578468" y="2296681"/>
            <a:ext cx="85311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Loopback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87" descr="汇聚交换机.png"/>
          <p:cNvPicPr>
            <a:picLocks noChangeAspect="1"/>
          </p:cNvPicPr>
          <p:nvPr/>
        </p:nvPicPr>
        <p:blipFill>
          <a:blip r:embed="rId3"/>
          <a:stretch>
            <a:fillRect/>
          </a:stretch>
        </p:blipFill>
        <p:spPr bwMode="gray">
          <a:xfrm>
            <a:off x="8809438" y="3751343"/>
            <a:ext cx="377776" cy="309091"/>
          </a:xfrm>
          <a:prstGeom prst="rect">
            <a:avLst/>
          </a:prstGeom>
        </p:spPr>
      </p:pic>
    </p:spTree>
    <p:extLst>
      <p:ext uri="{BB962C8B-B14F-4D97-AF65-F5344CB8AC3E}">
        <p14:creationId xmlns:p14="http://schemas.microsoft.com/office/powerpoint/2010/main" val="36350841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What Is an Overlay Network?</a:t>
            </a:r>
            <a:endParaRPr lang="en-US" altLang="zh-CN" dirty="0">
              <a:sym typeface="Huawei Sans" panose="020C0503030203020204" pitchFamily="34" charset="0"/>
            </a:endParaRPr>
          </a:p>
        </p:txBody>
      </p:sp>
      <p:sp>
        <p:nvSpPr>
          <p:cNvPr id="78" name="圆角矩形 75"/>
          <p:cNvSpPr/>
          <p:nvPr/>
        </p:nvSpPr>
        <p:spPr bwMode="gray">
          <a:xfrm>
            <a:off x="731838" y="1056073"/>
            <a:ext cx="5364162" cy="360000"/>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Underlay and overlay in our daily life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731838" y="1471501"/>
            <a:ext cx="5364162" cy="4324285"/>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任意多边形 79"/>
          <p:cNvSpPr/>
          <p:nvPr/>
        </p:nvSpPr>
        <p:spPr bwMode="gray">
          <a:xfrm>
            <a:off x="1621905" y="4534676"/>
            <a:ext cx="2529840" cy="568960"/>
          </a:xfrm>
          <a:custGeom>
            <a:avLst/>
            <a:gdLst>
              <a:gd name="connsiteX0" fmla="*/ 0 w 2529840"/>
              <a:gd name="connsiteY0" fmla="*/ 0 h 568960"/>
              <a:gd name="connsiteX1" fmla="*/ 1960880 w 2529840"/>
              <a:gd name="connsiteY1" fmla="*/ 0 h 568960"/>
              <a:gd name="connsiteX2" fmla="*/ 2529840 w 2529840"/>
              <a:gd name="connsiteY2" fmla="*/ 568960 h 568960"/>
            </a:gdLst>
            <a:ahLst/>
            <a:cxnLst>
              <a:cxn ang="0">
                <a:pos x="connsiteX0" y="connsiteY0"/>
              </a:cxn>
              <a:cxn ang="0">
                <a:pos x="connsiteX1" y="connsiteY1"/>
              </a:cxn>
              <a:cxn ang="0">
                <a:pos x="connsiteX2" y="connsiteY2"/>
              </a:cxn>
            </a:cxnLst>
            <a:rect l="l" t="t" r="r" b="b"/>
            <a:pathLst>
              <a:path w="2529840" h="568960">
                <a:moveTo>
                  <a:pt x="0" y="0"/>
                </a:moveTo>
                <a:lnTo>
                  <a:pt x="1960880" y="0"/>
                </a:lnTo>
                <a:lnTo>
                  <a:pt x="2529840" y="568960"/>
                </a:lnTo>
              </a:path>
            </a:pathLst>
          </a:custGeom>
          <a:ln w="11112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80"/>
          <p:cNvSpPr/>
          <p:nvPr/>
        </p:nvSpPr>
        <p:spPr bwMode="gray">
          <a:xfrm>
            <a:off x="2079105" y="4530814"/>
            <a:ext cx="3241040" cy="599440"/>
          </a:xfrm>
          <a:custGeom>
            <a:avLst/>
            <a:gdLst>
              <a:gd name="connsiteX0" fmla="*/ 0 w 3241040"/>
              <a:gd name="connsiteY0" fmla="*/ 0 h 599440"/>
              <a:gd name="connsiteX1" fmla="*/ 599440 w 3241040"/>
              <a:gd name="connsiteY1" fmla="*/ 599440 h 599440"/>
              <a:gd name="connsiteX2" fmla="*/ 3241040 w 3241040"/>
              <a:gd name="connsiteY2" fmla="*/ 599440 h 599440"/>
            </a:gdLst>
            <a:ahLst/>
            <a:cxnLst>
              <a:cxn ang="0">
                <a:pos x="connsiteX0" y="connsiteY0"/>
              </a:cxn>
              <a:cxn ang="0">
                <a:pos x="connsiteX1" y="connsiteY1"/>
              </a:cxn>
              <a:cxn ang="0">
                <a:pos x="connsiteX2" y="connsiteY2"/>
              </a:cxn>
            </a:cxnLst>
            <a:rect l="l" t="t" r="r" b="b"/>
            <a:pathLst>
              <a:path w="3241040" h="599440">
                <a:moveTo>
                  <a:pt x="0" y="0"/>
                </a:moveTo>
                <a:lnTo>
                  <a:pt x="599440" y="599440"/>
                </a:lnTo>
                <a:lnTo>
                  <a:pt x="3241040" y="599440"/>
                </a:lnTo>
              </a:path>
            </a:pathLst>
          </a:custGeom>
          <a:ln w="11112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2246956" y="5334352"/>
            <a:ext cx="2311850" cy="276999"/>
          </a:xfrm>
          <a:prstGeom prst="rect">
            <a:avLst/>
          </a:prstGeom>
          <a:noFill/>
        </p:spPr>
        <p:txBody>
          <a:bodyPr wrap="none" rtlCol="0">
            <a:spAutoFit/>
          </a:bodyPr>
          <a:lstStyle/>
          <a:p>
            <a:pPr algn="ctr" fontAlgn="ctr"/>
            <a:r>
              <a:rPr lang="en-US" sz="1200" b="1" dirty="0" smtClean="0">
                <a:solidFill>
                  <a:schemeClr val="tx1">
                    <a:lumMod val="65000"/>
                    <a:lumOff val="35000"/>
                  </a:schemeClr>
                </a:solidFill>
                <a:latin typeface="Huawei Sans" panose="020C0503030203020204" pitchFamily="34" charset="0"/>
              </a:rPr>
              <a:t>Urban roads (infrastructure)</a:t>
            </a:r>
            <a:endParaRPr lang="en-US" altLang="zh-CN" sz="12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直接连接符 82"/>
          <p:cNvCxnSpPr/>
          <p:nvPr/>
        </p:nvCxnSpPr>
        <p:spPr bwMode="gray">
          <a:xfrm>
            <a:off x="4798962" y="5130254"/>
            <a:ext cx="440081" cy="440081"/>
          </a:xfrm>
          <a:prstGeom prst="line">
            <a:avLst/>
          </a:prstGeom>
          <a:ln w="1111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4" name="任意多边形 83"/>
          <p:cNvSpPr/>
          <p:nvPr/>
        </p:nvSpPr>
        <p:spPr bwMode="gray">
          <a:xfrm>
            <a:off x="1647306" y="2319514"/>
            <a:ext cx="2529840" cy="568960"/>
          </a:xfrm>
          <a:custGeom>
            <a:avLst/>
            <a:gdLst>
              <a:gd name="connsiteX0" fmla="*/ 0 w 2529840"/>
              <a:gd name="connsiteY0" fmla="*/ 0 h 568960"/>
              <a:gd name="connsiteX1" fmla="*/ 1960880 w 2529840"/>
              <a:gd name="connsiteY1" fmla="*/ 0 h 568960"/>
              <a:gd name="connsiteX2" fmla="*/ 2529840 w 2529840"/>
              <a:gd name="connsiteY2" fmla="*/ 568960 h 568960"/>
            </a:gdLst>
            <a:ahLst/>
            <a:cxnLst>
              <a:cxn ang="0">
                <a:pos x="connsiteX0" y="connsiteY0"/>
              </a:cxn>
              <a:cxn ang="0">
                <a:pos x="connsiteX1" y="connsiteY1"/>
              </a:cxn>
              <a:cxn ang="0">
                <a:pos x="connsiteX2" y="connsiteY2"/>
              </a:cxn>
            </a:cxnLst>
            <a:rect l="l" t="t" r="r" b="b"/>
            <a:pathLst>
              <a:path w="2529840" h="568960">
                <a:moveTo>
                  <a:pt x="0" y="0"/>
                </a:moveTo>
                <a:lnTo>
                  <a:pt x="1960880" y="0"/>
                </a:lnTo>
                <a:lnTo>
                  <a:pt x="2529840" y="568960"/>
                </a:lnTo>
              </a:path>
            </a:pathLst>
          </a:custGeom>
          <a:ln w="1111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84"/>
          <p:cNvSpPr/>
          <p:nvPr/>
        </p:nvSpPr>
        <p:spPr bwMode="gray">
          <a:xfrm>
            <a:off x="2104506" y="2315652"/>
            <a:ext cx="3241040" cy="599440"/>
          </a:xfrm>
          <a:custGeom>
            <a:avLst/>
            <a:gdLst>
              <a:gd name="connsiteX0" fmla="*/ 0 w 3241040"/>
              <a:gd name="connsiteY0" fmla="*/ 0 h 599440"/>
              <a:gd name="connsiteX1" fmla="*/ 599440 w 3241040"/>
              <a:gd name="connsiteY1" fmla="*/ 599440 h 599440"/>
              <a:gd name="connsiteX2" fmla="*/ 3241040 w 3241040"/>
              <a:gd name="connsiteY2" fmla="*/ 599440 h 599440"/>
            </a:gdLst>
            <a:ahLst/>
            <a:cxnLst>
              <a:cxn ang="0">
                <a:pos x="connsiteX0" y="connsiteY0"/>
              </a:cxn>
              <a:cxn ang="0">
                <a:pos x="connsiteX1" y="connsiteY1"/>
              </a:cxn>
              <a:cxn ang="0">
                <a:pos x="connsiteX2" y="connsiteY2"/>
              </a:cxn>
            </a:cxnLst>
            <a:rect l="l" t="t" r="r" b="b"/>
            <a:pathLst>
              <a:path w="3241040" h="599440">
                <a:moveTo>
                  <a:pt x="0" y="0"/>
                </a:moveTo>
                <a:lnTo>
                  <a:pt x="599440" y="599440"/>
                </a:lnTo>
                <a:lnTo>
                  <a:pt x="3241040" y="599440"/>
                </a:lnTo>
              </a:path>
            </a:pathLst>
          </a:custGeom>
          <a:ln w="1111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2215637" y="3119190"/>
            <a:ext cx="2372764" cy="276999"/>
          </a:xfrm>
          <a:prstGeom prst="rect">
            <a:avLst/>
          </a:prstGeom>
          <a:noFill/>
        </p:spPr>
        <p:txBody>
          <a:bodyPr wrap="none" rtlCol="0">
            <a:spAutoFit/>
          </a:bodyPr>
          <a:lstStyle/>
          <a:p>
            <a:pPr algn="ctr" fontAlgn="ctr"/>
            <a:r>
              <a:rPr lang="en-US" sz="1200" b="1" dirty="0" smtClean="0">
                <a:solidFill>
                  <a:schemeClr val="tx1">
                    <a:lumMod val="65000"/>
                    <a:lumOff val="35000"/>
                  </a:schemeClr>
                </a:solidFill>
                <a:latin typeface="Huawei Sans" panose="020C0503030203020204" pitchFamily="34" charset="0"/>
              </a:rPr>
              <a:t>A vehicle carrying passengers</a:t>
            </a:r>
            <a:endParaRPr lang="en-US" altLang="zh-CN" sz="12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7" name="直接连接符 86"/>
          <p:cNvCxnSpPr/>
          <p:nvPr/>
        </p:nvCxnSpPr>
        <p:spPr bwMode="gray">
          <a:xfrm>
            <a:off x="4824363" y="2915092"/>
            <a:ext cx="440081" cy="440081"/>
          </a:xfrm>
          <a:prstGeom prst="line">
            <a:avLst/>
          </a:prstGeom>
          <a:ln w="1111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8" name="组合 320"/>
          <p:cNvGrpSpPr>
            <a:grpSpLocks/>
          </p:cNvGrpSpPr>
          <p:nvPr/>
        </p:nvGrpSpPr>
        <p:grpSpPr bwMode="gray">
          <a:xfrm>
            <a:off x="1113154" y="1627473"/>
            <a:ext cx="409590" cy="560220"/>
            <a:chOff x="649288" y="2289176"/>
            <a:chExt cx="561975" cy="769938"/>
          </a:xfrm>
          <a:solidFill>
            <a:srgbClr val="C00000"/>
          </a:solidFill>
        </p:grpSpPr>
        <p:sp>
          <p:nvSpPr>
            <p:cNvPr id="89" name="Freeform 78"/>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79"/>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80"/>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81"/>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82"/>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83"/>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5" name="组合 320"/>
          <p:cNvGrpSpPr>
            <a:grpSpLocks/>
          </p:cNvGrpSpPr>
          <p:nvPr/>
        </p:nvGrpSpPr>
        <p:grpSpPr bwMode="gray">
          <a:xfrm>
            <a:off x="1113154" y="2256827"/>
            <a:ext cx="409590" cy="560220"/>
            <a:chOff x="649288" y="2289176"/>
            <a:chExt cx="561975" cy="769938"/>
          </a:xfrm>
          <a:solidFill>
            <a:srgbClr val="30B5C5"/>
          </a:solidFill>
        </p:grpSpPr>
        <p:sp>
          <p:nvSpPr>
            <p:cNvPr id="96" name="Freeform 78"/>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grpFill/>
            <a:ln w="0">
              <a:solidFill>
                <a:srgbClr val="00B0F0"/>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79"/>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grpFill/>
            <a:ln w="0">
              <a:solidFill>
                <a:srgbClr val="00B0F0"/>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80"/>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grpFill/>
            <a:ln w="0">
              <a:solidFill>
                <a:srgbClr val="00B0F0"/>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81"/>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grpFill/>
            <a:ln w="0">
              <a:solidFill>
                <a:srgbClr val="00B0F0"/>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82"/>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w="0">
              <a:solidFill>
                <a:srgbClr val="00B0F0"/>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83"/>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w="0">
              <a:solidFill>
                <a:srgbClr val="00B0F0"/>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2" name="组合 320"/>
          <p:cNvGrpSpPr>
            <a:grpSpLocks/>
          </p:cNvGrpSpPr>
          <p:nvPr/>
        </p:nvGrpSpPr>
        <p:grpSpPr bwMode="gray">
          <a:xfrm>
            <a:off x="5462083" y="2516231"/>
            <a:ext cx="409590" cy="560220"/>
            <a:chOff x="649288" y="2289176"/>
            <a:chExt cx="561975" cy="769938"/>
          </a:xfrm>
          <a:solidFill>
            <a:srgbClr val="C00000"/>
          </a:solidFill>
        </p:grpSpPr>
        <p:sp>
          <p:nvSpPr>
            <p:cNvPr id="103" name="Freeform 78"/>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79"/>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80"/>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81"/>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82"/>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83"/>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9" name="组合 320"/>
          <p:cNvGrpSpPr>
            <a:grpSpLocks/>
          </p:cNvGrpSpPr>
          <p:nvPr/>
        </p:nvGrpSpPr>
        <p:grpSpPr bwMode="gray">
          <a:xfrm>
            <a:off x="5272228" y="3246407"/>
            <a:ext cx="409590" cy="560220"/>
            <a:chOff x="649288" y="2289176"/>
            <a:chExt cx="561975" cy="769938"/>
          </a:xfrm>
          <a:solidFill>
            <a:srgbClr val="30B5C5"/>
          </a:solidFill>
        </p:grpSpPr>
        <p:sp>
          <p:nvSpPr>
            <p:cNvPr id="110" name="Freeform 78"/>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grpFill/>
            <a:ln w="0">
              <a:solidFill>
                <a:srgbClr val="00B0F0"/>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79"/>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grpFill/>
            <a:ln w="0">
              <a:solidFill>
                <a:srgbClr val="00B0F0"/>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80"/>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grpFill/>
            <a:ln w="0">
              <a:solidFill>
                <a:srgbClr val="00B0F0"/>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81"/>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grpFill/>
            <a:ln w="0">
              <a:solidFill>
                <a:srgbClr val="00B0F0"/>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82"/>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w="0">
              <a:solidFill>
                <a:srgbClr val="00B0F0"/>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83"/>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w="0">
              <a:solidFill>
                <a:srgbClr val="00B0F0"/>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6" name="组合 115"/>
          <p:cNvGrpSpPr/>
          <p:nvPr/>
        </p:nvGrpSpPr>
        <p:grpSpPr bwMode="gray">
          <a:xfrm>
            <a:off x="1759291" y="1907583"/>
            <a:ext cx="641772" cy="370947"/>
            <a:chOff x="3381375" y="1086862"/>
            <a:chExt cx="984250" cy="568901"/>
          </a:xfrm>
          <a:solidFill>
            <a:schemeClr val="tx1">
              <a:lumMod val="50000"/>
              <a:lumOff val="50000"/>
            </a:schemeClr>
          </a:solidFill>
        </p:grpSpPr>
        <p:sp>
          <p:nvSpPr>
            <p:cNvPr id="117" name="Freeform 36"/>
            <p:cNvSpPr>
              <a:spLocks noEditPoints="1"/>
            </p:cNvSpPr>
            <p:nvPr/>
          </p:nvSpPr>
          <p:spPr bwMode="gray">
            <a:xfrm>
              <a:off x="3381375" y="1086862"/>
              <a:ext cx="984250" cy="568901"/>
            </a:xfrm>
            <a:custGeom>
              <a:avLst/>
              <a:gdLst>
                <a:gd name="T0" fmla="*/ 2147483647 w 2094"/>
                <a:gd name="T1" fmla="*/ 2147483647 h 1211"/>
                <a:gd name="T2" fmla="*/ 2147483647 w 2094"/>
                <a:gd name="T3" fmla="*/ 2147483647 h 1211"/>
                <a:gd name="T4" fmla="*/ 2147483647 w 2094"/>
                <a:gd name="T5" fmla="*/ 2147483647 h 1211"/>
                <a:gd name="T6" fmla="*/ 2147483647 w 2094"/>
                <a:gd name="T7" fmla="*/ 2147483647 h 1211"/>
                <a:gd name="T8" fmla="*/ 2147483647 w 2094"/>
                <a:gd name="T9" fmla="*/ 2147483647 h 1211"/>
                <a:gd name="T10" fmla="*/ 2147483647 w 2094"/>
                <a:gd name="T11" fmla="*/ 2147483647 h 1211"/>
                <a:gd name="T12" fmla="*/ 2147483647 w 2094"/>
                <a:gd name="T13" fmla="*/ 2147483647 h 1211"/>
                <a:gd name="T14" fmla="*/ 2147483647 w 2094"/>
                <a:gd name="T15" fmla="*/ 2147483647 h 1211"/>
                <a:gd name="T16" fmla="*/ 2147483647 w 2094"/>
                <a:gd name="T17" fmla="*/ 2147483647 h 1211"/>
                <a:gd name="T18" fmla="*/ 2147483647 w 2094"/>
                <a:gd name="T19" fmla="*/ 2147483647 h 1211"/>
                <a:gd name="T20" fmla="*/ 2147483647 w 2094"/>
                <a:gd name="T21" fmla="*/ 2147483647 h 1211"/>
                <a:gd name="T22" fmla="*/ 2147483647 w 2094"/>
                <a:gd name="T23" fmla="*/ 2147483647 h 1211"/>
                <a:gd name="T24" fmla="*/ 2147483647 w 2094"/>
                <a:gd name="T25" fmla="*/ 2147483647 h 1211"/>
                <a:gd name="T26" fmla="*/ 2147483647 w 2094"/>
                <a:gd name="T27" fmla="*/ 2147483647 h 1211"/>
                <a:gd name="T28" fmla="*/ 2147483647 w 2094"/>
                <a:gd name="T29" fmla="*/ 2147483647 h 1211"/>
                <a:gd name="T30" fmla="*/ 2147483647 w 2094"/>
                <a:gd name="T31" fmla="*/ 2147483647 h 1211"/>
                <a:gd name="T32" fmla="*/ 2147483647 w 2094"/>
                <a:gd name="T33" fmla="*/ 2147483647 h 1211"/>
                <a:gd name="T34" fmla="*/ 2147483647 w 2094"/>
                <a:gd name="T35" fmla="*/ 2147483647 h 1211"/>
                <a:gd name="T36" fmla="*/ 2147483647 w 2094"/>
                <a:gd name="T37" fmla="*/ 2147483647 h 1211"/>
                <a:gd name="T38" fmla="*/ 2147483647 w 2094"/>
                <a:gd name="T39" fmla="*/ 2147483647 h 1211"/>
                <a:gd name="T40" fmla="*/ 2147483647 w 2094"/>
                <a:gd name="T41" fmla="*/ 2147483647 h 1211"/>
                <a:gd name="T42" fmla="*/ 2147483647 w 2094"/>
                <a:gd name="T43" fmla="*/ 2147483647 h 1211"/>
                <a:gd name="T44" fmla="*/ 2147483647 w 2094"/>
                <a:gd name="T45" fmla="*/ 2147483647 h 1211"/>
                <a:gd name="T46" fmla="*/ 2147483647 w 2094"/>
                <a:gd name="T47" fmla="*/ 2147483647 h 1211"/>
                <a:gd name="T48" fmla="*/ 2147483647 w 2094"/>
                <a:gd name="T49" fmla="*/ 2147483647 h 1211"/>
                <a:gd name="T50" fmla="*/ 2147483647 w 2094"/>
                <a:gd name="T51" fmla="*/ 2147483647 h 1211"/>
                <a:gd name="T52" fmla="*/ 2147483647 w 2094"/>
                <a:gd name="T53" fmla="*/ 2147483647 h 1211"/>
                <a:gd name="T54" fmla="*/ 2147483647 w 2094"/>
                <a:gd name="T55" fmla="*/ 2147483647 h 1211"/>
                <a:gd name="T56" fmla="*/ 2147483647 w 2094"/>
                <a:gd name="T57" fmla="*/ 2147483647 h 1211"/>
                <a:gd name="T58" fmla="*/ 2147483647 w 2094"/>
                <a:gd name="T59" fmla="*/ 2147483647 h 1211"/>
                <a:gd name="T60" fmla="*/ 2147483647 w 2094"/>
                <a:gd name="T61" fmla="*/ 2147483647 h 1211"/>
                <a:gd name="T62" fmla="*/ 2147483647 w 2094"/>
                <a:gd name="T63" fmla="*/ 2147483647 h 1211"/>
                <a:gd name="T64" fmla="*/ 2147483647 w 2094"/>
                <a:gd name="T65" fmla="*/ 2147483647 h 1211"/>
                <a:gd name="T66" fmla="*/ 2147483647 w 2094"/>
                <a:gd name="T67" fmla="*/ 2147483647 h 1211"/>
                <a:gd name="T68" fmla="*/ 2147483647 w 2094"/>
                <a:gd name="T69" fmla="*/ 2147483647 h 1211"/>
                <a:gd name="T70" fmla="*/ 2147483647 w 2094"/>
                <a:gd name="T71" fmla="*/ 2147483647 h 1211"/>
                <a:gd name="T72" fmla="*/ 2147483647 w 2094"/>
                <a:gd name="T73" fmla="*/ 2147483647 h 1211"/>
                <a:gd name="T74" fmla="*/ 2147483647 w 2094"/>
                <a:gd name="T75" fmla="*/ 2147483647 h 1211"/>
                <a:gd name="T76" fmla="*/ 2147483647 w 2094"/>
                <a:gd name="T77" fmla="*/ 2147483647 h 1211"/>
                <a:gd name="T78" fmla="*/ 2147483647 w 2094"/>
                <a:gd name="T79" fmla="*/ 2147483647 h 1211"/>
                <a:gd name="T80" fmla="*/ 2147483647 w 2094"/>
                <a:gd name="T81" fmla="*/ 2147483647 h 1211"/>
                <a:gd name="T82" fmla="*/ 2147483647 w 2094"/>
                <a:gd name="T83" fmla="*/ 2147483647 h 1211"/>
                <a:gd name="T84" fmla="*/ 2147483647 w 2094"/>
                <a:gd name="T85" fmla="*/ 2147483647 h 1211"/>
                <a:gd name="T86" fmla="*/ 2147483647 w 2094"/>
                <a:gd name="T87" fmla="*/ 2147483647 h 1211"/>
                <a:gd name="T88" fmla="*/ 2147483647 w 2094"/>
                <a:gd name="T89" fmla="*/ 2147483647 h 1211"/>
                <a:gd name="T90" fmla="*/ 2147483647 w 2094"/>
                <a:gd name="T91" fmla="*/ 2147483647 h 1211"/>
                <a:gd name="T92" fmla="*/ 2147483647 w 2094"/>
                <a:gd name="T93" fmla="*/ 2147483647 h 1211"/>
                <a:gd name="T94" fmla="*/ 2147483647 w 2094"/>
                <a:gd name="T95" fmla="*/ 0 h 1211"/>
                <a:gd name="T96" fmla="*/ 2147483647 w 2094"/>
                <a:gd name="T97" fmla="*/ 2147483647 h 1211"/>
                <a:gd name="T98" fmla="*/ 2147483647 w 2094"/>
                <a:gd name="T99" fmla="*/ 2147483647 h 1211"/>
                <a:gd name="T100" fmla="*/ 2147483647 w 2094"/>
                <a:gd name="T101" fmla="*/ 2147483647 h 1211"/>
                <a:gd name="T102" fmla="*/ 0 w 2094"/>
                <a:gd name="T103" fmla="*/ 2147483647 h 1211"/>
                <a:gd name="T104" fmla="*/ 2147483647 w 2094"/>
                <a:gd name="T105" fmla="*/ 2147483647 h 1211"/>
                <a:gd name="T106" fmla="*/ 2147483647 w 2094"/>
                <a:gd name="T107" fmla="*/ 2147483647 h 1211"/>
                <a:gd name="T108" fmla="*/ 2147483647 w 2094"/>
                <a:gd name="T109" fmla="*/ 2147483647 h 1211"/>
                <a:gd name="T110" fmla="*/ 2147483647 w 2094"/>
                <a:gd name="T111" fmla="*/ 2147483647 h 1211"/>
                <a:gd name="T112" fmla="*/ 2147483647 w 2094"/>
                <a:gd name="T113" fmla="*/ 2147483647 h 1211"/>
                <a:gd name="T114" fmla="*/ 2147483647 w 2094"/>
                <a:gd name="T115" fmla="*/ 2147483647 h 1211"/>
                <a:gd name="T116" fmla="*/ 2147483647 w 2094"/>
                <a:gd name="T117" fmla="*/ 2147483647 h 1211"/>
                <a:gd name="T118" fmla="*/ 2147483647 w 2094"/>
                <a:gd name="T119" fmla="*/ 2147483647 h 1211"/>
                <a:gd name="T120" fmla="*/ 2147483647 w 2094"/>
                <a:gd name="T121" fmla="*/ 2147483647 h 1211"/>
                <a:gd name="T122" fmla="*/ 2147483647 w 2094"/>
                <a:gd name="T123" fmla="*/ 2147483647 h 1211"/>
                <a:gd name="T124" fmla="*/ 2147483647 w 2094"/>
                <a:gd name="T125" fmla="*/ 2147483647 h 12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094"/>
                <a:gd name="T190" fmla="*/ 0 h 1211"/>
                <a:gd name="T191" fmla="*/ 2094 w 2094"/>
                <a:gd name="T192" fmla="*/ 1211 h 121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094" h="1211">
                  <a:moveTo>
                    <a:pt x="2027" y="941"/>
                  </a:moveTo>
                  <a:lnTo>
                    <a:pt x="2027" y="941"/>
                  </a:lnTo>
                  <a:lnTo>
                    <a:pt x="2011" y="941"/>
                  </a:lnTo>
                  <a:cubicBezTo>
                    <a:pt x="1995" y="827"/>
                    <a:pt x="1896" y="738"/>
                    <a:pt x="1777" y="738"/>
                  </a:cubicBezTo>
                  <a:cubicBezTo>
                    <a:pt x="1658" y="738"/>
                    <a:pt x="1560" y="827"/>
                    <a:pt x="1544" y="941"/>
                  </a:cubicBezTo>
                  <a:lnTo>
                    <a:pt x="1516" y="941"/>
                  </a:lnTo>
                  <a:lnTo>
                    <a:pt x="1516" y="541"/>
                  </a:lnTo>
                  <a:cubicBezTo>
                    <a:pt x="1516" y="540"/>
                    <a:pt x="1516" y="539"/>
                    <a:pt x="1516" y="539"/>
                  </a:cubicBezTo>
                  <a:cubicBezTo>
                    <a:pt x="1516" y="538"/>
                    <a:pt x="1516" y="538"/>
                    <a:pt x="1516" y="537"/>
                  </a:cubicBezTo>
                  <a:cubicBezTo>
                    <a:pt x="1516" y="535"/>
                    <a:pt x="1515" y="533"/>
                    <a:pt x="1515" y="532"/>
                  </a:cubicBezTo>
                  <a:cubicBezTo>
                    <a:pt x="1515" y="531"/>
                    <a:pt x="1515" y="531"/>
                    <a:pt x="1514" y="531"/>
                  </a:cubicBezTo>
                  <a:cubicBezTo>
                    <a:pt x="1514" y="529"/>
                    <a:pt x="1513" y="527"/>
                    <a:pt x="1511" y="525"/>
                  </a:cubicBezTo>
                  <a:cubicBezTo>
                    <a:pt x="1511" y="525"/>
                    <a:pt x="1511" y="525"/>
                    <a:pt x="1511" y="524"/>
                  </a:cubicBezTo>
                  <a:cubicBezTo>
                    <a:pt x="1510" y="523"/>
                    <a:pt x="1402" y="381"/>
                    <a:pt x="1362" y="329"/>
                  </a:cubicBezTo>
                  <a:cubicBezTo>
                    <a:pt x="1299" y="247"/>
                    <a:pt x="1224" y="204"/>
                    <a:pt x="1145" y="204"/>
                  </a:cubicBezTo>
                  <a:lnTo>
                    <a:pt x="692" y="204"/>
                  </a:lnTo>
                  <a:cubicBezTo>
                    <a:pt x="596" y="204"/>
                    <a:pt x="500" y="218"/>
                    <a:pt x="452" y="319"/>
                  </a:cubicBezTo>
                  <a:cubicBezTo>
                    <a:pt x="423" y="379"/>
                    <a:pt x="363" y="523"/>
                    <a:pt x="360" y="530"/>
                  </a:cubicBezTo>
                  <a:cubicBezTo>
                    <a:pt x="360" y="530"/>
                    <a:pt x="360" y="530"/>
                    <a:pt x="360" y="530"/>
                  </a:cubicBezTo>
                  <a:cubicBezTo>
                    <a:pt x="360" y="530"/>
                    <a:pt x="360" y="530"/>
                    <a:pt x="360" y="530"/>
                  </a:cubicBezTo>
                  <a:cubicBezTo>
                    <a:pt x="360" y="530"/>
                    <a:pt x="360" y="531"/>
                    <a:pt x="360" y="531"/>
                  </a:cubicBezTo>
                  <a:cubicBezTo>
                    <a:pt x="359" y="532"/>
                    <a:pt x="359" y="534"/>
                    <a:pt x="358" y="536"/>
                  </a:cubicBezTo>
                  <a:cubicBezTo>
                    <a:pt x="358" y="537"/>
                    <a:pt x="358" y="537"/>
                    <a:pt x="358" y="538"/>
                  </a:cubicBezTo>
                  <a:cubicBezTo>
                    <a:pt x="358" y="539"/>
                    <a:pt x="358" y="540"/>
                    <a:pt x="358" y="541"/>
                  </a:cubicBezTo>
                  <a:lnTo>
                    <a:pt x="358" y="694"/>
                  </a:lnTo>
                  <a:cubicBezTo>
                    <a:pt x="358" y="709"/>
                    <a:pt x="369" y="720"/>
                    <a:pt x="384" y="721"/>
                  </a:cubicBezTo>
                  <a:cubicBezTo>
                    <a:pt x="392" y="721"/>
                    <a:pt x="578" y="731"/>
                    <a:pt x="615" y="941"/>
                  </a:cubicBezTo>
                  <a:lnTo>
                    <a:pt x="594" y="941"/>
                  </a:lnTo>
                  <a:cubicBezTo>
                    <a:pt x="578" y="827"/>
                    <a:pt x="480" y="738"/>
                    <a:pt x="361" y="738"/>
                  </a:cubicBezTo>
                  <a:cubicBezTo>
                    <a:pt x="242" y="738"/>
                    <a:pt x="143" y="827"/>
                    <a:pt x="127" y="941"/>
                  </a:cubicBezTo>
                  <a:lnTo>
                    <a:pt x="67" y="941"/>
                  </a:lnTo>
                  <a:lnTo>
                    <a:pt x="67" y="637"/>
                  </a:lnTo>
                  <a:cubicBezTo>
                    <a:pt x="67" y="532"/>
                    <a:pt x="159" y="529"/>
                    <a:pt x="170" y="529"/>
                  </a:cubicBezTo>
                  <a:lnTo>
                    <a:pt x="289" y="529"/>
                  </a:lnTo>
                  <a:lnTo>
                    <a:pt x="312" y="540"/>
                  </a:lnTo>
                  <a:lnTo>
                    <a:pt x="351" y="463"/>
                  </a:lnTo>
                  <a:lnTo>
                    <a:pt x="347" y="463"/>
                  </a:lnTo>
                  <a:cubicBezTo>
                    <a:pt x="361" y="431"/>
                    <a:pt x="385" y="377"/>
                    <a:pt x="425" y="284"/>
                  </a:cubicBezTo>
                  <a:cubicBezTo>
                    <a:pt x="457" y="213"/>
                    <a:pt x="524" y="181"/>
                    <a:pt x="642" y="181"/>
                  </a:cubicBezTo>
                  <a:lnTo>
                    <a:pt x="1165" y="181"/>
                  </a:lnTo>
                  <a:cubicBezTo>
                    <a:pt x="1251" y="181"/>
                    <a:pt x="1306" y="238"/>
                    <a:pt x="1349" y="293"/>
                  </a:cubicBezTo>
                  <a:cubicBezTo>
                    <a:pt x="1394" y="352"/>
                    <a:pt x="1535" y="516"/>
                    <a:pt x="1541" y="523"/>
                  </a:cubicBezTo>
                  <a:lnTo>
                    <a:pt x="1550" y="533"/>
                  </a:lnTo>
                  <a:lnTo>
                    <a:pt x="1562" y="534"/>
                  </a:lnTo>
                  <a:cubicBezTo>
                    <a:pt x="1562" y="534"/>
                    <a:pt x="1828" y="569"/>
                    <a:pt x="1931" y="582"/>
                  </a:cubicBezTo>
                  <a:cubicBezTo>
                    <a:pt x="2026" y="594"/>
                    <a:pt x="2027" y="660"/>
                    <a:pt x="2027" y="663"/>
                  </a:cubicBezTo>
                  <a:lnTo>
                    <a:pt x="2027" y="941"/>
                  </a:lnTo>
                  <a:close/>
                  <a:moveTo>
                    <a:pt x="1777" y="1144"/>
                  </a:moveTo>
                  <a:lnTo>
                    <a:pt x="1777" y="1144"/>
                  </a:lnTo>
                  <a:cubicBezTo>
                    <a:pt x="1684" y="1144"/>
                    <a:pt x="1608" y="1068"/>
                    <a:pt x="1608" y="974"/>
                  </a:cubicBezTo>
                  <a:cubicBezTo>
                    <a:pt x="1608" y="881"/>
                    <a:pt x="1684" y="805"/>
                    <a:pt x="1777" y="805"/>
                  </a:cubicBezTo>
                  <a:cubicBezTo>
                    <a:pt x="1871" y="805"/>
                    <a:pt x="1947" y="881"/>
                    <a:pt x="1947" y="974"/>
                  </a:cubicBezTo>
                  <a:cubicBezTo>
                    <a:pt x="1947" y="1068"/>
                    <a:pt x="1871" y="1144"/>
                    <a:pt x="1777" y="1144"/>
                  </a:cubicBezTo>
                  <a:close/>
                  <a:moveTo>
                    <a:pt x="942" y="514"/>
                  </a:moveTo>
                  <a:lnTo>
                    <a:pt x="942" y="514"/>
                  </a:lnTo>
                  <a:lnTo>
                    <a:pt x="942" y="257"/>
                  </a:lnTo>
                  <a:lnTo>
                    <a:pt x="1145" y="257"/>
                  </a:lnTo>
                  <a:cubicBezTo>
                    <a:pt x="1207" y="257"/>
                    <a:pt x="1266" y="292"/>
                    <a:pt x="1320" y="362"/>
                  </a:cubicBezTo>
                  <a:cubicBezTo>
                    <a:pt x="1346" y="395"/>
                    <a:pt x="1401" y="467"/>
                    <a:pt x="1436" y="514"/>
                  </a:cubicBezTo>
                  <a:lnTo>
                    <a:pt x="942" y="514"/>
                  </a:lnTo>
                  <a:close/>
                  <a:moveTo>
                    <a:pt x="425" y="514"/>
                  </a:moveTo>
                  <a:lnTo>
                    <a:pt x="425" y="514"/>
                  </a:lnTo>
                  <a:cubicBezTo>
                    <a:pt x="445" y="466"/>
                    <a:pt x="480" y="382"/>
                    <a:pt x="500" y="342"/>
                  </a:cubicBezTo>
                  <a:cubicBezTo>
                    <a:pt x="533" y="271"/>
                    <a:pt x="598" y="257"/>
                    <a:pt x="692" y="257"/>
                  </a:cubicBezTo>
                  <a:lnTo>
                    <a:pt x="889" y="257"/>
                  </a:lnTo>
                  <a:lnTo>
                    <a:pt x="889" y="514"/>
                  </a:lnTo>
                  <a:lnTo>
                    <a:pt x="425" y="514"/>
                  </a:lnTo>
                  <a:close/>
                  <a:moveTo>
                    <a:pt x="889" y="941"/>
                  </a:moveTo>
                  <a:lnTo>
                    <a:pt x="889" y="941"/>
                  </a:lnTo>
                  <a:lnTo>
                    <a:pt x="669" y="941"/>
                  </a:lnTo>
                  <a:cubicBezTo>
                    <a:pt x="636" y="730"/>
                    <a:pt x="475" y="682"/>
                    <a:pt x="411" y="671"/>
                  </a:cubicBezTo>
                  <a:lnTo>
                    <a:pt x="411" y="567"/>
                  </a:lnTo>
                  <a:lnTo>
                    <a:pt x="889" y="567"/>
                  </a:lnTo>
                  <a:lnTo>
                    <a:pt x="889" y="941"/>
                  </a:lnTo>
                  <a:close/>
                  <a:moveTo>
                    <a:pt x="361" y="1144"/>
                  </a:moveTo>
                  <a:lnTo>
                    <a:pt x="361" y="1144"/>
                  </a:lnTo>
                  <a:cubicBezTo>
                    <a:pt x="267" y="1144"/>
                    <a:pt x="191" y="1068"/>
                    <a:pt x="191" y="974"/>
                  </a:cubicBezTo>
                  <a:cubicBezTo>
                    <a:pt x="191" y="881"/>
                    <a:pt x="267" y="805"/>
                    <a:pt x="361" y="805"/>
                  </a:cubicBezTo>
                  <a:cubicBezTo>
                    <a:pt x="454" y="805"/>
                    <a:pt x="530" y="881"/>
                    <a:pt x="530" y="974"/>
                  </a:cubicBezTo>
                  <a:cubicBezTo>
                    <a:pt x="530" y="1068"/>
                    <a:pt x="454" y="1144"/>
                    <a:pt x="361" y="1144"/>
                  </a:cubicBezTo>
                  <a:close/>
                  <a:moveTo>
                    <a:pt x="872" y="87"/>
                  </a:moveTo>
                  <a:lnTo>
                    <a:pt x="872" y="87"/>
                  </a:lnTo>
                  <a:cubicBezTo>
                    <a:pt x="872" y="69"/>
                    <a:pt x="887" y="54"/>
                    <a:pt x="906" y="54"/>
                  </a:cubicBezTo>
                  <a:cubicBezTo>
                    <a:pt x="924" y="54"/>
                    <a:pt x="940" y="69"/>
                    <a:pt x="940" y="87"/>
                  </a:cubicBezTo>
                  <a:lnTo>
                    <a:pt x="940" y="115"/>
                  </a:lnTo>
                  <a:lnTo>
                    <a:pt x="872" y="115"/>
                  </a:lnTo>
                  <a:lnTo>
                    <a:pt x="872" y="87"/>
                  </a:lnTo>
                  <a:close/>
                  <a:moveTo>
                    <a:pt x="2094" y="663"/>
                  </a:moveTo>
                  <a:lnTo>
                    <a:pt x="2094" y="663"/>
                  </a:lnTo>
                  <a:cubicBezTo>
                    <a:pt x="2094" y="619"/>
                    <a:pt x="2062" y="532"/>
                    <a:pt x="1940" y="516"/>
                  </a:cubicBezTo>
                  <a:cubicBezTo>
                    <a:pt x="1850" y="504"/>
                    <a:pt x="1637" y="477"/>
                    <a:pt x="1583" y="470"/>
                  </a:cubicBezTo>
                  <a:cubicBezTo>
                    <a:pt x="1552" y="433"/>
                    <a:pt x="1440" y="302"/>
                    <a:pt x="1402" y="252"/>
                  </a:cubicBezTo>
                  <a:cubicBezTo>
                    <a:pt x="1352" y="188"/>
                    <a:pt x="1280" y="115"/>
                    <a:pt x="1165" y="115"/>
                  </a:cubicBezTo>
                  <a:lnTo>
                    <a:pt x="993" y="115"/>
                  </a:lnTo>
                  <a:lnTo>
                    <a:pt x="993" y="87"/>
                  </a:lnTo>
                  <a:cubicBezTo>
                    <a:pt x="993" y="39"/>
                    <a:pt x="954" y="0"/>
                    <a:pt x="906" y="0"/>
                  </a:cubicBezTo>
                  <a:cubicBezTo>
                    <a:pt x="858" y="0"/>
                    <a:pt x="819" y="39"/>
                    <a:pt x="819" y="87"/>
                  </a:cubicBezTo>
                  <a:lnTo>
                    <a:pt x="819" y="115"/>
                  </a:lnTo>
                  <a:lnTo>
                    <a:pt x="642" y="115"/>
                  </a:lnTo>
                  <a:cubicBezTo>
                    <a:pt x="550" y="115"/>
                    <a:pt x="421" y="129"/>
                    <a:pt x="364" y="258"/>
                  </a:cubicBezTo>
                  <a:cubicBezTo>
                    <a:pt x="318" y="363"/>
                    <a:pt x="293" y="419"/>
                    <a:pt x="281" y="449"/>
                  </a:cubicBezTo>
                  <a:cubicBezTo>
                    <a:pt x="278" y="454"/>
                    <a:pt x="276" y="459"/>
                    <a:pt x="275" y="463"/>
                  </a:cubicBezTo>
                  <a:lnTo>
                    <a:pt x="170" y="463"/>
                  </a:lnTo>
                  <a:cubicBezTo>
                    <a:pt x="111" y="463"/>
                    <a:pt x="0" y="499"/>
                    <a:pt x="0" y="637"/>
                  </a:cubicBezTo>
                  <a:lnTo>
                    <a:pt x="0" y="1008"/>
                  </a:lnTo>
                  <a:lnTo>
                    <a:pt x="127" y="1008"/>
                  </a:lnTo>
                  <a:cubicBezTo>
                    <a:pt x="143" y="1122"/>
                    <a:pt x="242" y="1211"/>
                    <a:pt x="361" y="1211"/>
                  </a:cubicBezTo>
                  <a:cubicBezTo>
                    <a:pt x="480" y="1211"/>
                    <a:pt x="578" y="1122"/>
                    <a:pt x="594" y="1008"/>
                  </a:cubicBezTo>
                  <a:lnTo>
                    <a:pt x="1078" y="1008"/>
                  </a:lnTo>
                  <a:cubicBezTo>
                    <a:pt x="1090" y="1029"/>
                    <a:pt x="1112" y="1044"/>
                    <a:pt x="1139" y="1044"/>
                  </a:cubicBezTo>
                  <a:cubicBezTo>
                    <a:pt x="1177" y="1044"/>
                    <a:pt x="1208" y="1013"/>
                    <a:pt x="1208" y="974"/>
                  </a:cubicBezTo>
                  <a:cubicBezTo>
                    <a:pt x="1208" y="936"/>
                    <a:pt x="1177" y="905"/>
                    <a:pt x="1139" y="905"/>
                  </a:cubicBezTo>
                  <a:cubicBezTo>
                    <a:pt x="1112" y="905"/>
                    <a:pt x="1090" y="920"/>
                    <a:pt x="1078" y="941"/>
                  </a:cubicBezTo>
                  <a:lnTo>
                    <a:pt x="942" y="941"/>
                  </a:lnTo>
                  <a:lnTo>
                    <a:pt x="942" y="567"/>
                  </a:lnTo>
                  <a:lnTo>
                    <a:pt x="1463" y="567"/>
                  </a:lnTo>
                  <a:lnTo>
                    <a:pt x="1463" y="941"/>
                  </a:lnTo>
                  <a:lnTo>
                    <a:pt x="1412" y="941"/>
                  </a:lnTo>
                  <a:cubicBezTo>
                    <a:pt x="1400" y="920"/>
                    <a:pt x="1378" y="905"/>
                    <a:pt x="1352" y="905"/>
                  </a:cubicBezTo>
                  <a:cubicBezTo>
                    <a:pt x="1313" y="905"/>
                    <a:pt x="1282" y="936"/>
                    <a:pt x="1282" y="974"/>
                  </a:cubicBezTo>
                  <a:cubicBezTo>
                    <a:pt x="1282" y="1013"/>
                    <a:pt x="1313" y="1044"/>
                    <a:pt x="1352" y="1044"/>
                  </a:cubicBezTo>
                  <a:cubicBezTo>
                    <a:pt x="1378" y="1044"/>
                    <a:pt x="1400" y="1029"/>
                    <a:pt x="1412" y="1008"/>
                  </a:cubicBezTo>
                  <a:lnTo>
                    <a:pt x="1544" y="1008"/>
                  </a:lnTo>
                  <a:cubicBezTo>
                    <a:pt x="1560" y="1122"/>
                    <a:pt x="1658" y="1211"/>
                    <a:pt x="1777" y="1211"/>
                  </a:cubicBezTo>
                  <a:cubicBezTo>
                    <a:pt x="1896" y="1211"/>
                    <a:pt x="1995" y="1122"/>
                    <a:pt x="2011" y="1008"/>
                  </a:cubicBezTo>
                  <a:lnTo>
                    <a:pt x="2094" y="1008"/>
                  </a:lnTo>
                  <a:lnTo>
                    <a:pt x="2094" y="66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37"/>
            <p:cNvSpPr>
              <a:spLocks noEditPoints="1"/>
            </p:cNvSpPr>
            <p:nvPr/>
          </p:nvSpPr>
          <p:spPr bwMode="gray">
            <a:xfrm>
              <a:off x="3486386" y="1479759"/>
              <a:ext cx="129929" cy="129781"/>
            </a:xfrm>
            <a:custGeom>
              <a:avLst/>
              <a:gdLst>
                <a:gd name="T0" fmla="*/ 2147483647 w 276"/>
                <a:gd name="T1" fmla="*/ 2147483647 h 277"/>
                <a:gd name="T2" fmla="*/ 2147483647 w 276"/>
                <a:gd name="T3" fmla="*/ 2147483647 h 277"/>
                <a:gd name="T4" fmla="*/ 2147483647 w 276"/>
                <a:gd name="T5" fmla="*/ 2147483647 h 277"/>
                <a:gd name="T6" fmla="*/ 2147483647 w 276"/>
                <a:gd name="T7" fmla="*/ 2147483647 h 277"/>
                <a:gd name="T8" fmla="*/ 2147483647 w 276"/>
                <a:gd name="T9" fmla="*/ 2147483647 h 277"/>
                <a:gd name="T10" fmla="*/ 2147483647 w 276"/>
                <a:gd name="T11" fmla="*/ 2147483647 h 277"/>
                <a:gd name="T12" fmla="*/ 2147483647 w 276"/>
                <a:gd name="T13" fmla="*/ 0 h 277"/>
                <a:gd name="T14" fmla="*/ 2147483647 w 276"/>
                <a:gd name="T15" fmla="*/ 0 h 277"/>
                <a:gd name="T16" fmla="*/ 0 w 276"/>
                <a:gd name="T17" fmla="*/ 2147483647 h 277"/>
                <a:gd name="T18" fmla="*/ 2147483647 w 276"/>
                <a:gd name="T19" fmla="*/ 2147483647 h 277"/>
                <a:gd name="T20" fmla="*/ 2147483647 w 276"/>
                <a:gd name="T21" fmla="*/ 2147483647 h 277"/>
                <a:gd name="T22" fmla="*/ 2147483647 w 276"/>
                <a:gd name="T23" fmla="*/ 0 h 2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6"/>
                <a:gd name="T37" fmla="*/ 0 h 277"/>
                <a:gd name="T38" fmla="*/ 276 w 276"/>
                <a:gd name="T39" fmla="*/ 277 h 2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6" h="277">
                  <a:moveTo>
                    <a:pt x="138" y="223"/>
                  </a:moveTo>
                  <a:lnTo>
                    <a:pt x="138" y="223"/>
                  </a:lnTo>
                  <a:cubicBezTo>
                    <a:pt x="91" y="223"/>
                    <a:pt x="53" y="185"/>
                    <a:pt x="53" y="138"/>
                  </a:cubicBezTo>
                  <a:cubicBezTo>
                    <a:pt x="53" y="92"/>
                    <a:pt x="91" y="54"/>
                    <a:pt x="138" y="54"/>
                  </a:cubicBezTo>
                  <a:cubicBezTo>
                    <a:pt x="185" y="54"/>
                    <a:pt x="223" y="92"/>
                    <a:pt x="223" y="138"/>
                  </a:cubicBezTo>
                  <a:cubicBezTo>
                    <a:pt x="223" y="185"/>
                    <a:pt x="185" y="223"/>
                    <a:pt x="138" y="223"/>
                  </a:cubicBezTo>
                  <a:close/>
                  <a:moveTo>
                    <a:pt x="138" y="0"/>
                  </a:moveTo>
                  <a:lnTo>
                    <a:pt x="138" y="0"/>
                  </a:lnTo>
                  <a:cubicBezTo>
                    <a:pt x="62" y="0"/>
                    <a:pt x="0" y="62"/>
                    <a:pt x="0" y="138"/>
                  </a:cubicBezTo>
                  <a:cubicBezTo>
                    <a:pt x="0" y="215"/>
                    <a:pt x="62" y="277"/>
                    <a:pt x="138" y="277"/>
                  </a:cubicBezTo>
                  <a:cubicBezTo>
                    <a:pt x="214" y="277"/>
                    <a:pt x="276" y="215"/>
                    <a:pt x="276" y="138"/>
                  </a:cubicBezTo>
                  <a:cubicBezTo>
                    <a:pt x="276" y="62"/>
                    <a:pt x="214" y="0"/>
                    <a:pt x="138"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38"/>
            <p:cNvSpPr>
              <a:spLocks noEditPoints="1"/>
            </p:cNvSpPr>
            <p:nvPr/>
          </p:nvSpPr>
          <p:spPr bwMode="gray">
            <a:xfrm>
              <a:off x="4152045" y="1479759"/>
              <a:ext cx="129929" cy="129781"/>
            </a:xfrm>
            <a:custGeom>
              <a:avLst/>
              <a:gdLst>
                <a:gd name="T0" fmla="*/ 2147483647 w 276"/>
                <a:gd name="T1" fmla="*/ 2147483647 h 277"/>
                <a:gd name="T2" fmla="*/ 2147483647 w 276"/>
                <a:gd name="T3" fmla="*/ 2147483647 h 277"/>
                <a:gd name="T4" fmla="*/ 2147483647 w 276"/>
                <a:gd name="T5" fmla="*/ 2147483647 h 277"/>
                <a:gd name="T6" fmla="*/ 2147483647 w 276"/>
                <a:gd name="T7" fmla="*/ 2147483647 h 277"/>
                <a:gd name="T8" fmla="*/ 2147483647 w 276"/>
                <a:gd name="T9" fmla="*/ 2147483647 h 277"/>
                <a:gd name="T10" fmla="*/ 2147483647 w 276"/>
                <a:gd name="T11" fmla="*/ 2147483647 h 277"/>
                <a:gd name="T12" fmla="*/ 2147483647 w 276"/>
                <a:gd name="T13" fmla="*/ 0 h 277"/>
                <a:gd name="T14" fmla="*/ 2147483647 w 276"/>
                <a:gd name="T15" fmla="*/ 0 h 277"/>
                <a:gd name="T16" fmla="*/ 0 w 276"/>
                <a:gd name="T17" fmla="*/ 2147483647 h 277"/>
                <a:gd name="T18" fmla="*/ 2147483647 w 276"/>
                <a:gd name="T19" fmla="*/ 2147483647 h 277"/>
                <a:gd name="T20" fmla="*/ 2147483647 w 276"/>
                <a:gd name="T21" fmla="*/ 2147483647 h 277"/>
                <a:gd name="T22" fmla="*/ 2147483647 w 276"/>
                <a:gd name="T23" fmla="*/ 0 h 2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6"/>
                <a:gd name="T37" fmla="*/ 0 h 277"/>
                <a:gd name="T38" fmla="*/ 276 w 276"/>
                <a:gd name="T39" fmla="*/ 277 h 2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6" h="277">
                  <a:moveTo>
                    <a:pt x="138" y="223"/>
                  </a:moveTo>
                  <a:lnTo>
                    <a:pt x="138" y="223"/>
                  </a:lnTo>
                  <a:cubicBezTo>
                    <a:pt x="92" y="223"/>
                    <a:pt x="53" y="185"/>
                    <a:pt x="53" y="138"/>
                  </a:cubicBezTo>
                  <a:cubicBezTo>
                    <a:pt x="53" y="92"/>
                    <a:pt x="92" y="54"/>
                    <a:pt x="138" y="54"/>
                  </a:cubicBezTo>
                  <a:cubicBezTo>
                    <a:pt x="185" y="54"/>
                    <a:pt x="223" y="92"/>
                    <a:pt x="223" y="138"/>
                  </a:cubicBezTo>
                  <a:cubicBezTo>
                    <a:pt x="223" y="185"/>
                    <a:pt x="185" y="223"/>
                    <a:pt x="138" y="223"/>
                  </a:cubicBezTo>
                  <a:close/>
                  <a:moveTo>
                    <a:pt x="138" y="0"/>
                  </a:moveTo>
                  <a:lnTo>
                    <a:pt x="138" y="0"/>
                  </a:lnTo>
                  <a:cubicBezTo>
                    <a:pt x="62" y="0"/>
                    <a:pt x="0" y="62"/>
                    <a:pt x="0" y="138"/>
                  </a:cubicBezTo>
                  <a:cubicBezTo>
                    <a:pt x="0" y="215"/>
                    <a:pt x="62" y="277"/>
                    <a:pt x="138" y="277"/>
                  </a:cubicBezTo>
                  <a:cubicBezTo>
                    <a:pt x="214" y="277"/>
                    <a:pt x="276" y="215"/>
                    <a:pt x="276" y="138"/>
                  </a:cubicBezTo>
                  <a:cubicBezTo>
                    <a:pt x="276" y="62"/>
                    <a:pt x="214" y="0"/>
                    <a:pt x="138"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0" name="文本框 119"/>
          <p:cNvSpPr txBox="1"/>
          <p:nvPr/>
        </p:nvSpPr>
        <p:spPr bwMode="gray">
          <a:xfrm>
            <a:off x="2349057" y="4614709"/>
            <a:ext cx="1465586" cy="461665"/>
          </a:xfrm>
          <a:prstGeom prst="rect">
            <a:avLst/>
          </a:prstGeom>
          <a:noFill/>
        </p:spPr>
        <p:txBody>
          <a:bodyPr wrap="square" rtlCol="0">
            <a:spAutoFit/>
          </a:bodyPr>
          <a:lstStyle/>
          <a:p>
            <a:pPr algn="ctr" fontAlgn="ctr"/>
            <a:r>
              <a:rPr lang="en-US" sz="1200" dirty="0" smtClean="0">
                <a:solidFill>
                  <a:schemeClr val="tx1">
                    <a:lumMod val="65000"/>
                    <a:lumOff val="35000"/>
                  </a:schemeClr>
                </a:solidFill>
                <a:latin typeface="Huawei Sans" panose="020C0503030203020204" pitchFamily="34" charset="0"/>
              </a:rPr>
              <a:t>Easy access from all directions</a:t>
            </a: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Right Arrow 157"/>
          <p:cNvSpPr/>
          <p:nvPr/>
        </p:nvSpPr>
        <p:spPr bwMode="gray">
          <a:xfrm rot="16200000">
            <a:off x="3135771" y="3702148"/>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tileRect/>
          </a:gradFill>
          <a:ln>
            <a:gradFill flip="none" rotWithShape="1">
              <a:gsLst>
                <a:gs pos="0">
                  <a:schemeClr val="accent1">
                    <a:lumMod val="5000"/>
                    <a:lumOff val="95000"/>
                  </a:schemeClr>
                </a:gs>
                <a:gs pos="100000">
                  <a:schemeClr val="tx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圆角矩形 75"/>
          <p:cNvSpPr/>
          <p:nvPr/>
        </p:nvSpPr>
        <p:spPr bwMode="gray">
          <a:xfrm>
            <a:off x="6127344" y="1056073"/>
            <a:ext cx="5332820" cy="360000"/>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Underlay and overlay networks on a virtualized campus network</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87" descr="汇聚交换机.png"/>
          <p:cNvPicPr>
            <a:picLocks noChangeAspect="1"/>
          </p:cNvPicPr>
          <p:nvPr/>
        </p:nvPicPr>
        <p:blipFill>
          <a:blip r:embed="rId3"/>
          <a:stretch>
            <a:fillRect/>
          </a:stretch>
        </p:blipFill>
        <p:spPr bwMode="gray">
          <a:xfrm>
            <a:off x="6784709" y="4808078"/>
            <a:ext cx="457109" cy="374000"/>
          </a:xfrm>
          <a:prstGeom prst="rect">
            <a:avLst/>
          </a:prstGeom>
        </p:spPr>
      </p:pic>
      <p:pic>
        <p:nvPicPr>
          <p:cNvPr id="124" name="图片 87" descr="汇聚交换机.png"/>
          <p:cNvPicPr>
            <a:picLocks noChangeAspect="1"/>
          </p:cNvPicPr>
          <p:nvPr/>
        </p:nvPicPr>
        <p:blipFill>
          <a:blip r:embed="rId3"/>
          <a:stretch>
            <a:fillRect/>
          </a:stretch>
        </p:blipFill>
        <p:spPr bwMode="gray">
          <a:xfrm>
            <a:off x="8410867" y="4808078"/>
            <a:ext cx="457109" cy="374000"/>
          </a:xfrm>
          <a:prstGeom prst="rect">
            <a:avLst/>
          </a:prstGeom>
        </p:spPr>
      </p:pic>
      <p:pic>
        <p:nvPicPr>
          <p:cNvPr id="125" name="图片 87" descr="汇聚交换机.png"/>
          <p:cNvPicPr>
            <a:picLocks noChangeAspect="1"/>
          </p:cNvPicPr>
          <p:nvPr/>
        </p:nvPicPr>
        <p:blipFill>
          <a:blip r:embed="rId3"/>
          <a:stretch>
            <a:fillRect/>
          </a:stretch>
        </p:blipFill>
        <p:spPr bwMode="gray">
          <a:xfrm>
            <a:off x="10037024" y="4808078"/>
            <a:ext cx="457109" cy="374000"/>
          </a:xfrm>
          <a:prstGeom prst="rect">
            <a:avLst/>
          </a:prstGeom>
        </p:spPr>
      </p:pic>
      <p:cxnSp>
        <p:nvCxnSpPr>
          <p:cNvPr id="126" name="直接连接符 125"/>
          <p:cNvCxnSpPr>
            <a:stCxn id="123" idx="3"/>
            <a:endCxn id="124" idx="1"/>
          </p:cNvCxnSpPr>
          <p:nvPr/>
        </p:nvCxnSpPr>
        <p:spPr bwMode="gray">
          <a:xfrm>
            <a:off x="7241818" y="4995078"/>
            <a:ext cx="116904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24" idx="3"/>
            <a:endCxn id="125" idx="1"/>
          </p:cNvCxnSpPr>
          <p:nvPr/>
        </p:nvCxnSpPr>
        <p:spPr bwMode="gray">
          <a:xfrm>
            <a:off x="8867976" y="4995078"/>
            <a:ext cx="116904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8" name="文本框 127"/>
          <p:cNvSpPr txBox="1"/>
          <p:nvPr/>
        </p:nvSpPr>
        <p:spPr bwMode="gray">
          <a:xfrm>
            <a:off x="7761621" y="5375186"/>
            <a:ext cx="1755609" cy="307777"/>
          </a:xfrm>
          <a:prstGeom prst="rect">
            <a:avLst/>
          </a:prstGeom>
          <a:noFill/>
        </p:spPr>
        <p:txBody>
          <a:bodyPr wrap="none" rtlCol="0">
            <a:spAutoFit/>
          </a:bodyPr>
          <a:lstStyle/>
          <a:p>
            <a:pPr algn="ctr" fontAlgn="ctr"/>
            <a:r>
              <a:rPr lang="en-US" sz="1400" b="1" dirty="0" smtClean="0">
                <a:solidFill>
                  <a:srgbClr val="C7000B"/>
                </a:solidFill>
                <a:latin typeface="Huawei Sans" panose="020C0503030203020204" pitchFamily="34" charset="0"/>
              </a:rPr>
              <a:t>Underlay network</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9" name="图片 87" descr="汇聚交换机.png"/>
          <p:cNvPicPr>
            <a:picLocks noChangeAspect="1"/>
          </p:cNvPicPr>
          <p:nvPr/>
        </p:nvPicPr>
        <p:blipFill>
          <a:blip r:embed="rId3"/>
          <a:stretch>
            <a:fillRect/>
          </a:stretch>
        </p:blipFill>
        <p:spPr bwMode="gray">
          <a:xfrm>
            <a:off x="7430178" y="2483850"/>
            <a:ext cx="457109" cy="374000"/>
          </a:xfrm>
          <a:prstGeom prst="rect">
            <a:avLst/>
          </a:prstGeom>
        </p:spPr>
      </p:pic>
      <p:pic>
        <p:nvPicPr>
          <p:cNvPr id="130" name="图片 87" descr="汇聚交换机.png"/>
          <p:cNvPicPr>
            <a:picLocks noChangeAspect="1"/>
          </p:cNvPicPr>
          <p:nvPr/>
        </p:nvPicPr>
        <p:blipFill>
          <a:blip r:embed="rId3"/>
          <a:stretch>
            <a:fillRect/>
          </a:stretch>
        </p:blipFill>
        <p:spPr bwMode="gray">
          <a:xfrm>
            <a:off x="8449930" y="2483850"/>
            <a:ext cx="457109" cy="374000"/>
          </a:xfrm>
          <a:prstGeom prst="rect">
            <a:avLst/>
          </a:prstGeom>
        </p:spPr>
      </p:pic>
      <p:pic>
        <p:nvPicPr>
          <p:cNvPr id="131" name="图片 87" descr="汇聚交换机.png"/>
          <p:cNvPicPr>
            <a:picLocks noChangeAspect="1"/>
          </p:cNvPicPr>
          <p:nvPr/>
        </p:nvPicPr>
        <p:blipFill>
          <a:blip r:embed="rId3"/>
          <a:stretch>
            <a:fillRect/>
          </a:stretch>
        </p:blipFill>
        <p:spPr bwMode="gray">
          <a:xfrm>
            <a:off x="9996829" y="2483850"/>
            <a:ext cx="457109" cy="374000"/>
          </a:xfrm>
          <a:prstGeom prst="rect">
            <a:avLst/>
          </a:prstGeom>
        </p:spPr>
      </p:pic>
      <p:cxnSp>
        <p:nvCxnSpPr>
          <p:cNvPr id="132" name="直接连接符 131"/>
          <p:cNvCxnSpPr>
            <a:stCxn id="129" idx="3"/>
            <a:endCxn id="130" idx="1"/>
          </p:cNvCxnSpPr>
          <p:nvPr/>
        </p:nvCxnSpPr>
        <p:spPr bwMode="gray">
          <a:xfrm>
            <a:off x="7887287" y="2670850"/>
            <a:ext cx="5626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30" idx="3"/>
            <a:endCxn id="131" idx="1"/>
          </p:cNvCxnSpPr>
          <p:nvPr/>
        </p:nvCxnSpPr>
        <p:spPr bwMode="gray">
          <a:xfrm>
            <a:off x="8907039" y="2670850"/>
            <a:ext cx="108979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4" name="文本框 133"/>
          <p:cNvSpPr txBox="1"/>
          <p:nvPr/>
        </p:nvSpPr>
        <p:spPr bwMode="gray">
          <a:xfrm>
            <a:off x="7848082" y="3457126"/>
            <a:ext cx="1641795" cy="307777"/>
          </a:xfrm>
          <a:prstGeom prst="rect">
            <a:avLst/>
          </a:prstGeom>
          <a:noFill/>
        </p:spPr>
        <p:txBody>
          <a:bodyPr wrap="none" rtlCol="0">
            <a:spAutoFit/>
          </a:bodyPr>
          <a:lstStyle/>
          <a:p>
            <a:pPr algn="ctr" fontAlgn="ctr"/>
            <a:r>
              <a:rPr lang="en-US" sz="1400" b="1" dirty="0" smtClean="0">
                <a:solidFill>
                  <a:srgbClr val="C7000B"/>
                </a:solidFill>
                <a:latin typeface="Huawei Sans" panose="020C0503030203020204" pitchFamily="34" charset="0"/>
              </a:rPr>
              <a:t>Overlay network</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bwMode="gray">
          <a:xfrm>
            <a:off x="6067085" y="2233652"/>
            <a:ext cx="821058" cy="276999"/>
          </a:xfrm>
          <a:prstGeom prst="rect">
            <a:avLst/>
          </a:prstGeom>
          <a:noFill/>
        </p:spPr>
        <p:txBody>
          <a:bodyPr wrap="none" rtlCol="0">
            <a:spAutoFit/>
          </a:bodyPr>
          <a:lstStyle/>
          <a:p>
            <a:pPr algn="ctr" fontAlgn="ctr"/>
            <a:r>
              <a:rPr lang="en-US" sz="1200" dirty="0" smtClean="0">
                <a:solidFill>
                  <a:srgbClr val="EDAA4A"/>
                </a:solidFill>
                <a:latin typeface="Huawei Sans" panose="020C0503030203020204" pitchFamily="34" charset="0"/>
              </a:rPr>
              <a:t>Service A</a:t>
            </a:r>
            <a:endParaRPr lang="en-US" altLang="zh-CN" sz="1200" dirty="0">
              <a:solidFill>
                <a:srgbClr val="EDAA4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6071093" y="3351159"/>
            <a:ext cx="813043"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Service B</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7" name="图片 11" descr="开放网络-蓝.png"/>
          <p:cNvPicPr>
            <a:picLocks noChangeAspect="1"/>
          </p:cNvPicPr>
          <p:nvPr/>
        </p:nvPicPr>
        <p:blipFill>
          <a:blip r:embed="rId4" cstate="print"/>
          <a:stretch>
            <a:fillRect/>
          </a:stretch>
        </p:blipFill>
        <p:spPr bwMode="gray">
          <a:xfrm>
            <a:off x="6236348" y="1859405"/>
            <a:ext cx="445956" cy="343290"/>
          </a:xfrm>
          <a:prstGeom prst="rect">
            <a:avLst/>
          </a:prstGeom>
        </p:spPr>
      </p:pic>
      <p:pic>
        <p:nvPicPr>
          <p:cNvPr id="138" name="图片 11" descr="开放网络-蓝.png"/>
          <p:cNvPicPr>
            <a:picLocks noChangeAspect="1"/>
          </p:cNvPicPr>
          <p:nvPr/>
        </p:nvPicPr>
        <p:blipFill>
          <a:blip r:embed="rId4" cstate="print"/>
          <a:stretch>
            <a:fillRect/>
          </a:stretch>
        </p:blipFill>
        <p:spPr bwMode="gray">
          <a:xfrm>
            <a:off x="6236348" y="2965723"/>
            <a:ext cx="445956" cy="343290"/>
          </a:xfrm>
          <a:prstGeom prst="rect">
            <a:avLst/>
          </a:prstGeom>
        </p:spPr>
      </p:pic>
      <p:sp>
        <p:nvSpPr>
          <p:cNvPr id="139" name="文本框 138"/>
          <p:cNvSpPr txBox="1"/>
          <p:nvPr/>
        </p:nvSpPr>
        <p:spPr bwMode="gray">
          <a:xfrm>
            <a:off x="10614538" y="2233652"/>
            <a:ext cx="821058" cy="276999"/>
          </a:xfrm>
          <a:prstGeom prst="rect">
            <a:avLst/>
          </a:prstGeom>
          <a:noFill/>
        </p:spPr>
        <p:txBody>
          <a:bodyPr wrap="none" rtlCol="0">
            <a:spAutoFit/>
          </a:bodyPr>
          <a:lstStyle/>
          <a:p>
            <a:pPr algn="ctr" fontAlgn="ctr"/>
            <a:r>
              <a:rPr lang="en-US" sz="1200" dirty="0" smtClean="0">
                <a:solidFill>
                  <a:srgbClr val="EDAA4A"/>
                </a:solidFill>
                <a:latin typeface="Huawei Sans" panose="020C0503030203020204" pitchFamily="34" charset="0"/>
              </a:rPr>
              <a:t>Service A</a:t>
            </a:r>
            <a:endParaRPr lang="en-US" altLang="zh-CN" sz="1200" dirty="0">
              <a:solidFill>
                <a:srgbClr val="EDAA4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框 139"/>
          <p:cNvSpPr txBox="1"/>
          <p:nvPr/>
        </p:nvSpPr>
        <p:spPr bwMode="gray">
          <a:xfrm>
            <a:off x="10618546" y="3351159"/>
            <a:ext cx="813043"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Service B</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1" name="图片 11" descr="开放网络-蓝.png"/>
          <p:cNvPicPr>
            <a:picLocks noChangeAspect="1"/>
          </p:cNvPicPr>
          <p:nvPr/>
        </p:nvPicPr>
        <p:blipFill>
          <a:blip r:embed="rId4" cstate="print"/>
          <a:stretch>
            <a:fillRect/>
          </a:stretch>
        </p:blipFill>
        <p:spPr bwMode="gray">
          <a:xfrm>
            <a:off x="10802089" y="1859405"/>
            <a:ext cx="445956" cy="343290"/>
          </a:xfrm>
          <a:prstGeom prst="rect">
            <a:avLst/>
          </a:prstGeom>
        </p:spPr>
      </p:pic>
      <p:pic>
        <p:nvPicPr>
          <p:cNvPr id="142" name="图片 11" descr="开放网络-蓝.png"/>
          <p:cNvPicPr>
            <a:picLocks noChangeAspect="1"/>
          </p:cNvPicPr>
          <p:nvPr/>
        </p:nvPicPr>
        <p:blipFill>
          <a:blip r:embed="rId4" cstate="print"/>
          <a:stretch>
            <a:fillRect/>
          </a:stretch>
        </p:blipFill>
        <p:spPr bwMode="gray">
          <a:xfrm>
            <a:off x="10802089" y="2965723"/>
            <a:ext cx="445956" cy="343290"/>
          </a:xfrm>
          <a:prstGeom prst="rect">
            <a:avLst/>
          </a:prstGeom>
        </p:spPr>
      </p:pic>
      <p:sp>
        <p:nvSpPr>
          <p:cNvPr id="143" name="文本框 142"/>
          <p:cNvSpPr txBox="1"/>
          <p:nvPr/>
        </p:nvSpPr>
        <p:spPr bwMode="gray">
          <a:xfrm>
            <a:off x="6511333" y="4337710"/>
            <a:ext cx="1833182" cy="400110"/>
          </a:xfrm>
          <a:prstGeom prst="rect">
            <a:avLst/>
          </a:prstGeom>
          <a:noFill/>
        </p:spPr>
        <p:txBody>
          <a:bodyPr wrap="square" rtlCol="0">
            <a:spAutoFit/>
          </a:bodyPr>
          <a:lstStyle/>
          <a:p>
            <a:pPr algn="ctr" fontAlgn="ctr"/>
            <a:r>
              <a:rPr lang="en-US" sz="1000" dirty="0" smtClean="0">
                <a:solidFill>
                  <a:schemeClr val="tx1">
                    <a:lumMod val="65000"/>
                    <a:lumOff val="35000"/>
                  </a:schemeClr>
                </a:solidFill>
                <a:latin typeface="Huawei Sans" panose="020C0503030203020204" pitchFamily="34" charset="0"/>
              </a:rPr>
              <a:t>Interconnection VLAN</a:t>
            </a:r>
          </a:p>
          <a:p>
            <a:pPr algn="ctr" fontAlgn="ctr"/>
            <a:r>
              <a:rPr lang="en-US" sz="1000" dirty="0" smtClean="0">
                <a:solidFill>
                  <a:schemeClr val="tx1">
                    <a:lumMod val="65000"/>
                    <a:lumOff val="35000"/>
                  </a:schemeClr>
                </a:solidFill>
                <a:latin typeface="Huawei Sans" panose="020C0503030203020204" pitchFamily="34" charset="0"/>
              </a:rPr>
              <a:t>Interconnection IP address</a:t>
            </a:r>
            <a:endParaRPr lang="en-US" altLang="zh-CN" sz="10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8957613" y="4337710"/>
            <a:ext cx="1844476" cy="400110"/>
          </a:xfrm>
          <a:prstGeom prst="rect">
            <a:avLst/>
          </a:prstGeom>
          <a:noFill/>
        </p:spPr>
        <p:txBody>
          <a:bodyPr wrap="square" rtlCol="0">
            <a:spAutoFit/>
          </a:bodyPr>
          <a:lstStyle/>
          <a:p>
            <a:pPr algn="ctr" fontAlgn="ctr"/>
            <a:r>
              <a:rPr lang="en-US" sz="1000" dirty="0" smtClean="0">
                <a:solidFill>
                  <a:schemeClr val="tx1">
                    <a:lumMod val="65000"/>
                    <a:lumOff val="35000"/>
                  </a:schemeClr>
                </a:solidFill>
                <a:latin typeface="Huawei Sans" panose="020C0503030203020204" pitchFamily="34" charset="0"/>
              </a:rPr>
              <a:t>Interconnection VLAN</a:t>
            </a:r>
          </a:p>
          <a:p>
            <a:pPr algn="ctr" fontAlgn="ctr"/>
            <a:r>
              <a:rPr lang="en-US" sz="1000" dirty="0" smtClean="0">
                <a:solidFill>
                  <a:schemeClr val="tx1">
                    <a:lumMod val="65000"/>
                    <a:lumOff val="35000"/>
                  </a:schemeClr>
                </a:solidFill>
                <a:latin typeface="Huawei Sans" panose="020C0503030203020204" pitchFamily="34" charset="0"/>
              </a:rPr>
              <a:t>Interconnection IP address</a:t>
            </a:r>
            <a:endParaRPr lang="en-US" altLang="zh-CN" sz="10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Can 9"/>
          <p:cNvSpPr/>
          <p:nvPr/>
        </p:nvSpPr>
        <p:spPr bwMode="gray">
          <a:xfrm rot="5400000">
            <a:off x="6970966" y="1794743"/>
            <a:ext cx="180726" cy="540042"/>
          </a:xfrm>
          <a:prstGeom prst="can">
            <a:avLst>
              <a:gd name="adj" fmla="val 55920"/>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Can 9"/>
          <p:cNvSpPr/>
          <p:nvPr/>
        </p:nvSpPr>
        <p:spPr bwMode="gray">
          <a:xfrm rot="5400000">
            <a:off x="8539694" y="547969"/>
            <a:ext cx="410714" cy="3033587"/>
          </a:xfrm>
          <a:prstGeom prst="can">
            <a:avLst>
              <a:gd name="adj" fmla="val 57159"/>
            </a:avLst>
          </a:prstGeom>
          <a:solidFill>
            <a:srgbClr val="FFF2CC"/>
          </a:solidFill>
          <a:ln w="12700" cap="flat" cmpd="sng" algn="ctr">
            <a:solidFill>
              <a:srgbClr val="FFD17D"/>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Can 9"/>
          <p:cNvSpPr/>
          <p:nvPr/>
        </p:nvSpPr>
        <p:spPr bwMode="gray">
          <a:xfrm rot="5400000">
            <a:off x="10249297" y="1835720"/>
            <a:ext cx="180726" cy="458088"/>
          </a:xfrm>
          <a:prstGeom prst="can">
            <a:avLst>
              <a:gd name="adj" fmla="val 58731"/>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a:off x="7785451" y="1910873"/>
            <a:ext cx="1786065" cy="276999"/>
          </a:xfrm>
          <a:prstGeom prst="rect">
            <a:avLst/>
          </a:prstGeom>
          <a:noFill/>
        </p:spPr>
        <p:txBody>
          <a:bodyPr wrap="none" rtlCol="0">
            <a:spAutoFit/>
          </a:bodyPr>
          <a:lstStyle/>
          <a:p>
            <a:pPr algn="ctr" fontAlgn="ctr"/>
            <a:r>
              <a:rPr lang="en-US" sz="1200" b="1" dirty="0" smtClean="0">
                <a:solidFill>
                  <a:srgbClr val="EDAA4A"/>
                </a:solidFill>
                <a:latin typeface="Huawei Sans" panose="020C0503030203020204" pitchFamily="34" charset="0"/>
              </a:rPr>
              <a:t>VXLAN encapsulation</a:t>
            </a:r>
            <a:endParaRPr lang="en-US" altLang="zh-CN" sz="1200" b="1" dirty="0">
              <a:solidFill>
                <a:srgbClr val="EDAA4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Can 9"/>
          <p:cNvSpPr/>
          <p:nvPr/>
        </p:nvSpPr>
        <p:spPr bwMode="gray">
          <a:xfrm rot="5400000">
            <a:off x="6970966" y="2961047"/>
            <a:ext cx="180726" cy="540042"/>
          </a:xfrm>
          <a:prstGeom prst="can">
            <a:avLst>
              <a:gd name="adj" fmla="val 55920"/>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Can 9"/>
          <p:cNvSpPr/>
          <p:nvPr/>
        </p:nvSpPr>
        <p:spPr bwMode="gray">
          <a:xfrm rot="5400000">
            <a:off x="8539694" y="1714273"/>
            <a:ext cx="410714" cy="3033587"/>
          </a:xfrm>
          <a:prstGeom prst="can">
            <a:avLst>
              <a:gd name="adj" fmla="val 57159"/>
            </a:avLst>
          </a:prstGeom>
          <a:solidFill>
            <a:srgbClr val="BEE9EE"/>
          </a:solidFill>
          <a:ln w="12700" cap="flat" cmpd="sng" algn="ctr">
            <a:solidFill>
              <a:srgbClr val="30B5C5"/>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Can 9"/>
          <p:cNvSpPr/>
          <p:nvPr/>
        </p:nvSpPr>
        <p:spPr bwMode="gray">
          <a:xfrm rot="5400000">
            <a:off x="10249297" y="3002024"/>
            <a:ext cx="180726" cy="458088"/>
          </a:xfrm>
          <a:prstGeom prst="can">
            <a:avLst>
              <a:gd name="adj" fmla="val 58731"/>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文本框 151"/>
          <p:cNvSpPr txBox="1"/>
          <p:nvPr/>
        </p:nvSpPr>
        <p:spPr bwMode="gray">
          <a:xfrm>
            <a:off x="7785451" y="3077177"/>
            <a:ext cx="1786065" cy="276999"/>
          </a:xfrm>
          <a:prstGeom prst="rect">
            <a:avLst/>
          </a:prstGeom>
          <a:noFill/>
        </p:spPr>
        <p:txBody>
          <a:bodyPr wrap="none" rtlCol="0">
            <a:spAutoFit/>
          </a:bodyPr>
          <a:lstStyle/>
          <a:p>
            <a:pPr algn="ctr" fontAlgn="ctr"/>
            <a:r>
              <a:rPr lang="en-US" sz="1200" b="1" dirty="0" smtClean="0">
                <a:solidFill>
                  <a:srgbClr val="30B5C5"/>
                </a:solidFill>
                <a:latin typeface="Huawei Sans" panose="020C0503030203020204" pitchFamily="34" charset="0"/>
              </a:rPr>
              <a:t>VXLAN encapsulation</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Right Arrow 157"/>
          <p:cNvSpPr/>
          <p:nvPr/>
        </p:nvSpPr>
        <p:spPr bwMode="gray">
          <a:xfrm rot="16200000">
            <a:off x="8341318" y="3769266"/>
            <a:ext cx="633403" cy="1077116"/>
          </a:xfrm>
          <a:prstGeom prst="rightArrow">
            <a:avLst>
              <a:gd name="adj1" fmla="val 79333"/>
              <a:gd name="adj2" fmla="val 50000"/>
            </a:avLst>
          </a:prstGeom>
          <a:gradFill flip="none" rotWithShape="1">
            <a:gsLst>
              <a:gs pos="0">
                <a:schemeClr val="bg1">
                  <a:alpha val="0"/>
                </a:schemeClr>
              </a:gs>
              <a:gs pos="91000">
                <a:schemeClr val="bg1">
                  <a:lumMod val="65000"/>
                  <a:alpha val="75000"/>
                </a:schemeClr>
              </a:gs>
            </a:gsLst>
            <a:lin ang="0" scaled="1"/>
            <a:tileRect/>
          </a:gradFill>
          <a:ln w="9525">
            <a:gradFill flip="none" rotWithShape="1">
              <a:gsLst>
                <a:gs pos="0">
                  <a:schemeClr val="bg1">
                    <a:alpha val="0"/>
                  </a:schemeClr>
                </a:gs>
                <a:gs pos="88000">
                  <a:schemeClr val="bg1">
                    <a:lumMod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文本框 153"/>
          <p:cNvSpPr txBox="1"/>
          <p:nvPr/>
        </p:nvSpPr>
        <p:spPr bwMode="gray">
          <a:xfrm>
            <a:off x="8285001" y="4256360"/>
            <a:ext cx="708848" cy="307777"/>
          </a:xfrm>
          <a:prstGeom prst="rect">
            <a:avLst/>
          </a:prstGeom>
          <a:noFill/>
        </p:spPr>
        <p:txBody>
          <a:bodyPr wrap="none" rtlCol="0">
            <a:spAutoFit/>
          </a:bodyPr>
          <a:lstStyle/>
          <a:p>
            <a:pPr algn="ctr" fontAlgn="ctr"/>
            <a:r>
              <a:rPr lang="en-US" sz="1400" b="1" dirty="0" smtClean="0">
                <a:solidFill>
                  <a:srgbClr val="C7000B"/>
                </a:solidFill>
                <a:latin typeface="Huawei Sans" panose="020C0503030203020204" pitchFamily="34" charset="0"/>
              </a:rPr>
              <a:t>Fabric</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圆角矩形 154"/>
          <p:cNvSpPr/>
          <p:nvPr/>
        </p:nvSpPr>
        <p:spPr bwMode="gray">
          <a:xfrm>
            <a:off x="6127344" y="1471501"/>
            <a:ext cx="5332820" cy="4324285"/>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8994795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p:nvPr/>
        </p:nvCxnSpPr>
        <p:spPr bwMode="gray">
          <a:xfrm>
            <a:off x="1567457" y="4231735"/>
            <a:ext cx="0" cy="5982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t>What Is a VN?</a:t>
            </a:r>
            <a:endParaRPr lang="en-US" altLang="zh-CN" dirty="0">
              <a:sym typeface="Huawei Sans" panose="020C0503030203020204" pitchFamily="34" charset="0"/>
            </a:endParaRPr>
          </a:p>
        </p:txBody>
      </p:sp>
      <p:grpSp>
        <p:nvGrpSpPr>
          <p:cNvPr id="77" name="Group 165"/>
          <p:cNvGrpSpPr/>
          <p:nvPr/>
        </p:nvGrpSpPr>
        <p:grpSpPr bwMode="gray">
          <a:xfrm rot="10800000">
            <a:off x="1052285" y="4880919"/>
            <a:ext cx="980710" cy="502927"/>
            <a:chOff x="-1233037" y="914446"/>
            <a:chExt cx="1573823" cy="778776"/>
          </a:xfrm>
        </p:grpSpPr>
        <p:cxnSp>
          <p:nvCxnSpPr>
            <p:cNvPr id="78"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1" name="直接连接符 80"/>
          <p:cNvCxnSpPr/>
          <p:nvPr/>
        </p:nvCxnSpPr>
        <p:spPr bwMode="gray">
          <a:xfrm>
            <a:off x="2688556" y="1176297"/>
            <a:ext cx="0" cy="21918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2"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66723" y="1994224"/>
            <a:ext cx="443667" cy="363001"/>
          </a:xfrm>
          <a:prstGeom prst="rect">
            <a:avLst/>
          </a:prstGeom>
        </p:spPr>
      </p:pic>
      <p:grpSp>
        <p:nvGrpSpPr>
          <p:cNvPr id="83" name="组合 758"/>
          <p:cNvGrpSpPr/>
          <p:nvPr/>
        </p:nvGrpSpPr>
        <p:grpSpPr bwMode="gray">
          <a:xfrm flipV="1">
            <a:off x="4784278" y="5053008"/>
            <a:ext cx="225699" cy="191129"/>
            <a:chOff x="7440613" y="4868863"/>
            <a:chExt cx="1019175" cy="828675"/>
          </a:xfrm>
          <a:solidFill>
            <a:schemeClr val="bg1">
              <a:lumMod val="50000"/>
            </a:schemeClr>
          </a:solidFill>
        </p:grpSpPr>
        <p:sp>
          <p:nvSpPr>
            <p:cNvPr id="84"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86" name="图片 11" descr="开放网络-蓝.png"/>
          <p:cNvPicPr>
            <a:picLocks noChangeAspect="1"/>
          </p:cNvPicPr>
          <p:nvPr/>
        </p:nvPicPr>
        <p:blipFill>
          <a:blip r:embed="rId4" cstate="print"/>
          <a:stretch>
            <a:fillRect/>
          </a:stretch>
        </p:blipFill>
        <p:spPr bwMode="gray">
          <a:xfrm>
            <a:off x="4730582" y="5343194"/>
            <a:ext cx="333091" cy="256408"/>
          </a:xfrm>
          <a:prstGeom prst="rect">
            <a:avLst/>
          </a:prstGeom>
        </p:spPr>
      </p:pic>
      <p:pic>
        <p:nvPicPr>
          <p:cNvPr id="88" name="图片 11" descr="开放网络-蓝.png"/>
          <p:cNvPicPr>
            <a:picLocks noChangeAspect="1"/>
          </p:cNvPicPr>
          <p:nvPr/>
        </p:nvPicPr>
        <p:blipFill>
          <a:blip r:embed="rId4" cstate="print"/>
          <a:stretch>
            <a:fillRect/>
          </a:stretch>
        </p:blipFill>
        <p:spPr bwMode="gray">
          <a:xfrm>
            <a:off x="905376" y="5343194"/>
            <a:ext cx="333091" cy="256408"/>
          </a:xfrm>
          <a:prstGeom prst="rect">
            <a:avLst/>
          </a:prstGeom>
        </p:spPr>
      </p:pic>
      <p:pic>
        <p:nvPicPr>
          <p:cNvPr id="89" name="图片 11" descr="开放网络-蓝.png"/>
          <p:cNvPicPr>
            <a:picLocks noChangeAspect="1"/>
          </p:cNvPicPr>
          <p:nvPr/>
        </p:nvPicPr>
        <p:blipFill>
          <a:blip r:embed="rId4" cstate="print"/>
          <a:stretch>
            <a:fillRect/>
          </a:stretch>
        </p:blipFill>
        <p:spPr bwMode="gray">
          <a:xfrm>
            <a:off x="1831668" y="5343194"/>
            <a:ext cx="333091" cy="256408"/>
          </a:xfrm>
          <a:prstGeom prst="rect">
            <a:avLst/>
          </a:prstGeom>
        </p:spPr>
      </p:pic>
      <p:sp>
        <p:nvSpPr>
          <p:cNvPr id="95" name="Freeform 159"/>
          <p:cNvSpPr/>
          <p:nvPr/>
        </p:nvSpPr>
        <p:spPr bwMode="gray">
          <a:xfrm flipH="1">
            <a:off x="2188007" y="1071176"/>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96"/>
          <p:cNvCxnSpPr/>
          <p:nvPr/>
        </p:nvCxnSpPr>
        <p:spPr bwMode="gray">
          <a:xfrm flipH="1">
            <a:off x="4071076" y="4830030"/>
            <a:ext cx="6816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bwMode="gray">
          <a:xfrm>
            <a:off x="3939833" y="4138217"/>
            <a:ext cx="0" cy="12049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9" name="Group 165"/>
          <p:cNvGrpSpPr/>
          <p:nvPr/>
        </p:nvGrpSpPr>
        <p:grpSpPr bwMode="gray">
          <a:xfrm rot="10800000">
            <a:off x="1509531" y="3223215"/>
            <a:ext cx="2358049" cy="863686"/>
            <a:chOff x="-1233037" y="914446"/>
            <a:chExt cx="1573823" cy="778776"/>
          </a:xfrm>
        </p:grpSpPr>
        <p:cxnSp>
          <p:nvCxnSpPr>
            <p:cNvPr id="100"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2" name="图片 105" descr="AP.png"/>
          <p:cNvPicPr>
            <a:picLocks noChangeAspect="1"/>
          </p:cNvPicPr>
          <p:nvPr/>
        </p:nvPicPr>
        <p:blipFill>
          <a:blip r:embed="rId5" cstate="print"/>
          <a:stretch>
            <a:fillRect/>
          </a:stretch>
        </p:blipFill>
        <p:spPr bwMode="gray">
          <a:xfrm>
            <a:off x="4713794" y="4684414"/>
            <a:ext cx="366667" cy="300001"/>
          </a:xfrm>
          <a:prstGeom prst="rect">
            <a:avLst/>
          </a:prstGeom>
        </p:spPr>
      </p:pic>
      <p:pic>
        <p:nvPicPr>
          <p:cNvPr id="103" name="图片 76" descr="接入交换机.png"/>
          <p:cNvPicPr>
            <a:picLocks noChangeAspect="1"/>
          </p:cNvPicPr>
          <p:nvPr/>
        </p:nvPicPr>
        <p:blipFill>
          <a:blip r:embed="rId6" cstate="print"/>
          <a:stretch>
            <a:fillRect/>
          </a:stretch>
        </p:blipFill>
        <p:spPr bwMode="gray">
          <a:xfrm>
            <a:off x="3756499" y="4702813"/>
            <a:ext cx="366667" cy="300001"/>
          </a:xfrm>
          <a:prstGeom prst="rect">
            <a:avLst/>
          </a:prstGeom>
        </p:spPr>
      </p:pic>
      <p:pic>
        <p:nvPicPr>
          <p:cNvPr id="106" name="图片 105" descr="汇聚交换机.png"/>
          <p:cNvPicPr>
            <a:picLocks noChangeAspect="1"/>
          </p:cNvPicPr>
          <p:nvPr/>
        </p:nvPicPr>
        <p:blipFill>
          <a:blip r:embed="rId7" cstate="print"/>
          <a:stretch>
            <a:fillRect/>
          </a:stretch>
        </p:blipFill>
        <p:spPr bwMode="gray">
          <a:xfrm>
            <a:off x="1385268" y="4010810"/>
            <a:ext cx="366667" cy="300001"/>
          </a:xfrm>
          <a:prstGeom prst="rect">
            <a:avLst/>
          </a:prstGeom>
        </p:spPr>
      </p:pic>
      <p:pic>
        <p:nvPicPr>
          <p:cNvPr id="107" name="图片 87" descr="汇聚交换机.png"/>
          <p:cNvPicPr>
            <a:picLocks noChangeAspect="1"/>
          </p:cNvPicPr>
          <p:nvPr/>
        </p:nvPicPr>
        <p:blipFill>
          <a:blip r:embed="rId7" cstate="print"/>
          <a:stretch>
            <a:fillRect/>
          </a:stretch>
        </p:blipFill>
        <p:spPr bwMode="gray">
          <a:xfrm>
            <a:off x="3760885" y="4010810"/>
            <a:ext cx="366667" cy="300001"/>
          </a:xfrm>
          <a:prstGeom prst="rect">
            <a:avLst/>
          </a:prstGeom>
        </p:spPr>
      </p:pic>
      <p:pic>
        <p:nvPicPr>
          <p:cNvPr id="108" name="图片 76" descr="接入交换机.png"/>
          <p:cNvPicPr>
            <a:picLocks noChangeAspect="1"/>
          </p:cNvPicPr>
          <p:nvPr/>
        </p:nvPicPr>
        <p:blipFill>
          <a:blip r:embed="rId6" cstate="print"/>
          <a:stretch>
            <a:fillRect/>
          </a:stretch>
        </p:blipFill>
        <p:spPr bwMode="gray">
          <a:xfrm>
            <a:off x="1381087" y="4712693"/>
            <a:ext cx="366667" cy="300001"/>
          </a:xfrm>
          <a:prstGeom prst="rect">
            <a:avLst/>
          </a:prstGeom>
        </p:spPr>
      </p:pic>
      <p:sp>
        <p:nvSpPr>
          <p:cNvPr id="109" name="文本框 108"/>
          <p:cNvSpPr txBox="1"/>
          <p:nvPr/>
        </p:nvSpPr>
        <p:spPr bwMode="gray">
          <a:xfrm>
            <a:off x="2384332" y="3460733"/>
            <a:ext cx="604653" cy="246221"/>
          </a:xfrm>
          <a:prstGeom prst="rect">
            <a:avLst/>
          </a:prstGeom>
          <a:noFill/>
        </p:spPr>
        <p:txBody>
          <a:bodyPr wrap="none" rtlCol="0">
            <a:spAutoFit/>
          </a:bodyPr>
          <a:lstStyle/>
          <a:p>
            <a:pPr algn="ctr" fontAlgn="ctr"/>
            <a:r>
              <a:rPr lang="en-US" sz="1000" b="1" dirty="0" smtClean="0">
                <a:latin typeface="Huawei Sans" panose="020C0503030203020204" pitchFamily="34" charset="0"/>
              </a:rPr>
              <a:t>Border</a:t>
            </a:r>
            <a:endParaRPr lang="en-US" sz="1000" b="1" dirty="0">
              <a:latin typeface="Huawei Sans" panose="020C0503030203020204" pitchFamily="34" charset="0"/>
            </a:endParaRPr>
          </a:p>
        </p:txBody>
      </p:sp>
      <p:pic>
        <p:nvPicPr>
          <p:cNvPr id="113" name="图片 86" descr="核心交换机.png"/>
          <p:cNvPicPr>
            <a:picLocks noChangeAspect="1"/>
          </p:cNvPicPr>
          <p:nvPr/>
        </p:nvPicPr>
        <p:blipFill>
          <a:blip r:embed="rId8" cstate="print"/>
          <a:stretch>
            <a:fillRect/>
          </a:stretch>
        </p:blipFill>
        <p:spPr bwMode="gray">
          <a:xfrm>
            <a:off x="2466724" y="3085646"/>
            <a:ext cx="443667" cy="363001"/>
          </a:xfrm>
          <a:prstGeom prst="rect">
            <a:avLst/>
          </a:prstGeom>
        </p:spPr>
      </p:pic>
      <p:sp>
        <p:nvSpPr>
          <p:cNvPr id="115" name="文本框 114"/>
          <p:cNvSpPr txBox="1"/>
          <p:nvPr/>
        </p:nvSpPr>
        <p:spPr bwMode="gray">
          <a:xfrm>
            <a:off x="4730582" y="4453844"/>
            <a:ext cx="362600" cy="246221"/>
          </a:xfrm>
          <a:prstGeom prst="rect">
            <a:avLst/>
          </a:prstGeom>
          <a:noFill/>
        </p:spPr>
        <p:txBody>
          <a:bodyPr wrap="none" rtlCol="0">
            <a:spAutoFit/>
          </a:bodyPr>
          <a:lstStyle/>
          <a:p>
            <a:pPr algn="r" fontAlgn="ctr"/>
            <a:r>
              <a:rPr lang="en-US" sz="1000" b="1" dirty="0" smtClean="0">
                <a:latin typeface="Huawei Sans" panose="020C0503030203020204" pitchFamily="34" charset="0"/>
              </a:rPr>
              <a:t>AP</a:t>
            </a:r>
            <a:endParaRPr lang="en-US" sz="1000" b="1" dirty="0">
              <a:latin typeface="Huawei Sans" panose="020C0503030203020204" pitchFamily="34" charset="0"/>
            </a:endParaRPr>
          </a:p>
        </p:txBody>
      </p:sp>
      <p:sp>
        <p:nvSpPr>
          <p:cNvPr id="116" name="梯形 115"/>
          <p:cNvSpPr/>
          <p:nvPr/>
        </p:nvSpPr>
        <p:spPr bwMode="gray">
          <a:xfrm>
            <a:off x="981796" y="3541620"/>
            <a:ext cx="4268893" cy="1724415"/>
          </a:xfrm>
          <a:prstGeom prst="trapezoid">
            <a:avLst>
              <a:gd name="adj" fmla="val 22961"/>
            </a:avLst>
          </a:prstGeom>
          <a:gradFill flip="none" rotWithShape="1">
            <a:gsLst>
              <a:gs pos="0">
                <a:schemeClr val="bg1">
                  <a:alpha val="0"/>
                </a:schemeClr>
              </a:gs>
              <a:gs pos="100000">
                <a:srgbClr val="92D050">
                  <a:alpha val="49000"/>
                </a:srgbClr>
              </a:gs>
            </a:gsLst>
            <a:lin ang="5400000" scaled="1"/>
            <a:tileRect/>
          </a:gradFill>
          <a:ln>
            <a:gradFill flip="none" rotWithShape="1">
              <a:gsLst>
                <a:gs pos="0">
                  <a:schemeClr val="accent1">
                    <a:lumMod val="5000"/>
                    <a:lumOff val="95000"/>
                    <a:alpha val="0"/>
                  </a:schemeClr>
                </a:gs>
                <a:gs pos="90000">
                  <a:srgbClr val="00B05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梯形 116"/>
          <p:cNvSpPr/>
          <p:nvPr/>
        </p:nvSpPr>
        <p:spPr bwMode="gray">
          <a:xfrm>
            <a:off x="981796" y="3269172"/>
            <a:ext cx="3645065" cy="1630207"/>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3000">
                  <a:schemeClr val="accent4">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梯形 117"/>
          <p:cNvSpPr/>
          <p:nvPr/>
        </p:nvSpPr>
        <p:spPr bwMode="gray">
          <a:xfrm>
            <a:off x="991803" y="2766377"/>
            <a:ext cx="3590020" cy="1634931"/>
          </a:xfrm>
          <a:prstGeom prst="trapezoid">
            <a:avLst>
              <a:gd name="adj" fmla="val 22961"/>
            </a:avLst>
          </a:prstGeom>
          <a:gradFill flip="none" rotWithShape="1">
            <a:gsLst>
              <a:gs pos="0">
                <a:schemeClr val="bg1">
                  <a:alpha val="0"/>
                </a:schemeClr>
              </a:gs>
              <a:gs pos="100000">
                <a:srgbClr val="C00000">
                  <a:alpha val="21000"/>
                </a:srgbClr>
              </a:gs>
            </a:gsLst>
            <a:lin ang="5400000" scaled="1"/>
            <a:tileRect/>
          </a:gradFill>
          <a:ln>
            <a:gradFill flip="none" rotWithShape="1">
              <a:gsLst>
                <a:gs pos="0">
                  <a:schemeClr val="accent1">
                    <a:lumMod val="5000"/>
                    <a:lumOff val="95000"/>
                    <a:alpha val="0"/>
                  </a:schemeClr>
                </a:gs>
                <a:gs pos="90000">
                  <a:srgbClr val="C00000">
                    <a:alpha val="82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526688" y="5596243"/>
            <a:ext cx="1090468"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Host1</a:t>
            </a:r>
          </a:p>
          <a:p>
            <a:pPr algn="ctr" fontAlgn="ctr"/>
            <a:r>
              <a:rPr lang="en-US" sz="1200" dirty="0" smtClean="0">
                <a:solidFill>
                  <a:srgbClr val="00B050"/>
                </a:solidFill>
                <a:latin typeface="Huawei Sans" panose="020C0503030203020204" pitchFamily="34" charset="0"/>
              </a:rPr>
              <a:t>Sales employee</a:t>
            </a:r>
            <a:endParaRPr lang="en-US" altLang="zh-CN" sz="12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文本框 119"/>
          <p:cNvSpPr txBox="1"/>
          <p:nvPr/>
        </p:nvSpPr>
        <p:spPr bwMode="gray">
          <a:xfrm>
            <a:off x="1425563" y="5596243"/>
            <a:ext cx="1145304"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Host2</a:t>
            </a:r>
          </a:p>
          <a:p>
            <a:pPr algn="ctr" fontAlgn="ctr"/>
            <a:r>
              <a:rPr lang="en-US" sz="1200" dirty="0" smtClean="0">
                <a:solidFill>
                  <a:srgbClr val="F08500"/>
                </a:solidFill>
                <a:latin typeface="Huawei Sans" panose="020C0503030203020204" pitchFamily="34" charset="0"/>
              </a:rPr>
              <a:t>R&amp;D employee</a:t>
            </a:r>
            <a:endParaRPr lang="en-US" altLang="zh-CN" sz="12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bwMode="gray">
          <a:xfrm>
            <a:off x="3487898" y="5596243"/>
            <a:ext cx="886781"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Host3</a:t>
            </a:r>
          </a:p>
          <a:p>
            <a:pPr algn="ctr" fontAlgn="ctr"/>
            <a:r>
              <a:rPr lang="en-US" sz="1200" dirty="0" err="1" smtClean="0">
                <a:solidFill>
                  <a:srgbClr val="C7000B"/>
                </a:solidFill>
                <a:latin typeface="Huawei Sans" panose="020C0503030203020204" pitchFamily="34" charset="0"/>
              </a:rPr>
              <a:t>IoT</a:t>
            </a:r>
            <a:r>
              <a:rPr lang="en-US" sz="1200" dirty="0" smtClean="0">
                <a:solidFill>
                  <a:srgbClr val="C7000B"/>
                </a:solidFill>
                <a:latin typeface="Huawei Sans" panose="020C0503030203020204" pitchFamily="34" charset="0"/>
              </a:rPr>
              <a:t> device</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bwMode="gray">
          <a:xfrm>
            <a:off x="4589192" y="5596243"/>
            <a:ext cx="615874"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Host4</a:t>
            </a:r>
          </a:p>
          <a:p>
            <a:pPr algn="ctr" fontAlgn="ctr"/>
            <a:r>
              <a:rPr lang="en-US" sz="1200" dirty="0" smtClean="0">
                <a:solidFill>
                  <a:srgbClr val="00B050"/>
                </a:solidFill>
                <a:latin typeface="Huawei Sans" panose="020C0503030203020204" pitchFamily="34" charset="0"/>
              </a:rPr>
              <a:t>Guest</a:t>
            </a:r>
            <a:endParaRPr lang="en-US" altLang="zh-CN" sz="1200"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122"/>
          <p:cNvSpPr txBox="1"/>
          <p:nvPr/>
        </p:nvSpPr>
        <p:spPr bwMode="gray">
          <a:xfrm>
            <a:off x="2413161" y="4998413"/>
            <a:ext cx="689612" cy="276999"/>
          </a:xfrm>
          <a:prstGeom prst="rect">
            <a:avLst/>
          </a:prstGeom>
          <a:noFill/>
        </p:spPr>
        <p:txBody>
          <a:bodyPr wrap="none" rtlCol="0">
            <a:spAutoFit/>
          </a:bodyPr>
          <a:lstStyle/>
          <a:p>
            <a:pPr algn="ctr" fontAlgn="ctr"/>
            <a:r>
              <a:rPr lang="en-US" sz="1200" b="1" dirty="0" smtClean="0">
                <a:solidFill>
                  <a:schemeClr val="accent6">
                    <a:lumMod val="75000"/>
                  </a:schemeClr>
                </a:solidFill>
                <a:latin typeface="Huawei Sans" panose="020C0503030203020204" pitchFamily="34" charset="0"/>
              </a:rPr>
              <a:t>OA VN</a:t>
            </a:r>
            <a:endParaRPr lang="en-US" altLang="zh-CN" sz="1200" b="1" dirty="0" smtClean="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123"/>
          <p:cNvSpPr txBox="1"/>
          <p:nvPr/>
        </p:nvSpPr>
        <p:spPr bwMode="gray">
          <a:xfrm>
            <a:off x="2361865" y="4637009"/>
            <a:ext cx="792205" cy="276999"/>
          </a:xfrm>
          <a:prstGeom prst="rect">
            <a:avLst/>
          </a:prstGeom>
          <a:noFill/>
        </p:spPr>
        <p:txBody>
          <a:bodyPr wrap="none" rtlCol="0">
            <a:spAutoFit/>
          </a:bodyPr>
          <a:lstStyle/>
          <a:p>
            <a:pPr algn="ctr" fontAlgn="ctr"/>
            <a:r>
              <a:rPr lang="en-US" sz="1200" b="1" dirty="0" smtClean="0">
                <a:solidFill>
                  <a:srgbClr val="F08500"/>
                </a:solidFill>
                <a:latin typeface="Huawei Sans" panose="020C0503030203020204" pitchFamily="34" charset="0"/>
              </a:rPr>
              <a:t>R&amp;D VN</a:t>
            </a:r>
            <a:endParaRPr lang="en-US" altLang="zh-CN" sz="1200" b="1"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2411558" y="3916258"/>
            <a:ext cx="692818" cy="276999"/>
          </a:xfrm>
          <a:prstGeom prst="rect">
            <a:avLst/>
          </a:prstGeom>
          <a:noFill/>
        </p:spPr>
        <p:txBody>
          <a:bodyPr wrap="none" rtlCol="0">
            <a:spAutoFit/>
          </a:bodyPr>
          <a:lstStyle/>
          <a:p>
            <a:pPr algn="ctr" fontAlgn="ctr"/>
            <a:r>
              <a:rPr lang="en-US" sz="1200" b="1" dirty="0" err="1" smtClean="0">
                <a:solidFill>
                  <a:srgbClr val="C7000B"/>
                </a:solidFill>
                <a:latin typeface="Huawei Sans" panose="020C0503030203020204" pitchFamily="34" charset="0"/>
              </a:rPr>
              <a:t>IoT</a:t>
            </a:r>
            <a:r>
              <a:rPr lang="en-US" sz="1200" b="1" dirty="0" smtClean="0">
                <a:solidFill>
                  <a:srgbClr val="C7000B"/>
                </a:solidFill>
                <a:latin typeface="Huawei Sans" panose="020C0503030203020204" pitchFamily="34" charset="0"/>
              </a:rPr>
              <a:t> VN</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矩形 125"/>
          <p:cNvSpPr/>
          <p:nvPr/>
        </p:nvSpPr>
        <p:spPr bwMode="gray">
          <a:xfrm>
            <a:off x="5438776" y="1257730"/>
            <a:ext cx="6310312" cy="2015936"/>
          </a:xfrm>
          <a:prstGeom prst="rect">
            <a:avLst/>
          </a:prstGeom>
          <a:solidFill>
            <a:srgbClr val="F3FBFE"/>
          </a:solidFill>
          <a:ln w="9525" cap="flat" cmpd="sng" algn="ctr">
            <a:solidFill>
              <a:srgbClr val="99DFF9"/>
            </a:solidFill>
            <a:prstDash val="solid"/>
            <a:miter lim="800000"/>
          </a:ln>
          <a:effec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p>
            <a:pPr marL="285750" indent="-285750" fontAlgn="ctr">
              <a:lnSpc>
                <a:spcPts val="2400"/>
              </a:lnSpc>
              <a:buFont typeface="Arial" panose="020B0604020202020204" pitchFamily="34" charset="0"/>
              <a:buChar char="•"/>
            </a:pPr>
            <a:r>
              <a:rPr lang="en-US" sz="1400" dirty="0" smtClean="0">
                <a:solidFill>
                  <a:srgbClr val="1D1D1A"/>
                </a:solidFill>
                <a:latin typeface="Huawei Sans" panose="020C0503030203020204" pitchFamily="34" charset="0"/>
              </a:rPr>
              <a:t>VXLAN can be used to construct multiple VNs on the underlay network.</a:t>
            </a:r>
            <a:endParaRPr lang="en-US" altLang="zh-CN" sz="1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rgbClr val="1D1D1A"/>
                </a:solidFill>
                <a:latin typeface="Huawei Sans" panose="020C0503030203020204" pitchFamily="34" charset="0"/>
              </a:rPr>
              <a:t>A VN is considered as an overlay network.</a:t>
            </a:r>
            <a:endParaRPr lang="en-US" altLang="zh-CN" sz="1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rgbClr val="1D1D1A"/>
                </a:solidFill>
                <a:latin typeface="Huawei Sans" panose="020C0503030203020204" pitchFamily="34" charset="0"/>
              </a:rPr>
              <a:t>Service data of each VN is encapsulated using VXLAN in the fabric so that the VN services are isolated on the forwarding plane. The control plane uses BGP EVPN to establish VXLAN tunnels and exchange overlay routing information.</a:t>
            </a:r>
            <a:endParaRPr lang="en-US" altLang="zh-CN" sz="1400" dirty="0">
              <a:solidFill>
                <a:srgbClr val="1D1D1A"/>
              </a:solidFill>
              <a:latin typeface="Huawei Sans" panose="020C0503030203020204" pitchFamily="34" charset="0"/>
            </a:endParaRPr>
          </a:p>
        </p:txBody>
      </p:sp>
      <p:sp>
        <p:nvSpPr>
          <p:cNvPr id="127" name="矩形 126"/>
          <p:cNvSpPr/>
          <p:nvPr/>
        </p:nvSpPr>
        <p:spPr bwMode="gray">
          <a:xfrm>
            <a:off x="5438776" y="3362120"/>
            <a:ext cx="6310312" cy="2811026"/>
          </a:xfrm>
          <a:prstGeom prst="rect">
            <a:avLst/>
          </a:prstGeom>
          <a:ln>
            <a:solidFill>
              <a:schemeClr val="bg1">
                <a:lumMod val="75000"/>
              </a:schemeClr>
            </a:solidFill>
          </a:ln>
        </p:spPr>
        <p:txBody>
          <a:bodyPr wrap="square">
            <a:spAutoFit/>
          </a:bodyPr>
          <a:lstStyle/>
          <a:p>
            <a:pPr fontAlgn="ctr">
              <a:lnSpc>
                <a:spcPts val="2600"/>
              </a:lnSpc>
              <a:spcAft>
                <a:spcPts val="600"/>
              </a:spcAft>
            </a:pPr>
            <a:r>
              <a:rPr lang="en-US" sz="1400" b="1" dirty="0" smtClean="0">
                <a:latin typeface="Huawei Sans" panose="020C0503030203020204" pitchFamily="34" charset="0"/>
              </a:rPr>
              <a:t>Each VN has the following parameters:</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Network service resources (such as the DHCP server and third-party RADIUS/Portal server)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(Optional) External networks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User IP address segments, VLANs, and gateway address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Wired access ports and/or wireless access points (APs)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Other parameters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5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233103" y="2758787"/>
            <a:ext cx="1346845" cy="248394"/>
          </a:xfrm>
          <a:prstGeom prst="rect">
            <a:avLst/>
          </a:prstGeom>
        </p:spPr>
      </p:pic>
      <p:sp>
        <p:nvSpPr>
          <p:cNvPr id="44" name="Freeform 133">
            <a:extLst>
              <a:ext uri="{FF2B5EF4-FFF2-40B4-BE49-F238E27FC236}">
                <a16:creationId xmlns="" xmlns:a16="http://schemas.microsoft.com/office/drawing/2014/main" id="{D6040B63-859C-4DBD-A521-0A92D5C50F21}"/>
              </a:ext>
            </a:extLst>
          </p:cNvPr>
          <p:cNvSpPr>
            <a:spLocks noEditPoints="1"/>
          </p:cNvSpPr>
          <p:nvPr/>
        </p:nvSpPr>
        <p:spPr bwMode="gray">
          <a:xfrm>
            <a:off x="3671977" y="5320969"/>
            <a:ext cx="391205" cy="310557"/>
          </a:xfrm>
          <a:custGeom>
            <a:avLst/>
            <a:gdLst>
              <a:gd name="T0" fmla="*/ 2147483646 w 1550"/>
              <a:gd name="T1" fmla="*/ 2147483646 h 1207"/>
              <a:gd name="T2" fmla="*/ 2147483646 w 1550"/>
              <a:gd name="T3" fmla="*/ 2147483646 h 1207"/>
              <a:gd name="T4" fmla="*/ 2147483646 w 1550"/>
              <a:gd name="T5" fmla="*/ 2147483646 h 1207"/>
              <a:gd name="T6" fmla="*/ 2147483646 w 1550"/>
              <a:gd name="T7" fmla="*/ 2147483646 h 1207"/>
              <a:gd name="T8" fmla="*/ 2147483646 w 1550"/>
              <a:gd name="T9" fmla="*/ 2147483646 h 1207"/>
              <a:gd name="T10" fmla="*/ 2147483646 w 1550"/>
              <a:gd name="T11" fmla="*/ 2147483646 h 1207"/>
              <a:gd name="T12" fmla="*/ 2147483646 w 1550"/>
              <a:gd name="T13" fmla="*/ 2147483646 h 1207"/>
              <a:gd name="T14" fmla="*/ 2147483646 w 1550"/>
              <a:gd name="T15" fmla="*/ 2147483646 h 1207"/>
              <a:gd name="T16" fmla="*/ 2147483646 w 1550"/>
              <a:gd name="T17" fmla="*/ 2147483646 h 1207"/>
              <a:gd name="T18" fmla="*/ 2147483646 w 1550"/>
              <a:gd name="T19" fmla="*/ 2147483646 h 1207"/>
              <a:gd name="T20" fmla="*/ 2147483646 w 1550"/>
              <a:gd name="T21" fmla="*/ 2147483646 h 1207"/>
              <a:gd name="T22" fmla="*/ 2147483646 w 1550"/>
              <a:gd name="T23" fmla="*/ 2147483646 h 1207"/>
              <a:gd name="T24" fmla="*/ 2147483646 w 1550"/>
              <a:gd name="T25" fmla="*/ 2147483646 h 1207"/>
              <a:gd name="T26" fmla="*/ 2147483646 w 1550"/>
              <a:gd name="T27" fmla="*/ 2147483646 h 1207"/>
              <a:gd name="T28" fmla="*/ 2147483646 w 1550"/>
              <a:gd name="T29" fmla="*/ 2147483646 h 1207"/>
              <a:gd name="T30" fmla="*/ 2147483646 w 1550"/>
              <a:gd name="T31" fmla="*/ 2147483646 h 1207"/>
              <a:gd name="T32" fmla="*/ 2147483646 w 1550"/>
              <a:gd name="T33" fmla="*/ 2147483646 h 1207"/>
              <a:gd name="T34" fmla="*/ 2147483646 w 1550"/>
              <a:gd name="T35" fmla="*/ 2147483646 h 1207"/>
              <a:gd name="T36" fmla="*/ 2147483646 w 1550"/>
              <a:gd name="T37" fmla="*/ 2147483646 h 1207"/>
              <a:gd name="T38" fmla="*/ 2147483646 w 1550"/>
              <a:gd name="T39" fmla="*/ 2147483646 h 1207"/>
              <a:gd name="T40" fmla="*/ 2147483646 w 1550"/>
              <a:gd name="T41" fmla="*/ 2147483646 h 1207"/>
              <a:gd name="T42" fmla="*/ 2147483646 w 1550"/>
              <a:gd name="T43" fmla="*/ 2147483646 h 1207"/>
              <a:gd name="T44" fmla="*/ 2147483646 w 1550"/>
              <a:gd name="T45" fmla="*/ 2147483646 h 1207"/>
              <a:gd name="T46" fmla="*/ 2147483646 w 1550"/>
              <a:gd name="T47" fmla="*/ 2147483646 h 1207"/>
              <a:gd name="T48" fmla="*/ 2147483646 w 1550"/>
              <a:gd name="T49" fmla="*/ 2147483646 h 1207"/>
              <a:gd name="T50" fmla="*/ 2147483646 w 1550"/>
              <a:gd name="T51" fmla="*/ 2147483646 h 1207"/>
              <a:gd name="T52" fmla="*/ 2147483646 w 1550"/>
              <a:gd name="T53" fmla="*/ 2147483646 h 1207"/>
              <a:gd name="T54" fmla="*/ 2147483646 w 1550"/>
              <a:gd name="T55" fmla="*/ 2147483646 h 1207"/>
              <a:gd name="T56" fmla="*/ 2147483646 w 1550"/>
              <a:gd name="T57" fmla="*/ 2147483646 h 1207"/>
              <a:gd name="T58" fmla="*/ 2147483646 w 1550"/>
              <a:gd name="T59" fmla="*/ 2147483646 h 1207"/>
              <a:gd name="T60" fmla="*/ 2147483646 w 1550"/>
              <a:gd name="T61" fmla="*/ 2147483646 h 1207"/>
              <a:gd name="T62" fmla="*/ 2147483646 w 1550"/>
              <a:gd name="T63" fmla="*/ 2147483646 h 1207"/>
              <a:gd name="T64" fmla="*/ 2147483646 w 1550"/>
              <a:gd name="T65" fmla="*/ 2147483646 h 1207"/>
              <a:gd name="T66" fmla="*/ 2147483646 w 1550"/>
              <a:gd name="T67" fmla="*/ 2147483646 h 1207"/>
              <a:gd name="T68" fmla="*/ 2147483646 w 1550"/>
              <a:gd name="T69" fmla="*/ 2147483646 h 1207"/>
              <a:gd name="T70" fmla="*/ 2147483646 w 1550"/>
              <a:gd name="T71" fmla="*/ 2147483646 h 1207"/>
              <a:gd name="T72" fmla="*/ 2147483646 w 1550"/>
              <a:gd name="T73" fmla="*/ 2147483646 h 1207"/>
              <a:gd name="T74" fmla="*/ 2147483646 w 1550"/>
              <a:gd name="T75" fmla="*/ 2147483646 h 1207"/>
              <a:gd name="T76" fmla="*/ 2147483646 w 1550"/>
              <a:gd name="T77" fmla="*/ 2147483646 h 1207"/>
              <a:gd name="T78" fmla="*/ 2147483646 w 1550"/>
              <a:gd name="T79" fmla="*/ 2147483646 h 1207"/>
              <a:gd name="T80" fmla="*/ 2147483646 w 1550"/>
              <a:gd name="T81" fmla="*/ 2147483646 h 1207"/>
              <a:gd name="T82" fmla="*/ 2147483646 w 1550"/>
              <a:gd name="T83" fmla="*/ 2147483646 h 1207"/>
              <a:gd name="T84" fmla="*/ 2147483646 w 1550"/>
              <a:gd name="T85" fmla="*/ 2147483646 h 1207"/>
              <a:gd name="T86" fmla="*/ 2147483646 w 1550"/>
              <a:gd name="T87" fmla="*/ 2147483646 h 1207"/>
              <a:gd name="T88" fmla="*/ 2147483646 w 1550"/>
              <a:gd name="T89" fmla="*/ 2147483646 h 1207"/>
              <a:gd name="T90" fmla="*/ 2147483646 w 1550"/>
              <a:gd name="T91" fmla="*/ 2147483646 h 1207"/>
              <a:gd name="T92" fmla="*/ 2147483646 w 1550"/>
              <a:gd name="T93" fmla="*/ 2147483646 h 1207"/>
              <a:gd name="T94" fmla="*/ 2147483646 w 1550"/>
              <a:gd name="T95" fmla="*/ 2147483646 h 1207"/>
              <a:gd name="T96" fmla="*/ 2147483646 w 1550"/>
              <a:gd name="T97" fmla="*/ 2147483646 h 1207"/>
              <a:gd name="T98" fmla="*/ 2147483646 w 1550"/>
              <a:gd name="T99" fmla="*/ 2147483646 h 1207"/>
              <a:gd name="T100" fmla="*/ 2147483646 w 1550"/>
              <a:gd name="T101" fmla="*/ 2147483646 h 1207"/>
              <a:gd name="T102" fmla="*/ 2147483646 w 1550"/>
              <a:gd name="T103" fmla="*/ 2147483646 h 1207"/>
              <a:gd name="T104" fmla="*/ 2147483646 w 1550"/>
              <a:gd name="T105" fmla="*/ 2147483646 h 12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550"/>
              <a:gd name="T160" fmla="*/ 0 h 1207"/>
              <a:gd name="T161" fmla="*/ 1550 w 1550"/>
              <a:gd name="T162" fmla="*/ 1207 h 12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550" h="1207">
                <a:moveTo>
                  <a:pt x="314" y="546"/>
                </a:moveTo>
                <a:lnTo>
                  <a:pt x="314" y="546"/>
                </a:lnTo>
                <a:cubicBezTo>
                  <a:pt x="299" y="448"/>
                  <a:pt x="320" y="392"/>
                  <a:pt x="334" y="368"/>
                </a:cubicBezTo>
                <a:cubicBezTo>
                  <a:pt x="374" y="381"/>
                  <a:pt x="416" y="399"/>
                  <a:pt x="459" y="424"/>
                </a:cubicBezTo>
                <a:cubicBezTo>
                  <a:pt x="460" y="425"/>
                  <a:pt x="461" y="426"/>
                  <a:pt x="462" y="427"/>
                </a:cubicBezTo>
                <a:cubicBezTo>
                  <a:pt x="450" y="463"/>
                  <a:pt x="435" y="530"/>
                  <a:pt x="459" y="604"/>
                </a:cubicBezTo>
                <a:cubicBezTo>
                  <a:pt x="483" y="676"/>
                  <a:pt x="522" y="704"/>
                  <a:pt x="550" y="716"/>
                </a:cubicBezTo>
                <a:cubicBezTo>
                  <a:pt x="563" y="721"/>
                  <a:pt x="577" y="724"/>
                  <a:pt x="591" y="724"/>
                </a:cubicBezTo>
                <a:cubicBezTo>
                  <a:pt x="609" y="724"/>
                  <a:pt x="628" y="719"/>
                  <a:pt x="645" y="710"/>
                </a:cubicBezTo>
                <a:cubicBezTo>
                  <a:pt x="677" y="693"/>
                  <a:pt x="699" y="660"/>
                  <a:pt x="707" y="618"/>
                </a:cubicBezTo>
                <a:cubicBezTo>
                  <a:pt x="715" y="625"/>
                  <a:pt x="724" y="632"/>
                  <a:pt x="733" y="638"/>
                </a:cubicBezTo>
                <a:cubicBezTo>
                  <a:pt x="737" y="814"/>
                  <a:pt x="653" y="849"/>
                  <a:pt x="586" y="859"/>
                </a:cubicBezTo>
                <a:cubicBezTo>
                  <a:pt x="543" y="859"/>
                  <a:pt x="503" y="846"/>
                  <a:pt x="465" y="819"/>
                </a:cubicBezTo>
                <a:cubicBezTo>
                  <a:pt x="380" y="758"/>
                  <a:pt x="328" y="638"/>
                  <a:pt x="314" y="546"/>
                </a:cubicBezTo>
                <a:close/>
                <a:moveTo>
                  <a:pt x="72" y="385"/>
                </a:moveTo>
                <a:lnTo>
                  <a:pt x="72" y="385"/>
                </a:lnTo>
                <a:cubicBezTo>
                  <a:pt x="74" y="364"/>
                  <a:pt x="84" y="352"/>
                  <a:pt x="93" y="348"/>
                </a:cubicBezTo>
                <a:cubicBezTo>
                  <a:pt x="106" y="346"/>
                  <a:pt x="175" y="335"/>
                  <a:pt x="267" y="352"/>
                </a:cubicBezTo>
                <a:cubicBezTo>
                  <a:pt x="249" y="391"/>
                  <a:pt x="233" y="456"/>
                  <a:pt x="248" y="556"/>
                </a:cubicBezTo>
                <a:cubicBezTo>
                  <a:pt x="251" y="575"/>
                  <a:pt x="256" y="596"/>
                  <a:pt x="262" y="618"/>
                </a:cubicBezTo>
                <a:cubicBezTo>
                  <a:pt x="78" y="499"/>
                  <a:pt x="70" y="411"/>
                  <a:pt x="72" y="385"/>
                </a:cubicBezTo>
                <a:close/>
                <a:moveTo>
                  <a:pt x="614" y="651"/>
                </a:moveTo>
                <a:lnTo>
                  <a:pt x="614" y="651"/>
                </a:lnTo>
                <a:cubicBezTo>
                  <a:pt x="605" y="656"/>
                  <a:pt x="591" y="660"/>
                  <a:pt x="575" y="654"/>
                </a:cubicBezTo>
                <a:cubicBezTo>
                  <a:pt x="554" y="645"/>
                  <a:pt x="535" y="620"/>
                  <a:pt x="523" y="583"/>
                </a:cubicBezTo>
                <a:cubicBezTo>
                  <a:pt x="508" y="537"/>
                  <a:pt x="513" y="494"/>
                  <a:pt x="520" y="466"/>
                </a:cubicBezTo>
                <a:cubicBezTo>
                  <a:pt x="561" y="495"/>
                  <a:pt x="597" y="526"/>
                  <a:pt x="633" y="557"/>
                </a:cubicBezTo>
                <a:cubicBezTo>
                  <a:pt x="636" y="560"/>
                  <a:pt x="639" y="562"/>
                  <a:pt x="642" y="564"/>
                </a:cubicBezTo>
                <a:cubicBezTo>
                  <a:pt x="645" y="581"/>
                  <a:pt x="645" y="634"/>
                  <a:pt x="614" y="651"/>
                </a:cubicBezTo>
                <a:close/>
                <a:moveTo>
                  <a:pt x="932" y="111"/>
                </a:moveTo>
                <a:lnTo>
                  <a:pt x="932" y="111"/>
                </a:lnTo>
                <a:cubicBezTo>
                  <a:pt x="1089" y="71"/>
                  <a:pt x="1194" y="99"/>
                  <a:pt x="1298" y="210"/>
                </a:cubicBezTo>
                <a:cubicBezTo>
                  <a:pt x="1398" y="318"/>
                  <a:pt x="1385" y="489"/>
                  <a:pt x="1377" y="548"/>
                </a:cubicBezTo>
                <a:cubicBezTo>
                  <a:pt x="1364" y="551"/>
                  <a:pt x="1344" y="556"/>
                  <a:pt x="1321" y="561"/>
                </a:cubicBezTo>
                <a:cubicBezTo>
                  <a:pt x="1321" y="561"/>
                  <a:pt x="1321" y="561"/>
                  <a:pt x="1321" y="561"/>
                </a:cubicBezTo>
                <a:cubicBezTo>
                  <a:pt x="1225" y="583"/>
                  <a:pt x="1060" y="619"/>
                  <a:pt x="945" y="637"/>
                </a:cubicBezTo>
                <a:cubicBezTo>
                  <a:pt x="847" y="652"/>
                  <a:pt x="772" y="588"/>
                  <a:pt x="676" y="506"/>
                </a:cubicBezTo>
                <a:cubicBezTo>
                  <a:pt x="624" y="462"/>
                  <a:pt x="564" y="411"/>
                  <a:pt x="493" y="367"/>
                </a:cubicBezTo>
                <a:cubicBezTo>
                  <a:pt x="425" y="326"/>
                  <a:pt x="357" y="302"/>
                  <a:pt x="297" y="290"/>
                </a:cubicBezTo>
                <a:cubicBezTo>
                  <a:pt x="510" y="229"/>
                  <a:pt x="827" y="139"/>
                  <a:pt x="932" y="111"/>
                </a:cubicBezTo>
                <a:close/>
                <a:moveTo>
                  <a:pt x="1188" y="724"/>
                </a:moveTo>
                <a:lnTo>
                  <a:pt x="1188" y="724"/>
                </a:lnTo>
                <a:cubicBezTo>
                  <a:pt x="1180" y="726"/>
                  <a:pt x="1170" y="729"/>
                  <a:pt x="1158" y="731"/>
                </a:cubicBezTo>
                <a:lnTo>
                  <a:pt x="946" y="785"/>
                </a:lnTo>
                <a:cubicBezTo>
                  <a:pt x="875" y="802"/>
                  <a:pt x="812" y="817"/>
                  <a:pt x="757" y="829"/>
                </a:cubicBezTo>
                <a:cubicBezTo>
                  <a:pt x="782" y="790"/>
                  <a:pt x="796" y="739"/>
                  <a:pt x="799" y="678"/>
                </a:cubicBezTo>
                <a:cubicBezTo>
                  <a:pt x="835" y="695"/>
                  <a:pt x="873" y="706"/>
                  <a:pt x="915" y="706"/>
                </a:cubicBezTo>
                <a:cubicBezTo>
                  <a:pt x="928" y="706"/>
                  <a:pt x="941" y="705"/>
                  <a:pt x="956" y="703"/>
                </a:cubicBezTo>
                <a:cubicBezTo>
                  <a:pt x="1053" y="687"/>
                  <a:pt x="1186" y="659"/>
                  <a:pt x="1283" y="638"/>
                </a:cubicBezTo>
                <a:cubicBezTo>
                  <a:pt x="1269" y="674"/>
                  <a:pt x="1241" y="712"/>
                  <a:pt x="1188" y="724"/>
                </a:cubicBezTo>
                <a:close/>
                <a:moveTo>
                  <a:pt x="1517" y="864"/>
                </a:moveTo>
                <a:lnTo>
                  <a:pt x="1517" y="864"/>
                </a:lnTo>
                <a:cubicBezTo>
                  <a:pt x="1498" y="864"/>
                  <a:pt x="1483" y="879"/>
                  <a:pt x="1483" y="897"/>
                </a:cubicBezTo>
                <a:lnTo>
                  <a:pt x="1483" y="939"/>
                </a:lnTo>
                <a:lnTo>
                  <a:pt x="1096" y="939"/>
                </a:lnTo>
                <a:cubicBezTo>
                  <a:pt x="1088" y="939"/>
                  <a:pt x="1080" y="936"/>
                  <a:pt x="1064" y="910"/>
                </a:cubicBezTo>
                <a:lnTo>
                  <a:pt x="1021" y="834"/>
                </a:lnTo>
                <a:lnTo>
                  <a:pt x="1174" y="796"/>
                </a:lnTo>
                <a:cubicBezTo>
                  <a:pt x="1185" y="793"/>
                  <a:pt x="1195" y="791"/>
                  <a:pt x="1203" y="789"/>
                </a:cubicBezTo>
                <a:cubicBezTo>
                  <a:pt x="1282" y="771"/>
                  <a:pt x="1338" y="710"/>
                  <a:pt x="1358" y="621"/>
                </a:cubicBezTo>
                <a:cubicBezTo>
                  <a:pt x="1392" y="613"/>
                  <a:pt x="1414" y="608"/>
                  <a:pt x="1414" y="608"/>
                </a:cubicBezTo>
                <a:cubicBezTo>
                  <a:pt x="1427" y="605"/>
                  <a:pt x="1437" y="595"/>
                  <a:pt x="1439" y="582"/>
                </a:cubicBezTo>
                <a:cubicBezTo>
                  <a:pt x="1441" y="572"/>
                  <a:pt x="1492" y="321"/>
                  <a:pt x="1346" y="165"/>
                </a:cubicBezTo>
                <a:cubicBezTo>
                  <a:pt x="1227" y="37"/>
                  <a:pt x="1094" y="0"/>
                  <a:pt x="916" y="47"/>
                </a:cubicBezTo>
                <a:cubicBezTo>
                  <a:pt x="751" y="90"/>
                  <a:pt x="81" y="282"/>
                  <a:pt x="74" y="284"/>
                </a:cubicBezTo>
                <a:cubicBezTo>
                  <a:pt x="74" y="284"/>
                  <a:pt x="74" y="284"/>
                  <a:pt x="74" y="284"/>
                </a:cubicBezTo>
                <a:cubicBezTo>
                  <a:pt x="73" y="285"/>
                  <a:pt x="73" y="285"/>
                  <a:pt x="73" y="285"/>
                </a:cubicBezTo>
                <a:cubicBezTo>
                  <a:pt x="72" y="285"/>
                  <a:pt x="71" y="286"/>
                  <a:pt x="69" y="286"/>
                </a:cubicBezTo>
                <a:cubicBezTo>
                  <a:pt x="69" y="286"/>
                  <a:pt x="68" y="287"/>
                  <a:pt x="68" y="287"/>
                </a:cubicBezTo>
                <a:cubicBezTo>
                  <a:pt x="34" y="300"/>
                  <a:pt x="10" y="336"/>
                  <a:pt x="6" y="379"/>
                </a:cubicBezTo>
                <a:cubicBezTo>
                  <a:pt x="0" y="441"/>
                  <a:pt x="31" y="569"/>
                  <a:pt x="301" y="719"/>
                </a:cubicBezTo>
                <a:cubicBezTo>
                  <a:pt x="330" y="778"/>
                  <a:pt x="371" y="834"/>
                  <a:pt x="427" y="874"/>
                </a:cubicBezTo>
                <a:cubicBezTo>
                  <a:pt x="475" y="908"/>
                  <a:pt x="529" y="926"/>
                  <a:pt x="585" y="926"/>
                </a:cubicBezTo>
                <a:cubicBezTo>
                  <a:pt x="585" y="926"/>
                  <a:pt x="585" y="926"/>
                  <a:pt x="586" y="926"/>
                </a:cubicBezTo>
                <a:cubicBezTo>
                  <a:pt x="586" y="926"/>
                  <a:pt x="586" y="926"/>
                  <a:pt x="587" y="926"/>
                </a:cubicBezTo>
                <a:cubicBezTo>
                  <a:pt x="588" y="926"/>
                  <a:pt x="590" y="926"/>
                  <a:pt x="591" y="926"/>
                </a:cubicBezTo>
                <a:cubicBezTo>
                  <a:pt x="592" y="926"/>
                  <a:pt x="592" y="926"/>
                  <a:pt x="592" y="926"/>
                </a:cubicBezTo>
                <a:cubicBezTo>
                  <a:pt x="606" y="925"/>
                  <a:pt x="620" y="924"/>
                  <a:pt x="634" y="922"/>
                </a:cubicBezTo>
                <a:cubicBezTo>
                  <a:pt x="683" y="913"/>
                  <a:pt x="742" y="901"/>
                  <a:pt x="811" y="885"/>
                </a:cubicBezTo>
                <a:cubicBezTo>
                  <a:pt x="811" y="885"/>
                  <a:pt x="811" y="886"/>
                  <a:pt x="811" y="886"/>
                </a:cubicBezTo>
                <a:lnTo>
                  <a:pt x="881" y="1032"/>
                </a:lnTo>
                <a:cubicBezTo>
                  <a:pt x="882" y="1032"/>
                  <a:pt x="882" y="1033"/>
                  <a:pt x="882" y="1033"/>
                </a:cubicBezTo>
                <a:cubicBezTo>
                  <a:pt x="911" y="1085"/>
                  <a:pt x="950" y="1137"/>
                  <a:pt x="1026" y="1137"/>
                </a:cubicBezTo>
                <a:lnTo>
                  <a:pt x="1068" y="1137"/>
                </a:lnTo>
                <a:cubicBezTo>
                  <a:pt x="1081" y="1155"/>
                  <a:pt x="1101" y="1167"/>
                  <a:pt x="1125" y="1167"/>
                </a:cubicBezTo>
                <a:cubicBezTo>
                  <a:pt x="1163" y="1167"/>
                  <a:pt x="1194" y="1136"/>
                  <a:pt x="1194" y="1098"/>
                </a:cubicBezTo>
                <a:cubicBezTo>
                  <a:pt x="1194" y="1059"/>
                  <a:pt x="1163" y="1028"/>
                  <a:pt x="1125" y="1028"/>
                </a:cubicBezTo>
                <a:cubicBezTo>
                  <a:pt x="1096" y="1028"/>
                  <a:pt x="1071" y="1046"/>
                  <a:pt x="1061" y="1071"/>
                </a:cubicBezTo>
                <a:lnTo>
                  <a:pt x="1026" y="1071"/>
                </a:lnTo>
                <a:cubicBezTo>
                  <a:pt x="992" y="1071"/>
                  <a:pt x="970" y="1053"/>
                  <a:pt x="941" y="1002"/>
                </a:cubicBezTo>
                <a:lnTo>
                  <a:pt x="877" y="870"/>
                </a:lnTo>
                <a:cubicBezTo>
                  <a:pt x="902" y="864"/>
                  <a:pt x="927" y="858"/>
                  <a:pt x="954" y="851"/>
                </a:cubicBezTo>
                <a:lnTo>
                  <a:pt x="1007" y="943"/>
                </a:lnTo>
                <a:cubicBezTo>
                  <a:pt x="1019" y="963"/>
                  <a:pt x="1044" y="1005"/>
                  <a:pt x="1096" y="1005"/>
                </a:cubicBezTo>
                <a:lnTo>
                  <a:pt x="1483" y="1005"/>
                </a:lnTo>
                <a:lnTo>
                  <a:pt x="1483" y="1071"/>
                </a:lnTo>
                <a:lnTo>
                  <a:pt x="1403" y="1071"/>
                </a:lnTo>
                <a:cubicBezTo>
                  <a:pt x="1393" y="1045"/>
                  <a:pt x="1368" y="1027"/>
                  <a:pt x="1339" y="1027"/>
                </a:cubicBezTo>
                <a:cubicBezTo>
                  <a:pt x="1300" y="1027"/>
                  <a:pt x="1269" y="1059"/>
                  <a:pt x="1269" y="1097"/>
                </a:cubicBezTo>
                <a:cubicBezTo>
                  <a:pt x="1269" y="1135"/>
                  <a:pt x="1300" y="1166"/>
                  <a:pt x="1339" y="1166"/>
                </a:cubicBezTo>
                <a:cubicBezTo>
                  <a:pt x="1362" y="1166"/>
                  <a:pt x="1382" y="1155"/>
                  <a:pt x="1395" y="1137"/>
                </a:cubicBezTo>
                <a:lnTo>
                  <a:pt x="1483" y="1137"/>
                </a:lnTo>
                <a:lnTo>
                  <a:pt x="1483" y="1174"/>
                </a:lnTo>
                <a:cubicBezTo>
                  <a:pt x="1483" y="1192"/>
                  <a:pt x="1498" y="1207"/>
                  <a:pt x="1517" y="1207"/>
                </a:cubicBezTo>
                <a:cubicBezTo>
                  <a:pt x="1535" y="1207"/>
                  <a:pt x="1550" y="1192"/>
                  <a:pt x="1550" y="1174"/>
                </a:cubicBezTo>
                <a:lnTo>
                  <a:pt x="1550" y="897"/>
                </a:lnTo>
                <a:cubicBezTo>
                  <a:pt x="1550" y="879"/>
                  <a:pt x="1535" y="864"/>
                  <a:pt x="1517" y="86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lIns="102476" tIns="51238" rIns="102476" bIns="51238"/>
          <a:lstStyle/>
          <a:p>
            <a:pPr fontAlgn="ctr"/>
            <a:endParaRPr lang="en-US" altLang="zh-CN" sz="1600" dirty="0">
              <a:solidFill>
                <a:prstClr val="black"/>
              </a:solidFill>
              <a:latin typeface="Huawei Sans" panose="020C0503030203020204" pitchFamily="34" charset="0"/>
              <a:cs typeface="+mn-ea"/>
              <a:sym typeface="Huawei Sans" panose="020C0503030203020204" pitchFamily="34" charset="0"/>
            </a:endParaRPr>
          </a:p>
        </p:txBody>
      </p:sp>
    </p:spTree>
    <p:extLst>
      <p:ext uri="{BB962C8B-B14F-4D97-AF65-F5344CB8AC3E}">
        <p14:creationId xmlns:p14="http://schemas.microsoft.com/office/powerpoint/2010/main" val="153301845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bwMode="gray">
          <a:xfrm>
            <a:off x="1532828" y="4231735"/>
            <a:ext cx="0" cy="5982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t>Creating a VN</a:t>
            </a:r>
            <a:endParaRPr lang="en-US" altLang="zh-CN" dirty="0">
              <a:sym typeface="Huawei Sans" panose="020C0503030203020204" pitchFamily="34" charset="0"/>
            </a:endParaRPr>
          </a:p>
        </p:txBody>
      </p:sp>
      <p:grpSp>
        <p:nvGrpSpPr>
          <p:cNvPr id="3" name="Group 165"/>
          <p:cNvGrpSpPr/>
          <p:nvPr/>
        </p:nvGrpSpPr>
        <p:grpSpPr bwMode="gray">
          <a:xfrm rot="10800000">
            <a:off x="1017656" y="4880919"/>
            <a:ext cx="980710" cy="502927"/>
            <a:chOff x="-1233037" y="914446"/>
            <a:chExt cx="1573823" cy="778776"/>
          </a:xfrm>
        </p:grpSpPr>
        <p:cxnSp>
          <p:nvCxnSpPr>
            <p:cNvPr id="4"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bwMode="gray">
          <a:xfrm>
            <a:off x="2653927" y="1176297"/>
            <a:ext cx="0" cy="21918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32094" y="1994224"/>
            <a:ext cx="443667" cy="363001"/>
          </a:xfrm>
          <a:prstGeom prst="rect">
            <a:avLst/>
          </a:prstGeom>
        </p:spPr>
      </p:pic>
      <p:grpSp>
        <p:nvGrpSpPr>
          <p:cNvPr id="8" name="组合 758"/>
          <p:cNvGrpSpPr/>
          <p:nvPr/>
        </p:nvGrpSpPr>
        <p:grpSpPr bwMode="gray">
          <a:xfrm flipV="1">
            <a:off x="4749649" y="5053008"/>
            <a:ext cx="225699" cy="191129"/>
            <a:chOff x="7440613" y="4868863"/>
            <a:chExt cx="1019175" cy="828675"/>
          </a:xfrm>
          <a:solidFill>
            <a:schemeClr val="bg1">
              <a:lumMod val="50000"/>
            </a:schemeClr>
          </a:solidFill>
        </p:grpSpPr>
        <p:sp>
          <p:nvSpPr>
            <p:cNvPr id="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 name="图片 11" descr="开放网络-蓝.png"/>
          <p:cNvPicPr>
            <a:picLocks noChangeAspect="1"/>
          </p:cNvPicPr>
          <p:nvPr/>
        </p:nvPicPr>
        <p:blipFill>
          <a:blip r:embed="rId4" cstate="print"/>
          <a:stretch>
            <a:fillRect/>
          </a:stretch>
        </p:blipFill>
        <p:spPr bwMode="gray">
          <a:xfrm>
            <a:off x="4695953" y="5343194"/>
            <a:ext cx="333091" cy="256408"/>
          </a:xfrm>
          <a:prstGeom prst="rect">
            <a:avLst/>
          </a:prstGeom>
        </p:spPr>
      </p:pic>
      <p:pic>
        <p:nvPicPr>
          <p:cNvPr id="12" name="图片 11" descr="开放网络-蓝.png"/>
          <p:cNvPicPr>
            <a:picLocks noChangeAspect="1"/>
          </p:cNvPicPr>
          <p:nvPr/>
        </p:nvPicPr>
        <p:blipFill>
          <a:blip r:embed="rId4" cstate="print"/>
          <a:stretch>
            <a:fillRect/>
          </a:stretch>
        </p:blipFill>
        <p:spPr bwMode="gray">
          <a:xfrm>
            <a:off x="3738657" y="5343194"/>
            <a:ext cx="333091" cy="256408"/>
          </a:xfrm>
          <a:prstGeom prst="rect">
            <a:avLst/>
          </a:prstGeom>
        </p:spPr>
      </p:pic>
      <p:pic>
        <p:nvPicPr>
          <p:cNvPr id="13" name="图片 11" descr="开放网络-蓝.png"/>
          <p:cNvPicPr>
            <a:picLocks noChangeAspect="1"/>
          </p:cNvPicPr>
          <p:nvPr/>
        </p:nvPicPr>
        <p:blipFill>
          <a:blip r:embed="rId4" cstate="print"/>
          <a:stretch>
            <a:fillRect/>
          </a:stretch>
        </p:blipFill>
        <p:spPr bwMode="gray">
          <a:xfrm>
            <a:off x="870747" y="5343194"/>
            <a:ext cx="333091" cy="256408"/>
          </a:xfrm>
          <a:prstGeom prst="rect">
            <a:avLst/>
          </a:prstGeom>
        </p:spPr>
      </p:pic>
      <p:pic>
        <p:nvPicPr>
          <p:cNvPr id="14" name="图片 11" descr="开放网络-蓝.png"/>
          <p:cNvPicPr>
            <a:picLocks noChangeAspect="1"/>
          </p:cNvPicPr>
          <p:nvPr/>
        </p:nvPicPr>
        <p:blipFill>
          <a:blip r:embed="rId4" cstate="print"/>
          <a:stretch>
            <a:fillRect/>
          </a:stretch>
        </p:blipFill>
        <p:spPr bwMode="gray">
          <a:xfrm>
            <a:off x="1797039" y="5343194"/>
            <a:ext cx="333091" cy="256408"/>
          </a:xfrm>
          <a:prstGeom prst="rect">
            <a:avLst/>
          </a:prstGeom>
        </p:spPr>
      </p:pic>
      <p:sp>
        <p:nvSpPr>
          <p:cNvPr id="15" name="Freeform 159"/>
          <p:cNvSpPr/>
          <p:nvPr/>
        </p:nvSpPr>
        <p:spPr bwMode="gray">
          <a:xfrm flipH="1">
            <a:off x="2153378" y="1071176"/>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p:cNvCxnSpPr/>
          <p:nvPr/>
        </p:nvCxnSpPr>
        <p:spPr bwMode="gray">
          <a:xfrm flipH="1">
            <a:off x="4036447" y="4830030"/>
            <a:ext cx="6816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a:off x="3905204" y="4138217"/>
            <a:ext cx="0" cy="12049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Group 165"/>
          <p:cNvGrpSpPr/>
          <p:nvPr/>
        </p:nvGrpSpPr>
        <p:grpSpPr bwMode="gray">
          <a:xfrm rot="10800000">
            <a:off x="1474902" y="3223215"/>
            <a:ext cx="2358049" cy="863686"/>
            <a:chOff x="-1233037" y="914446"/>
            <a:chExt cx="1573823" cy="778776"/>
          </a:xfrm>
        </p:grpSpPr>
        <p:cxnSp>
          <p:nvCxnSpPr>
            <p:cNvPr id="19"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1" name="图片 105" descr="AP.png"/>
          <p:cNvPicPr>
            <a:picLocks noChangeAspect="1"/>
          </p:cNvPicPr>
          <p:nvPr/>
        </p:nvPicPr>
        <p:blipFill>
          <a:blip r:embed="rId5" cstate="print"/>
          <a:stretch>
            <a:fillRect/>
          </a:stretch>
        </p:blipFill>
        <p:spPr bwMode="gray">
          <a:xfrm>
            <a:off x="4679165" y="4684414"/>
            <a:ext cx="366667" cy="300001"/>
          </a:xfrm>
          <a:prstGeom prst="rect">
            <a:avLst/>
          </a:prstGeom>
        </p:spPr>
      </p:pic>
      <p:pic>
        <p:nvPicPr>
          <p:cNvPr id="22" name="图片 76" descr="接入交换机.png"/>
          <p:cNvPicPr>
            <a:picLocks noChangeAspect="1"/>
          </p:cNvPicPr>
          <p:nvPr/>
        </p:nvPicPr>
        <p:blipFill>
          <a:blip r:embed="rId6" cstate="print"/>
          <a:stretch>
            <a:fillRect/>
          </a:stretch>
        </p:blipFill>
        <p:spPr bwMode="gray">
          <a:xfrm>
            <a:off x="3721870" y="4702813"/>
            <a:ext cx="366667" cy="300001"/>
          </a:xfrm>
          <a:prstGeom prst="rect">
            <a:avLst/>
          </a:prstGeom>
        </p:spPr>
      </p:pic>
      <p:pic>
        <p:nvPicPr>
          <p:cNvPr id="23" name="图片 22" descr="汇聚交换机.png"/>
          <p:cNvPicPr>
            <a:picLocks noChangeAspect="1"/>
          </p:cNvPicPr>
          <p:nvPr/>
        </p:nvPicPr>
        <p:blipFill>
          <a:blip r:embed="rId7" cstate="print"/>
          <a:stretch>
            <a:fillRect/>
          </a:stretch>
        </p:blipFill>
        <p:spPr bwMode="gray">
          <a:xfrm>
            <a:off x="1350639" y="4010810"/>
            <a:ext cx="366667" cy="300001"/>
          </a:xfrm>
          <a:prstGeom prst="rect">
            <a:avLst/>
          </a:prstGeom>
        </p:spPr>
      </p:pic>
      <p:pic>
        <p:nvPicPr>
          <p:cNvPr id="24" name="图片 87" descr="汇聚交换机.png"/>
          <p:cNvPicPr>
            <a:picLocks noChangeAspect="1"/>
          </p:cNvPicPr>
          <p:nvPr/>
        </p:nvPicPr>
        <p:blipFill>
          <a:blip r:embed="rId7" cstate="print"/>
          <a:stretch>
            <a:fillRect/>
          </a:stretch>
        </p:blipFill>
        <p:spPr bwMode="gray">
          <a:xfrm>
            <a:off x="3726256" y="4010810"/>
            <a:ext cx="366667" cy="300001"/>
          </a:xfrm>
          <a:prstGeom prst="rect">
            <a:avLst/>
          </a:prstGeom>
        </p:spPr>
      </p:pic>
      <p:pic>
        <p:nvPicPr>
          <p:cNvPr id="25" name="图片 76" descr="接入交换机.png"/>
          <p:cNvPicPr>
            <a:picLocks noChangeAspect="1"/>
          </p:cNvPicPr>
          <p:nvPr/>
        </p:nvPicPr>
        <p:blipFill>
          <a:blip r:embed="rId6" cstate="print"/>
          <a:stretch>
            <a:fillRect/>
          </a:stretch>
        </p:blipFill>
        <p:spPr bwMode="gray">
          <a:xfrm>
            <a:off x="1346458" y="4712693"/>
            <a:ext cx="366667" cy="300001"/>
          </a:xfrm>
          <a:prstGeom prst="rect">
            <a:avLst/>
          </a:prstGeom>
        </p:spPr>
      </p:pic>
      <p:sp>
        <p:nvSpPr>
          <p:cNvPr id="26" name="文本框 25"/>
          <p:cNvSpPr txBox="1"/>
          <p:nvPr/>
        </p:nvSpPr>
        <p:spPr bwMode="gray">
          <a:xfrm>
            <a:off x="2349703" y="3460733"/>
            <a:ext cx="604653" cy="246221"/>
          </a:xfrm>
          <a:prstGeom prst="rect">
            <a:avLst/>
          </a:prstGeom>
          <a:noFill/>
        </p:spPr>
        <p:txBody>
          <a:bodyPr wrap="none" rtlCol="0">
            <a:spAutoFit/>
          </a:bodyPr>
          <a:lstStyle/>
          <a:p>
            <a:pPr algn="ctr" fontAlgn="ctr"/>
            <a:r>
              <a:rPr lang="en-US" sz="1000" b="1" dirty="0" smtClean="0">
                <a:latin typeface="Huawei Sans" panose="020C0503030203020204" pitchFamily="34" charset="0"/>
              </a:rPr>
              <a:t>Border</a:t>
            </a:r>
            <a:endParaRPr lang="en-US" sz="1000" b="1" dirty="0">
              <a:latin typeface="Huawei Sans" panose="020C0503030203020204" pitchFamily="34" charset="0"/>
            </a:endParaRPr>
          </a:p>
        </p:txBody>
      </p:sp>
      <p:pic>
        <p:nvPicPr>
          <p:cNvPr id="27" name="图片 86" descr="核心交换机.png"/>
          <p:cNvPicPr>
            <a:picLocks noChangeAspect="1"/>
          </p:cNvPicPr>
          <p:nvPr/>
        </p:nvPicPr>
        <p:blipFill>
          <a:blip r:embed="rId8" cstate="print"/>
          <a:stretch>
            <a:fillRect/>
          </a:stretch>
        </p:blipFill>
        <p:spPr bwMode="gray">
          <a:xfrm>
            <a:off x="2432095" y="3085646"/>
            <a:ext cx="443667" cy="363001"/>
          </a:xfrm>
          <a:prstGeom prst="rect">
            <a:avLst/>
          </a:prstGeom>
        </p:spPr>
      </p:pic>
      <p:sp>
        <p:nvSpPr>
          <p:cNvPr id="28" name="文本框 27"/>
          <p:cNvSpPr txBox="1"/>
          <p:nvPr/>
        </p:nvSpPr>
        <p:spPr bwMode="gray">
          <a:xfrm>
            <a:off x="4695953" y="4453844"/>
            <a:ext cx="362600" cy="246221"/>
          </a:xfrm>
          <a:prstGeom prst="rect">
            <a:avLst/>
          </a:prstGeom>
          <a:noFill/>
        </p:spPr>
        <p:txBody>
          <a:bodyPr wrap="none" rtlCol="0">
            <a:spAutoFit/>
          </a:bodyPr>
          <a:lstStyle/>
          <a:p>
            <a:pPr algn="r" fontAlgn="ctr"/>
            <a:r>
              <a:rPr lang="en-US" sz="1000" b="1" dirty="0" smtClean="0">
                <a:latin typeface="Huawei Sans" panose="020C0503030203020204" pitchFamily="34" charset="0"/>
              </a:rPr>
              <a:t>AP</a:t>
            </a:r>
            <a:endParaRPr lang="en-US" sz="1000" b="1" dirty="0">
              <a:latin typeface="Huawei Sans" panose="020C0503030203020204" pitchFamily="34" charset="0"/>
            </a:endParaRPr>
          </a:p>
        </p:txBody>
      </p:sp>
      <p:sp>
        <p:nvSpPr>
          <p:cNvPr id="29" name="梯形 28"/>
          <p:cNvSpPr/>
          <p:nvPr/>
        </p:nvSpPr>
        <p:spPr bwMode="gray">
          <a:xfrm>
            <a:off x="947167" y="3541620"/>
            <a:ext cx="4268893" cy="1724415"/>
          </a:xfrm>
          <a:prstGeom prst="trapezoid">
            <a:avLst>
              <a:gd name="adj" fmla="val 22961"/>
            </a:avLst>
          </a:prstGeom>
          <a:gradFill flip="none" rotWithShape="1">
            <a:gsLst>
              <a:gs pos="0">
                <a:schemeClr val="bg1">
                  <a:alpha val="0"/>
                </a:schemeClr>
              </a:gs>
              <a:gs pos="100000">
                <a:srgbClr val="92D050">
                  <a:alpha val="49000"/>
                </a:srgbClr>
              </a:gs>
            </a:gsLst>
            <a:lin ang="5400000" scaled="1"/>
            <a:tileRect/>
          </a:gradFill>
          <a:ln>
            <a:gradFill flip="none" rotWithShape="1">
              <a:gsLst>
                <a:gs pos="0">
                  <a:schemeClr val="accent1">
                    <a:lumMod val="5000"/>
                    <a:lumOff val="95000"/>
                    <a:alpha val="0"/>
                  </a:schemeClr>
                </a:gs>
                <a:gs pos="90000">
                  <a:srgbClr val="00B05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738172" y="5596243"/>
            <a:ext cx="59824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Host1</a:t>
            </a:r>
            <a:endParaRPr lang="en-US" sz="1200" dirty="0">
              <a:latin typeface="Huawei Sans" panose="020C0503030203020204" pitchFamily="34" charset="0"/>
            </a:endParaRPr>
          </a:p>
        </p:txBody>
      </p:sp>
      <p:sp>
        <p:nvSpPr>
          <p:cNvPr id="33" name="文本框 32"/>
          <p:cNvSpPr txBox="1"/>
          <p:nvPr/>
        </p:nvSpPr>
        <p:spPr bwMode="gray">
          <a:xfrm>
            <a:off x="1664465" y="5596243"/>
            <a:ext cx="59824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Host2</a:t>
            </a:r>
            <a:endParaRPr lang="en-US" sz="1200" dirty="0">
              <a:latin typeface="Huawei Sans" panose="020C0503030203020204" pitchFamily="34" charset="0"/>
            </a:endParaRPr>
          </a:p>
        </p:txBody>
      </p:sp>
      <p:sp>
        <p:nvSpPr>
          <p:cNvPr id="34" name="文本框 33"/>
          <p:cNvSpPr txBox="1"/>
          <p:nvPr/>
        </p:nvSpPr>
        <p:spPr bwMode="gray">
          <a:xfrm>
            <a:off x="3597538" y="5596243"/>
            <a:ext cx="59824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Host3</a:t>
            </a:r>
            <a:endParaRPr lang="en-US" sz="1200" dirty="0">
              <a:latin typeface="Huawei Sans" panose="020C0503030203020204" pitchFamily="34" charset="0"/>
            </a:endParaRPr>
          </a:p>
        </p:txBody>
      </p:sp>
      <p:sp>
        <p:nvSpPr>
          <p:cNvPr id="35" name="文本框 34"/>
          <p:cNvSpPr txBox="1"/>
          <p:nvPr/>
        </p:nvSpPr>
        <p:spPr bwMode="gray">
          <a:xfrm>
            <a:off x="4563379" y="5596243"/>
            <a:ext cx="59824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Host4</a:t>
            </a:r>
            <a:endParaRPr lang="en-US" sz="1200" dirty="0">
              <a:latin typeface="Huawei Sans" panose="020C0503030203020204" pitchFamily="34" charset="0"/>
            </a:endParaRPr>
          </a:p>
        </p:txBody>
      </p:sp>
      <p:sp>
        <p:nvSpPr>
          <p:cNvPr id="36" name="文本框 35"/>
          <p:cNvSpPr txBox="1"/>
          <p:nvPr/>
        </p:nvSpPr>
        <p:spPr bwMode="gray">
          <a:xfrm>
            <a:off x="2389246" y="4830030"/>
            <a:ext cx="689612" cy="276999"/>
          </a:xfrm>
          <a:prstGeom prst="rect">
            <a:avLst/>
          </a:prstGeom>
          <a:noFill/>
        </p:spPr>
        <p:txBody>
          <a:bodyPr wrap="none" rtlCol="0">
            <a:spAutoFit/>
          </a:bodyPr>
          <a:lstStyle/>
          <a:p>
            <a:pPr algn="ctr" fontAlgn="ctr"/>
            <a:r>
              <a:rPr lang="en-US" sz="1200" b="1" dirty="0" smtClean="0">
                <a:solidFill>
                  <a:srgbClr val="00B050"/>
                </a:solidFill>
                <a:latin typeface="Huawei Sans" panose="020C0503030203020204" pitchFamily="34" charset="0"/>
              </a:rPr>
              <a:t>OA VN</a:t>
            </a:r>
            <a:endParaRPr lang="en-US" altLang="zh-CN" sz="12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838284" y="2686416"/>
            <a:ext cx="1346845" cy="248394"/>
          </a:xfrm>
          <a:prstGeom prst="rect">
            <a:avLst/>
          </a:prstGeom>
        </p:spPr>
      </p:pic>
      <p:sp>
        <p:nvSpPr>
          <p:cNvPr id="46" name="矩形 45"/>
          <p:cNvSpPr/>
          <p:nvPr/>
        </p:nvSpPr>
        <p:spPr bwMode="gray">
          <a:xfrm>
            <a:off x="5546333" y="1217535"/>
            <a:ext cx="2225337" cy="1643981"/>
          </a:xfrm>
          <a:prstGeom prst="rect">
            <a:avLst/>
          </a:prstGeom>
          <a:solidFill>
            <a:srgbClr val="F3FBFE"/>
          </a:solidFill>
          <a:ln w="9525" cap="flat" cmpd="sng" algn="ctr">
            <a:solidFill>
              <a:srgbClr val="99DFF9"/>
            </a:solidFill>
            <a:prstDash val="solid"/>
            <a:miter lim="800000"/>
          </a:ln>
          <a:effectLst/>
          <a:ex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p>
            <a:pPr algn="ctr" fontAlgn="ctr">
              <a:lnSpc>
                <a:spcPts val="2400"/>
              </a:lnSpc>
            </a:pPr>
            <a:r>
              <a:rPr lang="en-US" sz="1200" b="1" dirty="0" smtClean="0">
                <a:solidFill>
                  <a:srgbClr val="1D1D1A"/>
                </a:solidFill>
                <a:latin typeface="Huawei Sans" panose="020C0503030203020204" pitchFamily="34" charset="0"/>
              </a:rPr>
              <a:t>VN settings</a:t>
            </a:r>
            <a:endParaRPr lang="en-US" altLang="zh-CN" sz="1200" b="1"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User gateway location</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External network</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Network service resources</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User subnet and gateway</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5546333" y="3046940"/>
            <a:ext cx="2225337" cy="1838486"/>
          </a:xfrm>
          <a:prstGeom prst="rect">
            <a:avLst/>
          </a:prstGeom>
          <a:solidFill>
            <a:srgbClr val="F3FBFE"/>
          </a:solidFill>
          <a:ln w="9525" cap="flat" cmpd="sng" algn="ctr">
            <a:solidFill>
              <a:srgbClr val="99DFF9"/>
            </a:solidFill>
            <a:prstDash val="solid"/>
            <a:miter lim="800000"/>
          </a:ln>
          <a:effectLst/>
          <a:ex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p>
            <a:pPr algn="ctr" fontAlgn="ctr">
              <a:lnSpc>
                <a:spcPts val="2400"/>
              </a:lnSpc>
            </a:pPr>
            <a:r>
              <a:rPr lang="en-US" sz="1200" b="1" dirty="0" smtClean="0">
                <a:solidFill>
                  <a:srgbClr val="1D1D1A"/>
                </a:solidFill>
                <a:latin typeface="Huawei Sans" panose="020C0503030203020204" pitchFamily="34" charset="0"/>
              </a:rPr>
              <a:t>Wired access</a:t>
            </a:r>
            <a:endParaRPr lang="en-US" altLang="zh-CN" sz="1200" b="1"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Access sites, devices, and ports</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Authentication mode</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VLAN information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5546333" y="5061185"/>
            <a:ext cx="2225337" cy="1050669"/>
          </a:xfrm>
          <a:prstGeom prst="rect">
            <a:avLst/>
          </a:prstGeom>
          <a:solidFill>
            <a:srgbClr val="F3FBFE"/>
          </a:solidFill>
          <a:ln w="9525" cap="flat" cmpd="sng" algn="ctr">
            <a:solidFill>
              <a:srgbClr val="99DFF9"/>
            </a:solidFill>
            <a:prstDash val="solid"/>
            <a:miter lim="800000"/>
          </a:ln>
          <a:effectLst/>
          <a:ex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p>
            <a:pPr algn="ctr" fontAlgn="ctr">
              <a:lnSpc>
                <a:spcPts val="2400"/>
              </a:lnSpc>
            </a:pPr>
            <a:r>
              <a:rPr lang="en-US" sz="1200" b="1" dirty="0" smtClean="0">
                <a:solidFill>
                  <a:srgbClr val="1D1D1A"/>
                </a:solidFill>
                <a:latin typeface="Huawei Sans" panose="020C0503030203020204" pitchFamily="34" charset="0"/>
              </a:rPr>
              <a:t>Wireless access</a:t>
            </a:r>
            <a:endParaRPr lang="en-US" altLang="zh-CN" sz="1200" b="1"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Access sites and devices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Oval 4"/>
          <p:cNvSpPr>
            <a:spLocks noChangeAspect="1"/>
          </p:cNvSpPr>
          <p:nvPr/>
        </p:nvSpPr>
        <p:spPr bwMode="gray">
          <a:xfrm>
            <a:off x="5179909" y="1792388"/>
            <a:ext cx="252000"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4"/>
          <p:cNvSpPr>
            <a:spLocks noChangeAspect="1"/>
          </p:cNvSpPr>
          <p:nvPr/>
        </p:nvSpPr>
        <p:spPr bwMode="gray">
          <a:xfrm>
            <a:off x="5179909" y="3720601"/>
            <a:ext cx="252000"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4"/>
          <p:cNvSpPr>
            <a:spLocks noChangeAspect="1"/>
          </p:cNvSpPr>
          <p:nvPr/>
        </p:nvSpPr>
        <p:spPr bwMode="gray">
          <a:xfrm>
            <a:off x="5179909" y="5347930"/>
            <a:ext cx="252000"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46"/>
          <p:cNvPicPr>
            <a:picLocks noChangeAspect="1"/>
          </p:cNvPicPr>
          <p:nvPr/>
        </p:nvPicPr>
        <p:blipFill rotWithShape="1">
          <a:blip r:embed="rId10"/>
          <a:srcRect r="26788"/>
          <a:stretch/>
        </p:blipFill>
        <p:spPr bwMode="gray">
          <a:xfrm>
            <a:off x="7860163" y="1216990"/>
            <a:ext cx="3602835" cy="1641659"/>
          </a:xfrm>
          <a:prstGeom prst="rect">
            <a:avLst/>
          </a:prstGeom>
          <a:ln w="12700">
            <a:solidFill>
              <a:schemeClr val="bg1">
                <a:lumMod val="85000"/>
              </a:schemeClr>
            </a:solidFill>
          </a:ln>
        </p:spPr>
      </p:pic>
      <p:pic>
        <p:nvPicPr>
          <p:cNvPr id="30" name="图片 29"/>
          <p:cNvPicPr>
            <a:picLocks noChangeAspect="1"/>
          </p:cNvPicPr>
          <p:nvPr/>
        </p:nvPicPr>
        <p:blipFill>
          <a:blip r:embed="rId11"/>
          <a:stretch>
            <a:fillRect/>
          </a:stretch>
        </p:blipFill>
        <p:spPr bwMode="gray">
          <a:xfrm>
            <a:off x="7860162" y="3278016"/>
            <a:ext cx="3602836" cy="1321363"/>
          </a:xfrm>
          <a:prstGeom prst="rect">
            <a:avLst/>
          </a:prstGeom>
          <a:ln w="12700">
            <a:solidFill>
              <a:schemeClr val="bg1">
                <a:lumMod val="85000"/>
              </a:schemeClr>
            </a:solidFill>
          </a:ln>
        </p:spPr>
      </p:pic>
      <p:pic>
        <p:nvPicPr>
          <p:cNvPr id="31" name="图片 30"/>
          <p:cNvPicPr>
            <a:picLocks noChangeAspect="1"/>
          </p:cNvPicPr>
          <p:nvPr/>
        </p:nvPicPr>
        <p:blipFill>
          <a:blip r:embed="rId12"/>
          <a:stretch>
            <a:fillRect/>
          </a:stretch>
        </p:blipFill>
        <p:spPr bwMode="gray">
          <a:xfrm>
            <a:off x="7860163" y="5150689"/>
            <a:ext cx="3769604" cy="898481"/>
          </a:xfrm>
          <a:prstGeom prst="rect">
            <a:avLst/>
          </a:prstGeom>
          <a:ln w="12700">
            <a:solidFill>
              <a:schemeClr val="bg1">
                <a:lumMod val="85000"/>
              </a:schemeClr>
            </a:solidFill>
          </a:ln>
        </p:spPr>
      </p:pic>
    </p:spTree>
    <p:extLst>
      <p:ext uri="{BB962C8B-B14F-4D97-AF65-F5344CB8AC3E}">
        <p14:creationId xmlns:p14="http://schemas.microsoft.com/office/powerpoint/2010/main" val="181662691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bwMode="gray">
          <a:xfrm>
            <a:off x="1694044" y="1811381"/>
            <a:ext cx="4285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bwMode="gray">
          <a:xfrm>
            <a:off x="731838" y="2739486"/>
            <a:ext cx="5364162"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731838" y="4626835"/>
            <a:ext cx="2691096" cy="1573940"/>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bwMode="gray">
          <a:xfrm>
            <a:off x="3539018" y="4626835"/>
            <a:ext cx="2556982" cy="1573940"/>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Typical Case Analysis: Requirements</a:t>
            </a:r>
            <a:endParaRPr lang="en-US" altLang="zh-CN" dirty="0">
              <a:sym typeface="Huawei Sans" panose="020C0503030203020204" pitchFamily="34" charset="0"/>
            </a:endParaRPr>
          </a:p>
        </p:txBody>
      </p:sp>
      <p:pic>
        <p:nvPicPr>
          <p:cNvPr id="38" name="图片 87" descr="汇聚交换机.png"/>
          <p:cNvPicPr>
            <a:picLocks noChangeAspect="1"/>
          </p:cNvPicPr>
          <p:nvPr/>
        </p:nvPicPr>
        <p:blipFill>
          <a:blip r:embed="rId3"/>
          <a:stretch>
            <a:fillRect/>
          </a:stretch>
        </p:blipFill>
        <p:spPr bwMode="gray">
          <a:xfrm>
            <a:off x="1714886" y="4384562"/>
            <a:ext cx="491768" cy="402358"/>
          </a:xfrm>
          <a:prstGeom prst="rect">
            <a:avLst/>
          </a:prstGeom>
        </p:spPr>
      </p:pic>
      <p:pic>
        <p:nvPicPr>
          <p:cNvPr id="39"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2028939" y="1612698"/>
            <a:ext cx="491768" cy="402358"/>
          </a:xfrm>
          <a:prstGeom prst="rect">
            <a:avLst/>
          </a:prstGeom>
        </p:spPr>
      </p:pic>
      <p:pic>
        <p:nvPicPr>
          <p:cNvPr id="40" name="图片 86" descr="核心交换机.png"/>
          <p:cNvPicPr>
            <a:picLocks noChangeAspect="1"/>
          </p:cNvPicPr>
          <p:nvPr/>
        </p:nvPicPr>
        <p:blipFill>
          <a:blip r:embed="rId5"/>
          <a:stretch>
            <a:fillRect/>
          </a:stretch>
        </p:blipFill>
        <p:spPr bwMode="gray">
          <a:xfrm>
            <a:off x="3238125" y="2437330"/>
            <a:ext cx="491768" cy="402358"/>
          </a:xfrm>
          <a:prstGeom prst="rect">
            <a:avLst/>
          </a:prstGeom>
        </p:spPr>
      </p:pic>
      <p:pic>
        <p:nvPicPr>
          <p:cNvPr id="42" name="图片 11" descr="开放网络-蓝.png"/>
          <p:cNvPicPr>
            <a:picLocks noChangeAspect="1"/>
          </p:cNvPicPr>
          <p:nvPr/>
        </p:nvPicPr>
        <p:blipFill>
          <a:blip r:embed="rId6" cstate="print"/>
          <a:stretch>
            <a:fillRect/>
          </a:stretch>
        </p:blipFill>
        <p:spPr bwMode="gray">
          <a:xfrm>
            <a:off x="1060627" y="5167195"/>
            <a:ext cx="443344" cy="341279"/>
          </a:xfrm>
          <a:prstGeom prst="rect">
            <a:avLst/>
          </a:prstGeom>
        </p:spPr>
      </p:pic>
      <p:pic>
        <p:nvPicPr>
          <p:cNvPr id="43" name="图片 11" descr="开放网络-蓝.png"/>
          <p:cNvPicPr>
            <a:picLocks noChangeAspect="1"/>
          </p:cNvPicPr>
          <p:nvPr/>
        </p:nvPicPr>
        <p:blipFill>
          <a:blip r:embed="rId6" cstate="print"/>
          <a:stretch>
            <a:fillRect/>
          </a:stretch>
        </p:blipFill>
        <p:spPr bwMode="gray">
          <a:xfrm>
            <a:off x="2595650" y="5167195"/>
            <a:ext cx="443344" cy="341279"/>
          </a:xfrm>
          <a:prstGeom prst="rect">
            <a:avLst/>
          </a:prstGeom>
        </p:spPr>
      </p:pic>
      <p:sp>
        <p:nvSpPr>
          <p:cNvPr id="44" name="文本框 43"/>
          <p:cNvSpPr txBox="1"/>
          <p:nvPr/>
        </p:nvSpPr>
        <p:spPr bwMode="gray">
          <a:xfrm>
            <a:off x="734913" y="5548776"/>
            <a:ext cx="1094772" cy="523220"/>
          </a:xfrm>
          <a:prstGeom prst="rect">
            <a:avLst/>
          </a:prstGeom>
          <a:noFill/>
        </p:spPr>
        <p:txBody>
          <a:bodyPr wrap="square" rtlCol="0">
            <a:spAutoFit/>
          </a:bodyPr>
          <a:lstStyle/>
          <a:p>
            <a:pPr algn="ctr" fontAlgn="ctr"/>
            <a:r>
              <a:rPr lang="en-US" sz="1400" dirty="0" smtClean="0">
                <a:solidFill>
                  <a:srgbClr val="30B5C5"/>
                </a:solidFill>
                <a:latin typeface="Huawei Sans" panose="020C0503030203020204" pitchFamily="34" charset="0"/>
              </a:rPr>
              <a:t>Sales employee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2288139" y="5548776"/>
            <a:ext cx="1058368" cy="523220"/>
          </a:xfrm>
          <a:prstGeom prst="rect">
            <a:avLst/>
          </a:prstGeom>
          <a:noFill/>
        </p:spPr>
        <p:txBody>
          <a:bodyPr wrap="square" rtlCol="0">
            <a:spAutoFit/>
          </a:bodyPr>
          <a:lstStyle/>
          <a:p>
            <a:pPr algn="ctr" fontAlgn="ctr"/>
            <a:r>
              <a:rPr lang="en-US" sz="1400" dirty="0" smtClean="0">
                <a:solidFill>
                  <a:srgbClr val="F08500"/>
                </a:solidFill>
                <a:latin typeface="Huawei Sans" panose="020C0503030203020204" pitchFamily="34" charset="0"/>
              </a:rPr>
              <a:t>R&amp;D employee</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387876" y="2376150"/>
            <a:ext cx="1673180" cy="308578"/>
          </a:xfrm>
          <a:prstGeom prst="rect">
            <a:avLst/>
          </a:prstGeom>
        </p:spPr>
      </p:pic>
      <p:pic>
        <p:nvPicPr>
          <p:cNvPr id="54" name="图片 87" descr="汇聚交换机.png"/>
          <p:cNvPicPr>
            <a:picLocks noChangeAspect="1"/>
          </p:cNvPicPr>
          <p:nvPr/>
        </p:nvPicPr>
        <p:blipFill>
          <a:blip r:embed="rId3"/>
          <a:stretch>
            <a:fillRect/>
          </a:stretch>
        </p:blipFill>
        <p:spPr bwMode="gray">
          <a:xfrm>
            <a:off x="4755298" y="4384562"/>
            <a:ext cx="491768" cy="402358"/>
          </a:xfrm>
          <a:prstGeom prst="rect">
            <a:avLst/>
          </a:prstGeom>
        </p:spPr>
      </p:pic>
      <p:pic>
        <p:nvPicPr>
          <p:cNvPr id="55" name="图片 11" descr="开放网络-蓝.png"/>
          <p:cNvPicPr>
            <a:picLocks noChangeAspect="1"/>
          </p:cNvPicPr>
          <p:nvPr/>
        </p:nvPicPr>
        <p:blipFill>
          <a:blip r:embed="rId6" cstate="print"/>
          <a:stretch>
            <a:fillRect/>
          </a:stretch>
        </p:blipFill>
        <p:spPr bwMode="gray">
          <a:xfrm>
            <a:off x="3922958" y="5167195"/>
            <a:ext cx="443344" cy="341279"/>
          </a:xfrm>
          <a:prstGeom prst="rect">
            <a:avLst/>
          </a:prstGeom>
        </p:spPr>
      </p:pic>
      <p:pic>
        <p:nvPicPr>
          <p:cNvPr id="56" name="图片 11" descr="开放网络-蓝.png"/>
          <p:cNvPicPr>
            <a:picLocks noChangeAspect="1"/>
          </p:cNvPicPr>
          <p:nvPr/>
        </p:nvPicPr>
        <p:blipFill>
          <a:blip r:embed="rId6" cstate="print"/>
          <a:stretch>
            <a:fillRect/>
          </a:stretch>
        </p:blipFill>
        <p:spPr bwMode="gray">
          <a:xfrm>
            <a:off x="5476799" y="5167195"/>
            <a:ext cx="443344" cy="341279"/>
          </a:xfrm>
          <a:prstGeom prst="rect">
            <a:avLst/>
          </a:prstGeom>
        </p:spPr>
      </p:pic>
      <p:sp>
        <p:nvSpPr>
          <p:cNvPr id="57" name="文本框 56"/>
          <p:cNvSpPr txBox="1"/>
          <p:nvPr/>
        </p:nvSpPr>
        <p:spPr bwMode="gray">
          <a:xfrm>
            <a:off x="3597245" y="5548776"/>
            <a:ext cx="1094772" cy="523220"/>
          </a:xfrm>
          <a:prstGeom prst="rect">
            <a:avLst/>
          </a:prstGeom>
          <a:noFill/>
        </p:spPr>
        <p:txBody>
          <a:bodyPr wrap="square" rtlCol="0">
            <a:spAutoFit/>
          </a:bodyPr>
          <a:lstStyle/>
          <a:p>
            <a:pPr algn="ctr" fontAlgn="ctr"/>
            <a:r>
              <a:rPr lang="en-US" sz="1400" dirty="0" smtClean="0">
                <a:solidFill>
                  <a:srgbClr val="30B5C5"/>
                </a:solidFill>
                <a:latin typeface="Huawei Sans" panose="020C0503030203020204" pitchFamily="34" charset="0"/>
              </a:rPr>
              <a:t>Sales employee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5169288" y="5548776"/>
            <a:ext cx="1058368" cy="523220"/>
          </a:xfrm>
          <a:prstGeom prst="rect">
            <a:avLst/>
          </a:prstGeom>
          <a:noFill/>
        </p:spPr>
        <p:txBody>
          <a:bodyPr wrap="square" rtlCol="0">
            <a:spAutoFit/>
          </a:bodyPr>
          <a:lstStyle/>
          <a:p>
            <a:pPr algn="ctr" fontAlgn="ctr"/>
            <a:r>
              <a:rPr lang="en-US" sz="1400" dirty="0" smtClean="0">
                <a:solidFill>
                  <a:srgbClr val="F08500"/>
                </a:solidFill>
                <a:latin typeface="Huawei Sans" panose="020C0503030203020204" pitchFamily="34" charset="0"/>
              </a:rPr>
              <a:t>R&amp;D employee</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1861088" y="1254564"/>
            <a:ext cx="827471"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Firewall</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bwMode="gray">
          <a:xfrm>
            <a:off x="6442159" y="1274991"/>
            <a:ext cx="5000923" cy="1169551"/>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Fabric requirements:</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Build a fabric based on the physical network.</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Use the distributed gateway solution.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6442159" y="2457009"/>
            <a:ext cx="5188263" cy="3170099"/>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VN requirements:</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Create two VNs, one for OA and the other for R&amp;D.</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By default, the two VNs are completely isolated, and intra-subnet and inter-subnet communication can be implemented in each VN.</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Devices in both VNs can access the external network connected to the firewall.</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Terminals in the two VNs can obtain IP addresses from the DHCP server.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72" descr="交换机.png"/>
          <p:cNvPicPr>
            <a:picLocks noChangeAspect="1"/>
          </p:cNvPicPr>
          <p:nvPr/>
        </p:nvPicPr>
        <p:blipFill>
          <a:blip r:embed="rId8" cstate="print"/>
          <a:stretch>
            <a:fillRect/>
          </a:stretch>
        </p:blipFill>
        <p:spPr bwMode="gray">
          <a:xfrm>
            <a:off x="4756543" y="1613405"/>
            <a:ext cx="489285" cy="401651"/>
          </a:xfrm>
          <a:prstGeom prst="rect">
            <a:avLst/>
          </a:prstGeom>
        </p:spPr>
      </p:pic>
      <p:sp>
        <p:nvSpPr>
          <p:cNvPr id="64" name="文本框 63"/>
          <p:cNvSpPr txBox="1"/>
          <p:nvPr/>
        </p:nvSpPr>
        <p:spPr bwMode="gray">
          <a:xfrm>
            <a:off x="4387876" y="1254564"/>
            <a:ext cx="12266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DHCP server</a:t>
            </a:r>
            <a:endParaRPr lang="en-US" altLang="zh-CN" sz="14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5" name="图片 87" descr="汇聚交换机.png"/>
          <p:cNvPicPr>
            <a:picLocks noChangeAspect="1"/>
          </p:cNvPicPr>
          <p:nvPr/>
        </p:nvPicPr>
        <p:blipFill>
          <a:blip r:embed="rId3">
            <a:duotone>
              <a:prstClr val="black"/>
              <a:schemeClr val="tx2">
                <a:tint val="45000"/>
                <a:satMod val="400000"/>
              </a:schemeClr>
            </a:duotone>
          </a:blip>
          <a:stretch>
            <a:fillRect/>
          </a:stretch>
        </p:blipFill>
        <p:spPr bwMode="gray">
          <a:xfrm>
            <a:off x="1714886" y="3457729"/>
            <a:ext cx="491768" cy="402358"/>
          </a:xfrm>
          <a:prstGeom prst="rect">
            <a:avLst/>
          </a:prstGeom>
        </p:spPr>
      </p:pic>
      <p:pic>
        <p:nvPicPr>
          <p:cNvPr id="66" name="图片 87" descr="汇聚交换机.png"/>
          <p:cNvPicPr>
            <a:picLocks noChangeAspect="1"/>
          </p:cNvPicPr>
          <p:nvPr/>
        </p:nvPicPr>
        <p:blipFill>
          <a:blip r:embed="rId3">
            <a:duotone>
              <a:prstClr val="black"/>
              <a:schemeClr val="tx2">
                <a:tint val="45000"/>
                <a:satMod val="400000"/>
              </a:schemeClr>
            </a:duotone>
          </a:blip>
          <a:stretch>
            <a:fillRect/>
          </a:stretch>
        </p:blipFill>
        <p:spPr bwMode="gray">
          <a:xfrm>
            <a:off x="4755298" y="3457729"/>
            <a:ext cx="491768" cy="402358"/>
          </a:xfrm>
          <a:prstGeom prst="rect">
            <a:avLst/>
          </a:prstGeom>
        </p:spPr>
      </p:pic>
      <p:sp>
        <p:nvSpPr>
          <p:cNvPr id="26" name="Freeform 159"/>
          <p:cNvSpPr/>
          <p:nvPr/>
        </p:nvSpPr>
        <p:spPr bwMode="gray">
          <a:xfrm flipH="1">
            <a:off x="844135" y="153964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672047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xmlns="" id="{C3784C3F-C088-4C87-A1F2-D515087A5D7C}"/>
              </a:ext>
            </a:extLst>
          </p:cNvPr>
          <p:cNvSpPr/>
          <p:nvPr/>
        </p:nvSpPr>
        <p:spPr bwMode="gray">
          <a:xfrm>
            <a:off x="2067560" y="3197861"/>
            <a:ext cx="5280660" cy="643454"/>
          </a:xfrm>
          <a:custGeom>
            <a:avLst/>
            <a:gdLst>
              <a:gd name="connsiteX0" fmla="*/ 0 w 5280660"/>
              <a:gd name="connsiteY0" fmla="*/ 632460 h 647700"/>
              <a:gd name="connsiteX1" fmla="*/ 0 w 5280660"/>
              <a:gd name="connsiteY1" fmla="*/ 0 h 647700"/>
              <a:gd name="connsiteX2" fmla="*/ 5280660 w 5280660"/>
              <a:gd name="connsiteY2" fmla="*/ 0 h 647700"/>
              <a:gd name="connsiteX3" fmla="*/ 5280660 w 5280660"/>
              <a:gd name="connsiteY3" fmla="*/ 640080 h 647700"/>
              <a:gd name="connsiteX4" fmla="*/ 4930140 w 5280660"/>
              <a:gd name="connsiteY4" fmla="*/ 640080 h 647700"/>
              <a:gd name="connsiteX5" fmla="*/ 4930140 w 5280660"/>
              <a:gd name="connsiteY5" fmla="*/ 289560 h 647700"/>
              <a:gd name="connsiteX6" fmla="*/ 342900 w 5280660"/>
              <a:gd name="connsiteY6" fmla="*/ 289560 h 647700"/>
              <a:gd name="connsiteX7" fmla="*/ 342900 w 5280660"/>
              <a:gd name="connsiteY7" fmla="*/ 647700 h 647700"/>
              <a:gd name="connsiteX8" fmla="*/ 0 w 5280660"/>
              <a:gd name="connsiteY8" fmla="*/ 632460 h 64770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342900 w 5280660"/>
              <a:gd name="connsiteY6" fmla="*/ 289560 h 640080"/>
              <a:gd name="connsiteX7" fmla="*/ 214312 w 5280660"/>
              <a:gd name="connsiteY7" fmla="*/ 63817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214312 w 5280660"/>
              <a:gd name="connsiteY6" fmla="*/ 284798 h 640080"/>
              <a:gd name="connsiteX7" fmla="*/ 214312 w 5280660"/>
              <a:gd name="connsiteY7" fmla="*/ 63817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214312 w 5280660"/>
              <a:gd name="connsiteY6" fmla="*/ 284798 h 640080"/>
              <a:gd name="connsiteX7" fmla="*/ 214312 w 5280660"/>
              <a:gd name="connsiteY7" fmla="*/ 63182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5076190 w 5280660"/>
              <a:gd name="connsiteY4" fmla="*/ 640080 h 640080"/>
              <a:gd name="connsiteX5" fmla="*/ 4930140 w 5280660"/>
              <a:gd name="connsiteY5" fmla="*/ 289560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5076190 w 5280660"/>
              <a:gd name="connsiteY4" fmla="*/ 640080 h 640080"/>
              <a:gd name="connsiteX5" fmla="*/ 4930140 w 5280660"/>
              <a:gd name="connsiteY5" fmla="*/ 289560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65338"/>
              <a:gd name="connsiteX1" fmla="*/ 0 w 5280660"/>
              <a:gd name="connsiteY1" fmla="*/ 0 h 665338"/>
              <a:gd name="connsiteX2" fmla="*/ 5280660 w 5280660"/>
              <a:gd name="connsiteY2" fmla="*/ 0 h 665338"/>
              <a:gd name="connsiteX3" fmla="*/ 5280660 w 5280660"/>
              <a:gd name="connsiteY3" fmla="*/ 640080 h 665338"/>
              <a:gd name="connsiteX4" fmla="*/ 5076190 w 5280660"/>
              <a:gd name="connsiteY4" fmla="*/ 640080 h 665338"/>
              <a:gd name="connsiteX5" fmla="*/ 5073015 w 5280660"/>
              <a:gd name="connsiteY5" fmla="*/ 299085 h 665338"/>
              <a:gd name="connsiteX6" fmla="*/ 214312 w 5280660"/>
              <a:gd name="connsiteY6" fmla="*/ 291148 h 665338"/>
              <a:gd name="connsiteX7" fmla="*/ 214312 w 5280660"/>
              <a:gd name="connsiteY7" fmla="*/ 631825 h 665338"/>
              <a:gd name="connsiteX8" fmla="*/ 0 w 5280660"/>
              <a:gd name="connsiteY8" fmla="*/ 632460 h 665338"/>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5076190 w 5280660"/>
              <a:gd name="connsiteY4" fmla="*/ 640080 h 640080"/>
              <a:gd name="connsiteX5" fmla="*/ 5073015 w 5280660"/>
              <a:gd name="connsiteY5" fmla="*/ 299085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41491"/>
              <a:gd name="connsiteX1" fmla="*/ 0 w 5280660"/>
              <a:gd name="connsiteY1" fmla="*/ 0 h 641491"/>
              <a:gd name="connsiteX2" fmla="*/ 5280660 w 5280660"/>
              <a:gd name="connsiteY2" fmla="*/ 0 h 641491"/>
              <a:gd name="connsiteX3" fmla="*/ 5280660 w 5280660"/>
              <a:gd name="connsiteY3" fmla="*/ 640080 h 641491"/>
              <a:gd name="connsiteX4" fmla="*/ 5076190 w 5280660"/>
              <a:gd name="connsiteY4" fmla="*/ 640080 h 641491"/>
              <a:gd name="connsiteX5" fmla="*/ 5073015 w 5280660"/>
              <a:gd name="connsiteY5" fmla="*/ 299085 h 641491"/>
              <a:gd name="connsiteX6" fmla="*/ 214312 w 5280660"/>
              <a:gd name="connsiteY6" fmla="*/ 291148 h 641491"/>
              <a:gd name="connsiteX7" fmla="*/ 214312 w 5280660"/>
              <a:gd name="connsiteY7" fmla="*/ 631825 h 641491"/>
              <a:gd name="connsiteX8" fmla="*/ 0 w 5280660"/>
              <a:gd name="connsiteY8" fmla="*/ 632460 h 641491"/>
              <a:gd name="connsiteX0" fmla="*/ 0 w 5280660"/>
              <a:gd name="connsiteY0" fmla="*/ 632460 h 641491"/>
              <a:gd name="connsiteX1" fmla="*/ 0 w 5280660"/>
              <a:gd name="connsiteY1" fmla="*/ 0 h 641491"/>
              <a:gd name="connsiteX2" fmla="*/ 5280660 w 5280660"/>
              <a:gd name="connsiteY2" fmla="*/ 0 h 641491"/>
              <a:gd name="connsiteX3" fmla="*/ 5280660 w 5280660"/>
              <a:gd name="connsiteY3" fmla="*/ 640080 h 641491"/>
              <a:gd name="connsiteX4" fmla="*/ 5069840 w 5280660"/>
              <a:gd name="connsiteY4" fmla="*/ 640080 h 641491"/>
              <a:gd name="connsiteX5" fmla="*/ 5073015 w 5280660"/>
              <a:gd name="connsiteY5" fmla="*/ 299085 h 641491"/>
              <a:gd name="connsiteX6" fmla="*/ 214312 w 5280660"/>
              <a:gd name="connsiteY6" fmla="*/ 291148 h 641491"/>
              <a:gd name="connsiteX7" fmla="*/ 214312 w 5280660"/>
              <a:gd name="connsiteY7" fmla="*/ 631825 h 641491"/>
              <a:gd name="connsiteX8" fmla="*/ 0 w 5280660"/>
              <a:gd name="connsiteY8" fmla="*/ 632460 h 641491"/>
              <a:gd name="connsiteX0" fmla="*/ 0 w 5280660"/>
              <a:gd name="connsiteY0" fmla="*/ 632460 h 644144"/>
              <a:gd name="connsiteX1" fmla="*/ 0 w 5280660"/>
              <a:gd name="connsiteY1" fmla="*/ 0 h 644144"/>
              <a:gd name="connsiteX2" fmla="*/ 5280660 w 5280660"/>
              <a:gd name="connsiteY2" fmla="*/ 0 h 644144"/>
              <a:gd name="connsiteX3" fmla="*/ 5280660 w 5280660"/>
              <a:gd name="connsiteY3" fmla="*/ 640080 h 644144"/>
              <a:gd name="connsiteX4" fmla="*/ 5073015 w 5280660"/>
              <a:gd name="connsiteY4" fmla="*/ 643255 h 644144"/>
              <a:gd name="connsiteX5" fmla="*/ 5073015 w 5280660"/>
              <a:gd name="connsiteY5" fmla="*/ 299085 h 644144"/>
              <a:gd name="connsiteX6" fmla="*/ 214312 w 5280660"/>
              <a:gd name="connsiteY6" fmla="*/ 291148 h 644144"/>
              <a:gd name="connsiteX7" fmla="*/ 214312 w 5280660"/>
              <a:gd name="connsiteY7" fmla="*/ 631825 h 644144"/>
              <a:gd name="connsiteX8" fmla="*/ 0 w 5280660"/>
              <a:gd name="connsiteY8" fmla="*/ 632460 h 644144"/>
              <a:gd name="connsiteX0" fmla="*/ 0 w 5280660"/>
              <a:gd name="connsiteY0" fmla="*/ 632460 h 644144"/>
              <a:gd name="connsiteX1" fmla="*/ 0 w 5280660"/>
              <a:gd name="connsiteY1" fmla="*/ 0 h 644144"/>
              <a:gd name="connsiteX2" fmla="*/ 5280660 w 5280660"/>
              <a:gd name="connsiteY2" fmla="*/ 0 h 644144"/>
              <a:gd name="connsiteX3" fmla="*/ 5280660 w 5280660"/>
              <a:gd name="connsiteY3" fmla="*/ 640080 h 644144"/>
              <a:gd name="connsiteX4" fmla="*/ 5015865 w 5280660"/>
              <a:gd name="connsiteY4" fmla="*/ 643255 h 644144"/>
              <a:gd name="connsiteX5" fmla="*/ 5073015 w 5280660"/>
              <a:gd name="connsiteY5" fmla="*/ 299085 h 644144"/>
              <a:gd name="connsiteX6" fmla="*/ 214312 w 5280660"/>
              <a:gd name="connsiteY6" fmla="*/ 291148 h 644144"/>
              <a:gd name="connsiteX7" fmla="*/ 214312 w 5280660"/>
              <a:gd name="connsiteY7" fmla="*/ 631825 h 644144"/>
              <a:gd name="connsiteX8" fmla="*/ 0 w 5280660"/>
              <a:gd name="connsiteY8" fmla="*/ 632460 h 644144"/>
              <a:gd name="connsiteX0" fmla="*/ 0 w 5280660"/>
              <a:gd name="connsiteY0" fmla="*/ 632460 h 644144"/>
              <a:gd name="connsiteX1" fmla="*/ 0 w 5280660"/>
              <a:gd name="connsiteY1" fmla="*/ 0 h 644144"/>
              <a:gd name="connsiteX2" fmla="*/ 5280660 w 5280660"/>
              <a:gd name="connsiteY2" fmla="*/ 0 h 644144"/>
              <a:gd name="connsiteX3" fmla="*/ 5280660 w 5280660"/>
              <a:gd name="connsiteY3" fmla="*/ 640080 h 644144"/>
              <a:gd name="connsiteX4" fmla="*/ 5039677 w 5280660"/>
              <a:gd name="connsiteY4" fmla="*/ 643255 h 644144"/>
              <a:gd name="connsiteX5" fmla="*/ 5073015 w 5280660"/>
              <a:gd name="connsiteY5" fmla="*/ 299085 h 644144"/>
              <a:gd name="connsiteX6" fmla="*/ 214312 w 5280660"/>
              <a:gd name="connsiteY6" fmla="*/ 291148 h 644144"/>
              <a:gd name="connsiteX7" fmla="*/ 214312 w 5280660"/>
              <a:gd name="connsiteY7" fmla="*/ 631825 h 644144"/>
              <a:gd name="connsiteX8" fmla="*/ 0 w 5280660"/>
              <a:gd name="connsiteY8" fmla="*/ 632460 h 644144"/>
              <a:gd name="connsiteX0" fmla="*/ 0 w 5280660"/>
              <a:gd name="connsiteY0" fmla="*/ 632460 h 667716"/>
              <a:gd name="connsiteX1" fmla="*/ 0 w 5280660"/>
              <a:gd name="connsiteY1" fmla="*/ 0 h 667716"/>
              <a:gd name="connsiteX2" fmla="*/ 5280660 w 5280660"/>
              <a:gd name="connsiteY2" fmla="*/ 0 h 667716"/>
              <a:gd name="connsiteX3" fmla="*/ 5280660 w 5280660"/>
              <a:gd name="connsiteY3" fmla="*/ 640080 h 667716"/>
              <a:gd name="connsiteX4" fmla="*/ 5039677 w 5280660"/>
              <a:gd name="connsiteY4" fmla="*/ 643255 h 667716"/>
              <a:gd name="connsiteX5" fmla="*/ 5044440 w 5280660"/>
              <a:gd name="connsiteY5" fmla="*/ 299085 h 667716"/>
              <a:gd name="connsiteX6" fmla="*/ 214312 w 5280660"/>
              <a:gd name="connsiteY6" fmla="*/ 291148 h 667716"/>
              <a:gd name="connsiteX7" fmla="*/ 214312 w 5280660"/>
              <a:gd name="connsiteY7" fmla="*/ 631825 h 667716"/>
              <a:gd name="connsiteX8" fmla="*/ 0 w 5280660"/>
              <a:gd name="connsiteY8" fmla="*/ 632460 h 667716"/>
              <a:gd name="connsiteX0" fmla="*/ 0 w 5280660"/>
              <a:gd name="connsiteY0" fmla="*/ 632460 h 667716"/>
              <a:gd name="connsiteX1" fmla="*/ 0 w 5280660"/>
              <a:gd name="connsiteY1" fmla="*/ 0 h 667716"/>
              <a:gd name="connsiteX2" fmla="*/ 5280660 w 5280660"/>
              <a:gd name="connsiteY2" fmla="*/ 0 h 667716"/>
              <a:gd name="connsiteX3" fmla="*/ 5280660 w 5280660"/>
              <a:gd name="connsiteY3" fmla="*/ 640080 h 667716"/>
              <a:gd name="connsiteX4" fmla="*/ 5039677 w 5280660"/>
              <a:gd name="connsiteY4" fmla="*/ 643255 h 667716"/>
              <a:gd name="connsiteX5" fmla="*/ 5044440 w 5280660"/>
              <a:gd name="connsiteY5" fmla="*/ 299085 h 667716"/>
              <a:gd name="connsiteX6" fmla="*/ 214312 w 5280660"/>
              <a:gd name="connsiteY6" fmla="*/ 291148 h 667716"/>
              <a:gd name="connsiteX7" fmla="*/ 214312 w 5280660"/>
              <a:gd name="connsiteY7" fmla="*/ 631825 h 667716"/>
              <a:gd name="connsiteX8" fmla="*/ 0 w 5280660"/>
              <a:gd name="connsiteY8" fmla="*/ 632460 h 667716"/>
              <a:gd name="connsiteX0" fmla="*/ 0 w 5280660"/>
              <a:gd name="connsiteY0" fmla="*/ 632460 h 643454"/>
              <a:gd name="connsiteX1" fmla="*/ 0 w 5280660"/>
              <a:gd name="connsiteY1" fmla="*/ 0 h 643454"/>
              <a:gd name="connsiteX2" fmla="*/ 5280660 w 5280660"/>
              <a:gd name="connsiteY2" fmla="*/ 0 h 643454"/>
              <a:gd name="connsiteX3" fmla="*/ 5280660 w 5280660"/>
              <a:gd name="connsiteY3" fmla="*/ 640080 h 643454"/>
              <a:gd name="connsiteX4" fmla="*/ 5039677 w 5280660"/>
              <a:gd name="connsiteY4" fmla="*/ 643255 h 643454"/>
              <a:gd name="connsiteX5" fmla="*/ 5044440 w 5280660"/>
              <a:gd name="connsiteY5" fmla="*/ 299085 h 643454"/>
              <a:gd name="connsiteX6" fmla="*/ 214312 w 5280660"/>
              <a:gd name="connsiteY6" fmla="*/ 291148 h 643454"/>
              <a:gd name="connsiteX7" fmla="*/ 214312 w 5280660"/>
              <a:gd name="connsiteY7" fmla="*/ 631825 h 643454"/>
              <a:gd name="connsiteX8" fmla="*/ 0 w 5280660"/>
              <a:gd name="connsiteY8" fmla="*/ 632460 h 643454"/>
              <a:gd name="connsiteX0" fmla="*/ 0 w 5280660"/>
              <a:gd name="connsiteY0" fmla="*/ 632460 h 643454"/>
              <a:gd name="connsiteX1" fmla="*/ 0 w 5280660"/>
              <a:gd name="connsiteY1" fmla="*/ 0 h 643454"/>
              <a:gd name="connsiteX2" fmla="*/ 5280660 w 5280660"/>
              <a:gd name="connsiteY2" fmla="*/ 0 h 643454"/>
              <a:gd name="connsiteX3" fmla="*/ 5280660 w 5280660"/>
              <a:gd name="connsiteY3" fmla="*/ 640080 h 643454"/>
              <a:gd name="connsiteX4" fmla="*/ 5039677 w 5280660"/>
              <a:gd name="connsiteY4" fmla="*/ 643255 h 643454"/>
              <a:gd name="connsiteX5" fmla="*/ 5044440 w 5280660"/>
              <a:gd name="connsiteY5" fmla="*/ 299085 h 643454"/>
              <a:gd name="connsiteX6" fmla="*/ 214312 w 5280660"/>
              <a:gd name="connsiteY6" fmla="*/ 291148 h 643454"/>
              <a:gd name="connsiteX7" fmla="*/ 260032 w 5280660"/>
              <a:gd name="connsiteY7" fmla="*/ 639445 h 643454"/>
              <a:gd name="connsiteX8" fmla="*/ 0 w 5280660"/>
              <a:gd name="connsiteY8" fmla="*/ 632460 h 643454"/>
              <a:gd name="connsiteX0" fmla="*/ 0 w 5280660"/>
              <a:gd name="connsiteY0" fmla="*/ 632460 h 643454"/>
              <a:gd name="connsiteX1" fmla="*/ 0 w 5280660"/>
              <a:gd name="connsiteY1" fmla="*/ 0 h 643454"/>
              <a:gd name="connsiteX2" fmla="*/ 5280660 w 5280660"/>
              <a:gd name="connsiteY2" fmla="*/ 0 h 643454"/>
              <a:gd name="connsiteX3" fmla="*/ 5280660 w 5280660"/>
              <a:gd name="connsiteY3" fmla="*/ 640080 h 643454"/>
              <a:gd name="connsiteX4" fmla="*/ 5039677 w 5280660"/>
              <a:gd name="connsiteY4" fmla="*/ 643255 h 643454"/>
              <a:gd name="connsiteX5" fmla="*/ 5044440 w 5280660"/>
              <a:gd name="connsiteY5" fmla="*/ 299085 h 643454"/>
              <a:gd name="connsiteX6" fmla="*/ 267652 w 5280660"/>
              <a:gd name="connsiteY6" fmla="*/ 291148 h 643454"/>
              <a:gd name="connsiteX7" fmla="*/ 260032 w 5280660"/>
              <a:gd name="connsiteY7" fmla="*/ 639445 h 643454"/>
              <a:gd name="connsiteX8" fmla="*/ 0 w 5280660"/>
              <a:gd name="connsiteY8" fmla="*/ 632460 h 6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80660" h="643454">
                <a:moveTo>
                  <a:pt x="0" y="632460"/>
                </a:moveTo>
                <a:lnTo>
                  <a:pt x="0" y="0"/>
                </a:lnTo>
                <a:lnTo>
                  <a:pt x="5280660" y="0"/>
                </a:lnTo>
                <a:lnTo>
                  <a:pt x="5280660" y="640080"/>
                </a:lnTo>
                <a:cubicBezTo>
                  <a:pt x="5212503" y="640080"/>
                  <a:pt x="5026659" y="633412"/>
                  <a:pt x="5039677" y="643255"/>
                </a:cubicBezTo>
                <a:cubicBezTo>
                  <a:pt x="5052695" y="653098"/>
                  <a:pt x="5039148" y="295275"/>
                  <a:pt x="5044440" y="299085"/>
                </a:cubicBezTo>
                <a:cubicBezTo>
                  <a:pt x="5039360" y="296439"/>
                  <a:pt x="1877695" y="293794"/>
                  <a:pt x="267652" y="291148"/>
                </a:cubicBezTo>
                <a:lnTo>
                  <a:pt x="260032" y="639445"/>
                </a:lnTo>
                <a:lnTo>
                  <a:pt x="0" y="632460"/>
                </a:lnTo>
                <a:close/>
              </a:path>
            </a:pathLst>
          </a:custGeom>
          <a:solidFill>
            <a:srgbClr val="FBE2DF"/>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dirty="0" smtClean="0"/>
              <a:t>New Network Requirement: Multi-Tenant Isolation</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bwMode="gray">
          <a:xfrm>
            <a:off x="455612" y="1052514"/>
            <a:ext cx="11293476" cy="2129619"/>
          </a:xfrm>
        </p:spPr>
        <p:txBody>
          <a:bodyPr/>
          <a:lstStyle/>
          <a:p>
            <a:r>
              <a:rPr lang="en-US" altLang="zh-CN" sz="1600" smtClean="0"/>
              <a:t>In cloud-based scenarios, multi-tenancy is supported, that is, different tenants share physical resources. This poses two requirements on the network: inter-tenant isolation and intra-tenant communication.</a:t>
            </a:r>
            <a:endParaRPr lang="en-US" altLang="zh-CN" sz="1600" smtClean="0">
              <a:sym typeface="Huawei Sans" panose="020C0503030203020204" pitchFamily="34" charset="0"/>
            </a:endParaRPr>
          </a:p>
          <a:p>
            <a:pPr lvl="1"/>
            <a:r>
              <a:rPr lang="en-US" altLang="zh-CN" sz="1400" smtClean="0"/>
              <a:t>Inter-tenant isolation: Tenants may be configured with the same MAC address and IP address. Therefore, physical network isolation needs to be considered. In addition, a large number of potential tenants need to be isolated.</a:t>
            </a:r>
            <a:endParaRPr lang="en-US" altLang="zh-CN" sz="1400" smtClean="0">
              <a:sym typeface="Huawei Sans" panose="020C0503030203020204" pitchFamily="34" charset="0"/>
            </a:endParaRPr>
          </a:p>
          <a:p>
            <a:pPr lvl="1"/>
            <a:r>
              <a:rPr lang="en-US" altLang="zh-CN" sz="1400" smtClean="0"/>
              <a:t>Intra-tenant communication: VMs on the same network segment of a tenant require Layer 2 communication, which is irrelevant to physical locations.</a:t>
            </a:r>
            <a:endParaRPr lang="en-US" altLang="zh-CN" sz="1400" smtClean="0">
              <a:sym typeface="Huawei Sans" panose="020C0503030203020204" pitchFamily="34" charset="0"/>
            </a:endParaRPr>
          </a:p>
          <a:p>
            <a:endParaRPr lang="zh-CN" altLang="en-US" sz="1600" dirty="0"/>
          </a:p>
        </p:txBody>
      </p:sp>
      <p:sp>
        <p:nvSpPr>
          <p:cNvPr id="23" name="矩形 22">
            <a:extLst>
              <a:ext uri="{FF2B5EF4-FFF2-40B4-BE49-F238E27FC236}">
                <a16:creationId xmlns:a16="http://schemas.microsoft.com/office/drawing/2014/main" xmlns="" id="{271B330C-5C9B-47A0-A5A0-07EC163633D1}"/>
              </a:ext>
            </a:extLst>
          </p:cNvPr>
          <p:cNvSpPr/>
          <p:nvPr/>
        </p:nvSpPr>
        <p:spPr bwMode="gray">
          <a:xfrm>
            <a:off x="1714615" y="5365412"/>
            <a:ext cx="3859523" cy="482600"/>
          </a:xfrm>
          <a:prstGeom prst="rect">
            <a:avLst/>
          </a:prstGeom>
          <a:solidFill>
            <a:srgbClr val="30B5C5"/>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Server</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a:extLst>
              <a:ext uri="{FF2B5EF4-FFF2-40B4-BE49-F238E27FC236}">
                <a16:creationId xmlns:a16="http://schemas.microsoft.com/office/drawing/2014/main" xmlns="" id="{8BA2378D-E2A0-438F-ACBF-2B2DB30FD2FA}"/>
              </a:ext>
            </a:extLst>
          </p:cNvPr>
          <p:cNvSpPr/>
          <p:nvPr/>
        </p:nvSpPr>
        <p:spPr bwMode="gray">
          <a:xfrm>
            <a:off x="1714615" y="4882812"/>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Hypervisor</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a:extLst>
              <a:ext uri="{FF2B5EF4-FFF2-40B4-BE49-F238E27FC236}">
                <a16:creationId xmlns:a16="http://schemas.microsoft.com/office/drawing/2014/main" xmlns="" id="{9326FBBF-520B-40AA-8B53-248455FA9E64}"/>
              </a:ext>
            </a:extLst>
          </p:cNvPr>
          <p:cNvSpPr/>
          <p:nvPr/>
        </p:nvSpPr>
        <p:spPr bwMode="gray">
          <a:xfrm>
            <a:off x="1714615" y="4362112"/>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834C8E30-4CEF-4568-AB0D-60160249BDAA}"/>
              </a:ext>
            </a:extLst>
          </p:cNvPr>
          <p:cNvSpPr/>
          <p:nvPr/>
        </p:nvSpPr>
        <p:spPr bwMode="gray">
          <a:xfrm>
            <a:off x="3016937" y="4362112"/>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91AE6867-B550-4C57-9E5B-80D7A8AE4044}"/>
              </a:ext>
            </a:extLst>
          </p:cNvPr>
          <p:cNvSpPr/>
          <p:nvPr/>
        </p:nvSpPr>
        <p:spPr bwMode="gray">
          <a:xfrm>
            <a:off x="4319258" y="4362112"/>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2C56CAEF-798D-4A21-91DF-AE6FACBE0F6A}"/>
              </a:ext>
            </a:extLst>
          </p:cNvPr>
          <p:cNvSpPr/>
          <p:nvPr/>
        </p:nvSpPr>
        <p:spPr bwMode="gray">
          <a:xfrm>
            <a:off x="1714615" y="3828712"/>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Tenant 1</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EAADE51C-EA3F-4D50-9AE4-251FB2A4A1DC}"/>
              </a:ext>
            </a:extLst>
          </p:cNvPr>
          <p:cNvSpPr/>
          <p:nvPr/>
        </p:nvSpPr>
        <p:spPr bwMode="gray">
          <a:xfrm>
            <a:off x="3016937" y="3828712"/>
            <a:ext cx="1254880" cy="482600"/>
          </a:xfrm>
          <a:prstGeom prst="rect">
            <a:avLst/>
          </a:prstGeom>
          <a:solidFill>
            <a:schemeClr val="bg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Tenant 2</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94C13015-36CC-4BCC-B1AE-9D19F1DA28D6}"/>
              </a:ext>
            </a:extLst>
          </p:cNvPr>
          <p:cNvSpPr/>
          <p:nvPr/>
        </p:nvSpPr>
        <p:spPr bwMode="gray">
          <a:xfrm>
            <a:off x="4319258" y="3828712"/>
            <a:ext cx="1254880" cy="482600"/>
          </a:xfrm>
          <a:prstGeom prst="rect">
            <a:avLst/>
          </a:prstGeom>
          <a:solidFill>
            <a:schemeClr val="accent6">
              <a:lumMod val="60000"/>
              <a:lumOff val="4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Tenant 3</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7535F299-06A5-46DD-8897-9BD086761B7F}"/>
              </a:ext>
            </a:extLst>
          </p:cNvPr>
          <p:cNvSpPr/>
          <p:nvPr/>
        </p:nvSpPr>
        <p:spPr bwMode="gray">
          <a:xfrm>
            <a:off x="6564721" y="5365412"/>
            <a:ext cx="3859523" cy="482600"/>
          </a:xfrm>
          <a:prstGeom prst="rect">
            <a:avLst/>
          </a:prstGeom>
          <a:solidFill>
            <a:srgbClr val="30B5C5"/>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Server</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a:extLst>
              <a:ext uri="{FF2B5EF4-FFF2-40B4-BE49-F238E27FC236}">
                <a16:creationId xmlns:a16="http://schemas.microsoft.com/office/drawing/2014/main" xmlns="" id="{B02F1C9B-892B-4C9A-8EB4-8C17EB4B63BD}"/>
              </a:ext>
            </a:extLst>
          </p:cNvPr>
          <p:cNvSpPr/>
          <p:nvPr/>
        </p:nvSpPr>
        <p:spPr bwMode="gray">
          <a:xfrm>
            <a:off x="6564721" y="4882812"/>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Hypervisor</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99FC9900-2FFE-4CD6-A69A-63F4E66563E1}"/>
              </a:ext>
            </a:extLst>
          </p:cNvPr>
          <p:cNvSpPr/>
          <p:nvPr/>
        </p:nvSpPr>
        <p:spPr bwMode="gray">
          <a:xfrm>
            <a:off x="6564721" y="4362112"/>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BA470C9-AC01-4EED-8809-8E27361CA879}"/>
              </a:ext>
            </a:extLst>
          </p:cNvPr>
          <p:cNvSpPr/>
          <p:nvPr/>
        </p:nvSpPr>
        <p:spPr bwMode="gray">
          <a:xfrm>
            <a:off x="7867043" y="4362112"/>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FB7A8F8C-48D4-47EC-AA3F-9B4B429F1728}"/>
              </a:ext>
            </a:extLst>
          </p:cNvPr>
          <p:cNvSpPr/>
          <p:nvPr/>
        </p:nvSpPr>
        <p:spPr bwMode="gray">
          <a:xfrm>
            <a:off x="9169364" y="4362112"/>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F9ED959E-AB5C-4251-BDF8-98CE0CDB13A2}"/>
              </a:ext>
            </a:extLst>
          </p:cNvPr>
          <p:cNvSpPr/>
          <p:nvPr/>
        </p:nvSpPr>
        <p:spPr bwMode="gray">
          <a:xfrm>
            <a:off x="6564721" y="3828712"/>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Tenant 1</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8C53594F-418A-4980-A7BD-D3B5FE2736C1}"/>
              </a:ext>
            </a:extLst>
          </p:cNvPr>
          <p:cNvSpPr/>
          <p:nvPr/>
        </p:nvSpPr>
        <p:spPr bwMode="gray">
          <a:xfrm>
            <a:off x="7867043" y="3828712"/>
            <a:ext cx="1254880" cy="482600"/>
          </a:xfrm>
          <a:prstGeom prst="rect">
            <a:avLst/>
          </a:prstGeom>
          <a:solidFill>
            <a:schemeClr val="bg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Tenant 2</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967F8703-6E24-4F03-A1DD-7A29C5B4CA35}"/>
              </a:ext>
            </a:extLst>
          </p:cNvPr>
          <p:cNvSpPr/>
          <p:nvPr/>
        </p:nvSpPr>
        <p:spPr bwMode="gray">
          <a:xfrm>
            <a:off x="9169364" y="3828712"/>
            <a:ext cx="1254880" cy="482600"/>
          </a:xfrm>
          <a:prstGeom prst="rect">
            <a:avLst/>
          </a:prstGeom>
          <a:solidFill>
            <a:schemeClr val="accent6">
              <a:lumMod val="60000"/>
              <a:lumOff val="4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Tenant 3</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任意多边形: 形状 39">
            <a:extLst>
              <a:ext uri="{FF2B5EF4-FFF2-40B4-BE49-F238E27FC236}">
                <a16:creationId xmlns:a16="http://schemas.microsoft.com/office/drawing/2014/main" xmlns="" id="{92DBFC4B-5028-4F8F-8C4D-CAF2C5B899D6}"/>
              </a:ext>
            </a:extLst>
          </p:cNvPr>
          <p:cNvSpPr/>
          <p:nvPr/>
        </p:nvSpPr>
        <p:spPr bwMode="gray">
          <a:xfrm>
            <a:off x="3535680" y="5846276"/>
            <a:ext cx="5090160" cy="350520"/>
          </a:xfrm>
          <a:custGeom>
            <a:avLst/>
            <a:gdLst>
              <a:gd name="connsiteX0" fmla="*/ 0 w 5090160"/>
              <a:gd name="connsiteY0" fmla="*/ 0 h 350520"/>
              <a:gd name="connsiteX1" fmla="*/ 0 w 5090160"/>
              <a:gd name="connsiteY1" fmla="*/ 350520 h 350520"/>
              <a:gd name="connsiteX2" fmla="*/ 5090160 w 5090160"/>
              <a:gd name="connsiteY2" fmla="*/ 350520 h 350520"/>
              <a:gd name="connsiteX3" fmla="*/ 5090160 w 5090160"/>
              <a:gd name="connsiteY3" fmla="*/ 7620 h 350520"/>
            </a:gdLst>
            <a:ahLst/>
            <a:cxnLst>
              <a:cxn ang="0">
                <a:pos x="connsiteX0" y="connsiteY0"/>
              </a:cxn>
              <a:cxn ang="0">
                <a:pos x="connsiteX1" y="connsiteY1"/>
              </a:cxn>
              <a:cxn ang="0">
                <a:pos x="connsiteX2" y="connsiteY2"/>
              </a:cxn>
              <a:cxn ang="0">
                <a:pos x="connsiteX3" y="connsiteY3"/>
              </a:cxn>
            </a:cxnLst>
            <a:rect l="l" t="t" r="r" b="b"/>
            <a:pathLst>
              <a:path w="5090160" h="350520">
                <a:moveTo>
                  <a:pt x="0" y="0"/>
                </a:moveTo>
                <a:lnTo>
                  <a:pt x="0" y="350520"/>
                </a:lnTo>
                <a:lnTo>
                  <a:pt x="5090160" y="350520"/>
                </a:lnTo>
                <a:lnTo>
                  <a:pt x="5090160" y="7620"/>
                </a:lnTo>
              </a:path>
            </a:pathLst>
          </a:custGeom>
          <a:no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a:extLst>
              <a:ext uri="{FF2B5EF4-FFF2-40B4-BE49-F238E27FC236}">
                <a16:creationId xmlns:a16="http://schemas.microsoft.com/office/drawing/2014/main" xmlns="" id="{5F7F4F14-CB31-4A2F-AE8A-92CF7D6C27F5}"/>
              </a:ext>
            </a:extLst>
          </p:cNvPr>
          <p:cNvSpPr txBox="1"/>
          <p:nvPr/>
        </p:nvSpPr>
        <p:spPr bwMode="gray">
          <a:xfrm>
            <a:off x="5187711" y="5905500"/>
            <a:ext cx="2052165" cy="276999"/>
          </a:xfrm>
          <a:prstGeom prst="rect">
            <a:avLst/>
          </a:prstGeom>
          <a:noFill/>
        </p:spPr>
        <p:txBody>
          <a:bodyPr wrap="none" rtlCol="0">
            <a:spAutoFit/>
          </a:bodyPr>
          <a:lstStyle/>
          <a:p>
            <a:pPr fontAlgn="ctr"/>
            <a:r>
              <a:rPr lang="en-US" sz="1200" dirty="0" smtClean="0">
                <a:solidFill>
                  <a:srgbClr val="30B5C5"/>
                </a:solidFill>
                <a:latin typeface="Huawei Sans" panose="020C0503030203020204" pitchFamily="34" charset="0"/>
              </a:rPr>
              <a:t>Physical network (Layer 3)</a:t>
            </a:r>
            <a:endParaRPr lang="en-US" altLang="zh-CN" sz="1200" dirty="0">
              <a:solidFill>
                <a:srgbClr val="30B5C5"/>
              </a:solidFill>
              <a:latin typeface="Huawei Sans" panose="020C0503030203020204" pitchFamily="34" charset="0"/>
            </a:endParaRPr>
          </a:p>
        </p:txBody>
      </p:sp>
      <p:sp>
        <p:nvSpPr>
          <p:cNvPr id="49" name="文本框 48">
            <a:extLst>
              <a:ext uri="{FF2B5EF4-FFF2-40B4-BE49-F238E27FC236}">
                <a16:creationId xmlns:a16="http://schemas.microsoft.com/office/drawing/2014/main" xmlns="" id="{7645172C-0D81-4F8A-A4F4-69B7F4E6DD38}"/>
              </a:ext>
            </a:extLst>
          </p:cNvPr>
          <p:cNvSpPr txBox="1"/>
          <p:nvPr/>
        </p:nvSpPr>
        <p:spPr bwMode="gray">
          <a:xfrm>
            <a:off x="3067906" y="3182133"/>
            <a:ext cx="3155031" cy="307777"/>
          </a:xfrm>
          <a:prstGeom prst="rect">
            <a:avLst/>
          </a:prstGeom>
          <a:noFill/>
        </p:spPr>
        <p:txBody>
          <a:bodyPr wrap="none" rtlCol="0">
            <a:spAutoFit/>
          </a:bodyPr>
          <a:lstStyle/>
          <a:p>
            <a:pPr algn="ctr" fontAlgn="ctr"/>
            <a:r>
              <a:rPr lang="en-US" sz="1400" dirty="0" smtClean="0">
                <a:solidFill>
                  <a:srgbClr val="ED6D00"/>
                </a:solidFill>
                <a:latin typeface="Huawei Sans" panose="020C0503030203020204" pitchFamily="34" charset="0"/>
              </a:rPr>
              <a:t>Intra-tenant Layer 2 communication</a:t>
            </a:r>
            <a:endParaRPr lang="en-US" altLang="zh-CN" sz="1400" dirty="0">
              <a:solidFill>
                <a:srgbClr val="ED6D00"/>
              </a:solidFill>
              <a:latin typeface="Huawei Sans" panose="020C0503030203020204" pitchFamily="34" charset="0"/>
            </a:endParaRPr>
          </a:p>
        </p:txBody>
      </p:sp>
      <p:sp>
        <p:nvSpPr>
          <p:cNvPr id="37" name="矩形: 圆角 36">
            <a:extLst>
              <a:ext uri="{FF2B5EF4-FFF2-40B4-BE49-F238E27FC236}">
                <a16:creationId xmlns:a16="http://schemas.microsoft.com/office/drawing/2014/main" xmlns="" id="{61B770D2-43E4-4F5F-95E0-0CFA09ABECB5}"/>
              </a:ext>
            </a:extLst>
          </p:cNvPr>
          <p:cNvSpPr/>
          <p:nvPr/>
        </p:nvSpPr>
        <p:spPr bwMode="gray">
          <a:xfrm>
            <a:off x="1479549" y="5327312"/>
            <a:ext cx="9232900" cy="578188"/>
          </a:xfrm>
          <a:prstGeom prst="roundRect">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a16="http://schemas.microsoft.com/office/drawing/2014/main" xmlns="" id="{6C88ADE3-FF4F-4437-81F9-6412BD1F8511}"/>
              </a:ext>
            </a:extLst>
          </p:cNvPr>
          <p:cNvSpPr txBox="1"/>
          <p:nvPr/>
        </p:nvSpPr>
        <p:spPr bwMode="gray">
          <a:xfrm>
            <a:off x="5809204" y="5452774"/>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rPr>
              <a:t>Cluster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a:extLst>
              <a:ext uri="{FF2B5EF4-FFF2-40B4-BE49-F238E27FC236}">
                <a16:creationId xmlns:a16="http://schemas.microsoft.com/office/drawing/2014/main" xmlns="" id="{32EA1F24-CF3B-4FC2-AE9F-D972E7A2278F}"/>
              </a:ext>
            </a:extLst>
          </p:cNvPr>
          <p:cNvSpPr txBox="1"/>
          <p:nvPr/>
        </p:nvSpPr>
        <p:spPr bwMode="gray">
          <a:xfrm>
            <a:off x="7772556" y="3094270"/>
            <a:ext cx="2651688" cy="307777"/>
          </a:xfrm>
          <a:prstGeom prst="rect">
            <a:avLst/>
          </a:prstGeom>
          <a:noFill/>
        </p:spPr>
        <p:txBody>
          <a:bodyPr wrap="none" rtlCol="0">
            <a:spAutoFit/>
          </a:bodyPr>
          <a:lstStyle/>
          <a:p>
            <a:pPr fontAlgn="ctr"/>
            <a:r>
              <a:rPr lang="en-US" sz="1400" dirty="0" smtClean="0">
                <a:solidFill>
                  <a:srgbClr val="EC7061"/>
                </a:solidFill>
                <a:latin typeface="Huawei Sans" panose="020C0503030203020204" pitchFamily="34" charset="0"/>
              </a:rPr>
              <a:t>Inter-tenant network isolation</a:t>
            </a:r>
            <a:endParaRPr lang="en-US" altLang="zh-CN" sz="1400" dirty="0">
              <a:solidFill>
                <a:srgbClr val="EC7061"/>
              </a:solidFill>
              <a:latin typeface="Huawei Sans" panose="020C0503030203020204" pitchFamily="34" charset="0"/>
            </a:endParaRPr>
          </a:p>
        </p:txBody>
      </p:sp>
      <p:cxnSp>
        <p:nvCxnSpPr>
          <p:cNvPr id="4" name="肘形连接符 3"/>
          <p:cNvCxnSpPr/>
          <p:nvPr/>
        </p:nvCxnSpPr>
        <p:spPr bwMode="gray">
          <a:xfrm rot="5400000" flipH="1" flipV="1">
            <a:off x="9009955" y="3177552"/>
            <a:ext cx="12700" cy="1302321"/>
          </a:xfrm>
          <a:prstGeom prst="bentConnector3">
            <a:avLst>
              <a:gd name="adj1" fmla="val 2364709"/>
            </a:avLst>
          </a:pr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6" name="乘号 5"/>
          <p:cNvSpPr/>
          <p:nvPr/>
        </p:nvSpPr>
        <p:spPr bwMode="gray">
          <a:xfrm>
            <a:off x="8844272" y="3384971"/>
            <a:ext cx="344067" cy="344067"/>
          </a:xfrm>
          <a:prstGeom prst="mathMultiply">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283044694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bwMode="gray">
          <a:xfrm>
            <a:off x="1625875" y="1811381"/>
            <a:ext cx="428533" cy="0"/>
          </a:xfrm>
          <a:prstGeom prst="line">
            <a:avLst/>
          </a:prstGeom>
          <a:ln w="12700">
            <a:solidFill>
              <a:srgbClr val="C7000B"/>
            </a:solidFill>
          </a:ln>
        </p:spPr>
        <p:style>
          <a:lnRef idx="1">
            <a:schemeClr val="accent1"/>
          </a:lnRef>
          <a:fillRef idx="0">
            <a:schemeClr val="accent1"/>
          </a:fillRef>
          <a:effectRef idx="0">
            <a:schemeClr val="accent1"/>
          </a:effectRef>
          <a:fontRef idx="minor">
            <a:schemeClr val="tx1"/>
          </a:fontRef>
        </p:style>
      </p:cxnSp>
      <p:sp>
        <p:nvSpPr>
          <p:cNvPr id="33" name="Freeform 159"/>
          <p:cNvSpPr/>
          <p:nvPr/>
        </p:nvSpPr>
        <p:spPr bwMode="gray">
          <a:xfrm flipH="1">
            <a:off x="775966" y="153964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b="1" dirty="0" smtClean="0">
                <a:solidFill>
                  <a:schemeClr val="bg1">
                    <a:lumMod val="50000"/>
                  </a:schemeClr>
                </a:solidFill>
                <a:latin typeface="Huawei Sans" panose="020C0503030203020204" pitchFamily="34" charset="0"/>
              </a:rPr>
              <a:t>Internet</a:t>
            </a:r>
            <a:endPar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Typical Case Analysis: Fabric Management (1)</a:t>
            </a:r>
            <a:endParaRPr lang="en-US" altLang="zh-CN" dirty="0">
              <a:sym typeface="Huawei Sans" panose="020C0503030203020204" pitchFamily="34" charset="0"/>
            </a:endParaRPr>
          </a:p>
        </p:txBody>
      </p:sp>
      <p:sp>
        <p:nvSpPr>
          <p:cNvPr id="27" name="圆角矩形 26"/>
          <p:cNvSpPr/>
          <p:nvPr/>
        </p:nvSpPr>
        <p:spPr bwMode="gray">
          <a:xfrm>
            <a:off x="731838" y="2739486"/>
            <a:ext cx="5364162"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3"/>
          <a:stretch>
            <a:fillRect/>
          </a:stretch>
        </p:blipFill>
        <p:spPr bwMode="gray">
          <a:xfrm>
            <a:off x="1714886" y="4384562"/>
            <a:ext cx="491768" cy="402358"/>
          </a:xfrm>
          <a:prstGeom prst="rect">
            <a:avLst/>
          </a:prstGeom>
        </p:spPr>
      </p:pic>
      <p:pic>
        <p:nvPicPr>
          <p:cNvPr id="32" name="图片 86" descr="核心交换机.png"/>
          <p:cNvPicPr>
            <a:picLocks noChangeAspect="1"/>
          </p:cNvPicPr>
          <p:nvPr/>
        </p:nvPicPr>
        <p:blipFill>
          <a:blip r:embed="rId4"/>
          <a:stretch>
            <a:fillRect/>
          </a:stretch>
        </p:blipFill>
        <p:spPr bwMode="gray">
          <a:xfrm>
            <a:off x="3349070" y="2437330"/>
            <a:ext cx="491768" cy="402358"/>
          </a:xfrm>
          <a:prstGeom prst="rect">
            <a:avLst/>
          </a:prstGeom>
        </p:spPr>
      </p:pic>
      <p:pic>
        <p:nvPicPr>
          <p:cNvPr id="62" name="图片 87" descr="汇聚交换机.png"/>
          <p:cNvPicPr>
            <a:picLocks noChangeAspect="1"/>
          </p:cNvPicPr>
          <p:nvPr/>
        </p:nvPicPr>
        <p:blipFill>
          <a:blip r:embed="rId3"/>
          <a:stretch>
            <a:fillRect/>
          </a:stretch>
        </p:blipFill>
        <p:spPr bwMode="gray">
          <a:xfrm>
            <a:off x="4755298" y="4384562"/>
            <a:ext cx="491768" cy="402358"/>
          </a:xfrm>
          <a:prstGeom prst="rect">
            <a:avLst/>
          </a:prstGeom>
        </p:spPr>
      </p:pic>
      <p:sp>
        <p:nvSpPr>
          <p:cNvPr id="20" name="文本框 19"/>
          <p:cNvSpPr txBox="1"/>
          <p:nvPr/>
        </p:nvSpPr>
        <p:spPr bwMode="gray">
          <a:xfrm>
            <a:off x="1706052" y="4835952"/>
            <a:ext cx="50943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a:t>
            </a:r>
            <a:endParaRPr lang="en-US" sz="1200" dirty="0">
              <a:latin typeface="Huawei Sans" panose="020C0503030203020204" pitchFamily="34" charset="0"/>
            </a:endParaRPr>
          </a:p>
        </p:txBody>
      </p:sp>
      <p:sp>
        <p:nvSpPr>
          <p:cNvPr id="21" name="文本框 20"/>
          <p:cNvSpPr txBox="1"/>
          <p:nvPr/>
        </p:nvSpPr>
        <p:spPr bwMode="gray">
          <a:xfrm>
            <a:off x="4747955" y="4835952"/>
            <a:ext cx="50943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a:t>
            </a:r>
            <a:endParaRPr lang="en-US" sz="1200" dirty="0">
              <a:latin typeface="Huawei Sans" panose="020C0503030203020204" pitchFamily="34" charset="0"/>
            </a:endParaRPr>
          </a:p>
        </p:txBody>
      </p:sp>
      <p:sp>
        <p:nvSpPr>
          <p:cNvPr id="22" name="文本框 21"/>
          <p:cNvSpPr txBox="1"/>
          <p:nvPr/>
        </p:nvSpPr>
        <p:spPr bwMode="gray">
          <a:xfrm>
            <a:off x="3280252" y="2862474"/>
            <a:ext cx="61497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sz="1200" dirty="0">
              <a:latin typeface="Huawei Sans" panose="020C0503030203020204" pitchFamily="34" charset="0"/>
            </a:endParaRPr>
          </a:p>
        </p:txBody>
      </p:sp>
      <p:sp>
        <p:nvSpPr>
          <p:cNvPr id="23" name="文本框 22"/>
          <p:cNvSpPr txBox="1"/>
          <p:nvPr/>
        </p:nvSpPr>
        <p:spPr bwMode="gray">
          <a:xfrm>
            <a:off x="6370337" y="1099116"/>
            <a:ext cx="5196823" cy="5093702"/>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Fabric creation and configuration:</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You can add physical devices (core, aggregation, and access switches) to the fabric based on service requirements.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ea"/>
              <a:buAutoNum type="arabicPeriod"/>
            </a:pPr>
            <a:r>
              <a:rPr lang="en-US" sz="1600" dirty="0" smtClean="0">
                <a:latin typeface="Huawei Sans" panose="020C0503030203020204" pitchFamily="34" charset="0"/>
              </a:rPr>
              <a:t>You can specify a switch as a border node or an edge node.</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ea"/>
              <a:buAutoNum type="arabicPeriod"/>
            </a:pP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automatically specifies a border node as an RR to optimize the logical network architecture and BGP peer relationship model.</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ea"/>
              <a:buAutoNum type="arabicPeriod"/>
            </a:pPr>
            <a:r>
              <a:rPr lang="en-US" sz="1600" dirty="0" smtClean="0">
                <a:latin typeface="Huawei Sans" panose="020C0503030203020204" pitchFamily="34" charset="0"/>
              </a:rPr>
              <a:t>You can predefine two external networks for two VNs to access the Internet.</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ea"/>
              <a:buAutoNum type="arabicPeriod"/>
            </a:pPr>
            <a:r>
              <a:rPr lang="en-US" sz="1600" dirty="0" smtClean="0">
                <a:latin typeface="Huawei Sans" panose="020C0503030203020204" pitchFamily="34" charset="0"/>
              </a:rPr>
              <a:t>You can define a network service resource, which is used by terminals to obtain IP addresses from the DHCP server in the resource.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87" descr="汇聚交换机.png"/>
          <p:cNvPicPr>
            <a:picLocks noChangeAspect="1"/>
          </p:cNvPicPr>
          <p:nvPr/>
        </p:nvPicPr>
        <p:blipFill>
          <a:blip r:embed="rId3">
            <a:duotone>
              <a:prstClr val="black"/>
              <a:schemeClr val="tx2">
                <a:tint val="45000"/>
                <a:satMod val="400000"/>
              </a:schemeClr>
            </a:duotone>
          </a:blip>
          <a:stretch>
            <a:fillRect/>
          </a:stretch>
        </p:blipFill>
        <p:spPr bwMode="gray">
          <a:xfrm>
            <a:off x="1714886" y="3457729"/>
            <a:ext cx="491768" cy="402358"/>
          </a:xfrm>
          <a:prstGeom prst="rect">
            <a:avLst/>
          </a:prstGeom>
        </p:spPr>
      </p:pic>
      <p:pic>
        <p:nvPicPr>
          <p:cNvPr id="25" name="图片 87" descr="汇聚交换机.png"/>
          <p:cNvPicPr>
            <a:picLocks noChangeAspect="1"/>
          </p:cNvPicPr>
          <p:nvPr/>
        </p:nvPicPr>
        <p:blipFill>
          <a:blip r:embed="rId3">
            <a:duotone>
              <a:prstClr val="black"/>
              <a:schemeClr val="tx2">
                <a:tint val="45000"/>
                <a:satMod val="400000"/>
              </a:schemeClr>
            </a:duotone>
          </a:blip>
          <a:stretch>
            <a:fillRect/>
          </a:stretch>
        </p:blipFill>
        <p:spPr bwMode="gray">
          <a:xfrm>
            <a:off x="4755298" y="3457729"/>
            <a:ext cx="491768" cy="402358"/>
          </a:xfrm>
          <a:prstGeom prst="rect">
            <a:avLst/>
          </a:prstGeom>
        </p:spPr>
      </p:pic>
      <p:pic>
        <p:nvPicPr>
          <p:cNvPr id="37"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1960770" y="1612698"/>
            <a:ext cx="491768" cy="402358"/>
          </a:xfrm>
          <a:prstGeom prst="rect">
            <a:avLst/>
          </a:prstGeom>
        </p:spPr>
      </p:pic>
      <p:sp>
        <p:nvSpPr>
          <p:cNvPr id="38" name="文本框 37"/>
          <p:cNvSpPr txBox="1"/>
          <p:nvPr/>
        </p:nvSpPr>
        <p:spPr bwMode="gray">
          <a:xfrm>
            <a:off x="1868132" y="1254564"/>
            <a:ext cx="67704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Firewall</a:t>
            </a:r>
            <a:endParaRPr lang="en-US" altLang="zh-CN" sz="12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72" descr="交换机.png"/>
          <p:cNvPicPr>
            <a:picLocks noChangeAspect="1"/>
          </p:cNvPicPr>
          <p:nvPr/>
        </p:nvPicPr>
        <p:blipFill>
          <a:blip r:embed="rId6" cstate="print"/>
          <a:stretch>
            <a:fillRect/>
          </a:stretch>
        </p:blipFill>
        <p:spPr bwMode="gray">
          <a:xfrm>
            <a:off x="4929231" y="1613405"/>
            <a:ext cx="489285" cy="401651"/>
          </a:xfrm>
          <a:prstGeom prst="rect">
            <a:avLst/>
          </a:prstGeom>
        </p:spPr>
      </p:pic>
      <p:sp>
        <p:nvSpPr>
          <p:cNvPr id="40" name="文本框 39"/>
          <p:cNvSpPr txBox="1"/>
          <p:nvPr/>
        </p:nvSpPr>
        <p:spPr bwMode="gray">
          <a:xfrm>
            <a:off x="4681603" y="1254564"/>
            <a:ext cx="98206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server</a:t>
            </a:r>
            <a:endParaRPr lang="en-US" altLang="zh-CN" sz="12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457188" y="2376150"/>
            <a:ext cx="1673180" cy="308578"/>
          </a:xfrm>
          <a:prstGeom prst="rect">
            <a:avLst/>
          </a:prstGeom>
        </p:spPr>
      </p:pic>
      <p:cxnSp>
        <p:nvCxnSpPr>
          <p:cNvPr id="43" name="直接箭头连接符 42"/>
          <p:cNvCxnSpPr/>
          <p:nvPr/>
        </p:nvCxnSpPr>
        <p:spPr bwMode="gray">
          <a:xfrm flipH="1" flipV="1">
            <a:off x="2333656" y="2092265"/>
            <a:ext cx="853196" cy="513988"/>
          </a:xfrm>
          <a:prstGeom prst="straightConnector1">
            <a:avLst/>
          </a:prstGeom>
          <a:ln w="19050">
            <a:solidFill>
              <a:srgbClr val="C7000B"/>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bwMode="gray">
          <a:xfrm flipH="1" flipV="1">
            <a:off x="2462053" y="1957110"/>
            <a:ext cx="853196" cy="513988"/>
          </a:xfrm>
          <a:prstGeom prst="straightConnector1">
            <a:avLst/>
          </a:prstGeom>
          <a:ln w="19050">
            <a:solidFill>
              <a:srgbClr val="C7000B"/>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bwMode="gray">
          <a:xfrm rot="1861070">
            <a:off x="2381367" y="1740253"/>
            <a:ext cx="1215364" cy="461665"/>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External network 1</a:t>
            </a:r>
            <a:endParaRPr lang="en-US" altLang="zh-CN" sz="1200" dirty="0">
              <a:solidFill>
                <a:srgbClr val="C7000B"/>
              </a:solidFill>
              <a:latin typeface="Huawei Sans" panose="020C0503030203020204" pitchFamily="34" charset="0"/>
            </a:endParaRPr>
          </a:p>
        </p:txBody>
      </p:sp>
      <p:cxnSp>
        <p:nvCxnSpPr>
          <p:cNvPr id="47" name="直接箭头连接符 46"/>
          <p:cNvCxnSpPr/>
          <p:nvPr/>
        </p:nvCxnSpPr>
        <p:spPr bwMode="gray">
          <a:xfrm flipH="1">
            <a:off x="3951222" y="1957111"/>
            <a:ext cx="895231" cy="493553"/>
          </a:xfrm>
          <a:prstGeom prst="straightConnector1">
            <a:avLst/>
          </a:prstGeom>
          <a:ln w="19050">
            <a:solidFill>
              <a:srgbClr val="C7000B"/>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rot="19854624">
            <a:off x="3389295" y="1831293"/>
            <a:ext cx="1644552" cy="461665"/>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Network service resource</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rot="1861070">
            <a:off x="2004824" y="2227987"/>
            <a:ext cx="1133726" cy="461665"/>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External network 2</a:t>
            </a:r>
            <a:endParaRPr lang="en-US" altLang="zh-CN" sz="1200" dirty="0">
              <a:solidFill>
                <a:srgbClr val="C7000B"/>
              </a:solidFill>
              <a:latin typeface="Huawei Sans" panose="020C0503030203020204" pitchFamily="34" charset="0"/>
            </a:endParaRPr>
          </a:p>
        </p:txBody>
      </p:sp>
    </p:spTree>
    <p:extLst>
      <p:ext uri="{BB962C8B-B14F-4D97-AF65-F5344CB8AC3E}">
        <p14:creationId xmlns:p14="http://schemas.microsoft.com/office/powerpoint/2010/main" val="341484938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Fabric Management (2)</a:t>
            </a:r>
            <a:endParaRPr lang="en-US" altLang="zh-CN" dirty="0">
              <a:sym typeface="Huawei Sans" panose="020C0503030203020204" pitchFamily="34" charset="0"/>
            </a:endParaRPr>
          </a:p>
        </p:txBody>
      </p:sp>
      <p:sp>
        <p:nvSpPr>
          <p:cNvPr id="23" name="文本框 22"/>
          <p:cNvSpPr txBox="1"/>
          <p:nvPr/>
        </p:nvSpPr>
        <p:spPr bwMode="gray">
          <a:xfrm>
            <a:off x="6507884" y="1469123"/>
            <a:ext cx="5347843" cy="4632037"/>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Automatic deployment of the fabric and underlay network:</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Based on the discovered physical network topology and the user-defined fabric,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automatically orchestrates the network. (You can select multiple OSPF areas or a single OSPF area.)</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automatically delivers underlay network configurations to devices based on the network orchestration result so that the devices have reachable routes to each other's IP address.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automatically delivers fabric configurations to devices, and BGP EVPN peer relationships are established between devices.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659941" y="1612698"/>
            <a:ext cx="491768" cy="402358"/>
          </a:xfrm>
          <a:prstGeom prst="rect">
            <a:avLst/>
          </a:prstGeom>
        </p:spPr>
      </p:pic>
      <p:sp>
        <p:nvSpPr>
          <p:cNvPr id="61" name="文本框 60"/>
          <p:cNvSpPr txBox="1"/>
          <p:nvPr/>
        </p:nvSpPr>
        <p:spPr bwMode="gray">
          <a:xfrm>
            <a:off x="1492090" y="1254564"/>
            <a:ext cx="827471"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Firewall</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72" descr="交换机.png"/>
          <p:cNvPicPr>
            <a:picLocks noChangeAspect="1"/>
          </p:cNvPicPr>
          <p:nvPr/>
        </p:nvPicPr>
        <p:blipFill>
          <a:blip r:embed="rId4" cstate="print"/>
          <a:stretch>
            <a:fillRect/>
          </a:stretch>
        </p:blipFill>
        <p:spPr bwMode="gray">
          <a:xfrm>
            <a:off x="4702917" y="1613405"/>
            <a:ext cx="489285" cy="401651"/>
          </a:xfrm>
          <a:prstGeom prst="rect">
            <a:avLst/>
          </a:prstGeom>
        </p:spPr>
      </p:pic>
      <p:sp>
        <p:nvSpPr>
          <p:cNvPr id="64" name="文本框 63"/>
          <p:cNvSpPr txBox="1"/>
          <p:nvPr/>
        </p:nvSpPr>
        <p:spPr bwMode="gray">
          <a:xfrm>
            <a:off x="4333012" y="1254564"/>
            <a:ext cx="12266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DHCP server</a:t>
            </a:r>
            <a:endParaRPr lang="en-US" altLang="zh-CN" sz="14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443742" y="2739486"/>
            <a:ext cx="5970806"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87" descr="汇聚交换机.png"/>
          <p:cNvPicPr>
            <a:picLocks noChangeAspect="1"/>
          </p:cNvPicPr>
          <p:nvPr/>
        </p:nvPicPr>
        <p:blipFill>
          <a:blip r:embed="rId5"/>
          <a:stretch>
            <a:fillRect/>
          </a:stretch>
        </p:blipFill>
        <p:spPr bwMode="gray">
          <a:xfrm>
            <a:off x="1660022" y="4384562"/>
            <a:ext cx="491768" cy="402358"/>
          </a:xfrm>
          <a:prstGeom prst="rect">
            <a:avLst/>
          </a:prstGeom>
        </p:spPr>
      </p:pic>
      <p:pic>
        <p:nvPicPr>
          <p:cNvPr id="36" name="图片 86" descr="核心交换机.png"/>
          <p:cNvPicPr>
            <a:picLocks noChangeAspect="1"/>
          </p:cNvPicPr>
          <p:nvPr/>
        </p:nvPicPr>
        <p:blipFill>
          <a:blip r:embed="rId6"/>
          <a:stretch>
            <a:fillRect/>
          </a:stretch>
        </p:blipFill>
        <p:spPr bwMode="gray">
          <a:xfrm>
            <a:off x="3183261" y="2437330"/>
            <a:ext cx="491768" cy="402358"/>
          </a:xfrm>
          <a:prstGeom prst="rect">
            <a:avLst/>
          </a:prstGeom>
        </p:spPr>
      </p:pic>
      <p:pic>
        <p:nvPicPr>
          <p:cNvPr id="37" name="图片 87" descr="汇聚交换机.png"/>
          <p:cNvPicPr>
            <a:picLocks noChangeAspect="1"/>
          </p:cNvPicPr>
          <p:nvPr/>
        </p:nvPicPr>
        <p:blipFill>
          <a:blip r:embed="rId5"/>
          <a:stretch>
            <a:fillRect/>
          </a:stretch>
        </p:blipFill>
        <p:spPr bwMode="gray">
          <a:xfrm>
            <a:off x="4700434" y="4384562"/>
            <a:ext cx="491768" cy="402358"/>
          </a:xfrm>
          <a:prstGeom prst="rect">
            <a:avLst/>
          </a:prstGeom>
        </p:spPr>
      </p:pic>
      <p:sp>
        <p:nvSpPr>
          <p:cNvPr id="38" name="文本框 37"/>
          <p:cNvSpPr txBox="1"/>
          <p:nvPr/>
        </p:nvSpPr>
        <p:spPr bwMode="gray">
          <a:xfrm>
            <a:off x="1642051" y="4835952"/>
            <a:ext cx="52770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a:t>
            </a:r>
            <a:endParaRPr lang="en-US" sz="1200" dirty="0">
              <a:latin typeface="Huawei Sans" panose="020C0503030203020204" pitchFamily="34" charset="0"/>
            </a:endParaRPr>
          </a:p>
        </p:txBody>
      </p:sp>
      <p:sp>
        <p:nvSpPr>
          <p:cNvPr id="39" name="文本框 38"/>
          <p:cNvSpPr txBox="1"/>
          <p:nvPr/>
        </p:nvSpPr>
        <p:spPr bwMode="gray">
          <a:xfrm>
            <a:off x="4683954" y="4835952"/>
            <a:ext cx="52770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a:t>
            </a:r>
            <a:endParaRPr lang="en-US" sz="1200" dirty="0">
              <a:latin typeface="Huawei Sans" panose="020C0503030203020204" pitchFamily="34" charset="0"/>
            </a:endParaRPr>
          </a:p>
        </p:txBody>
      </p:sp>
      <p:sp>
        <p:nvSpPr>
          <p:cNvPr id="40" name="文本框 39"/>
          <p:cNvSpPr txBox="1"/>
          <p:nvPr/>
        </p:nvSpPr>
        <p:spPr bwMode="gray">
          <a:xfrm>
            <a:off x="3096362" y="2862474"/>
            <a:ext cx="651140" cy="461665"/>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Border</a:t>
            </a:r>
          </a:p>
          <a:p>
            <a:pPr algn="ctr" fontAlgn="ctr"/>
            <a:r>
              <a:rPr lang="en-US" sz="1200" b="1" dirty="0" smtClean="0">
                <a:solidFill>
                  <a:srgbClr val="30B5C5"/>
                </a:solidFill>
                <a:latin typeface="Huawei Sans" panose="020C0503030203020204" pitchFamily="34" charset="0"/>
              </a:rPr>
              <a:t>RR</a:t>
            </a:r>
            <a:endParaRPr lang="en-US" altLang="zh-CN" sz="12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87" descr="汇聚交换机.png"/>
          <p:cNvPicPr>
            <a:picLocks noChangeAspect="1"/>
          </p:cNvPicPr>
          <p:nvPr/>
        </p:nvPicPr>
        <p:blipFill>
          <a:blip r:embed="rId5">
            <a:duotone>
              <a:prstClr val="black"/>
              <a:schemeClr val="tx2">
                <a:tint val="45000"/>
                <a:satMod val="400000"/>
              </a:schemeClr>
            </a:duotone>
          </a:blip>
          <a:stretch>
            <a:fillRect/>
          </a:stretch>
        </p:blipFill>
        <p:spPr bwMode="gray">
          <a:xfrm>
            <a:off x="1660022" y="3457729"/>
            <a:ext cx="491768" cy="402358"/>
          </a:xfrm>
          <a:prstGeom prst="rect">
            <a:avLst/>
          </a:prstGeom>
        </p:spPr>
      </p:pic>
      <p:pic>
        <p:nvPicPr>
          <p:cNvPr id="42" name="图片 87" descr="汇聚交换机.png"/>
          <p:cNvPicPr>
            <a:picLocks noChangeAspect="1"/>
          </p:cNvPicPr>
          <p:nvPr/>
        </p:nvPicPr>
        <p:blipFill>
          <a:blip r:embed="rId5">
            <a:duotone>
              <a:prstClr val="black"/>
              <a:schemeClr val="tx2">
                <a:tint val="45000"/>
                <a:satMod val="400000"/>
              </a:schemeClr>
            </a:duotone>
          </a:blip>
          <a:stretch>
            <a:fillRect/>
          </a:stretch>
        </p:blipFill>
        <p:spPr bwMode="gray">
          <a:xfrm>
            <a:off x="4700434" y="3457729"/>
            <a:ext cx="491768" cy="402358"/>
          </a:xfrm>
          <a:prstGeom prst="rect">
            <a:avLst/>
          </a:prstGeom>
        </p:spPr>
      </p:pic>
      <p:sp>
        <p:nvSpPr>
          <p:cNvPr id="43" name="文本框 42"/>
          <p:cNvSpPr txBox="1"/>
          <p:nvPr/>
        </p:nvSpPr>
        <p:spPr bwMode="gray">
          <a:xfrm>
            <a:off x="660229" y="3504093"/>
            <a:ext cx="1027845" cy="276999"/>
          </a:xfrm>
          <a:prstGeom prst="rect">
            <a:avLst/>
          </a:prstGeom>
          <a:noFill/>
        </p:spPr>
        <p:txBody>
          <a:bodyPr wrap="none" rtlCol="0">
            <a:spAutoFit/>
          </a:bodyPr>
          <a:lstStyle/>
          <a:p>
            <a:pPr algn="ctr" fontAlgn="ctr"/>
            <a:r>
              <a:rPr lang="en-US" altLang="zh-CN" sz="1200" dirty="0">
                <a:latin typeface="Huawei Sans" panose="020C0503030203020204" pitchFamily="34" charset="0"/>
              </a:rPr>
              <a:t>Transparent</a:t>
            </a:r>
          </a:p>
        </p:txBody>
      </p:sp>
      <p:sp>
        <p:nvSpPr>
          <p:cNvPr id="44" name="文本框 43"/>
          <p:cNvSpPr txBox="1"/>
          <p:nvPr/>
        </p:nvSpPr>
        <p:spPr bwMode="gray">
          <a:xfrm>
            <a:off x="5174770" y="3504093"/>
            <a:ext cx="102784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Transparent</a:t>
            </a:r>
            <a:endParaRPr lang="en-US" sz="1200" dirty="0">
              <a:latin typeface="Huawei Sans" panose="020C0503030203020204" pitchFamily="34" charset="0"/>
            </a:endParaRPr>
          </a:p>
        </p:txBody>
      </p:sp>
      <p:cxnSp>
        <p:nvCxnSpPr>
          <p:cNvPr id="45" name="直接箭头连接符 44"/>
          <p:cNvCxnSpPr/>
          <p:nvPr/>
        </p:nvCxnSpPr>
        <p:spPr bwMode="gray">
          <a:xfrm flipH="1">
            <a:off x="2197011" y="2956582"/>
            <a:ext cx="860879" cy="427338"/>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bwMode="gray">
          <a:xfrm>
            <a:off x="3785975" y="2956582"/>
            <a:ext cx="807361" cy="427338"/>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bwMode="gray">
          <a:xfrm flipH="1">
            <a:off x="1905905" y="3860087"/>
            <a:ext cx="1" cy="497806"/>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bwMode="gray">
          <a:xfrm flipH="1">
            <a:off x="4968220" y="3860087"/>
            <a:ext cx="1" cy="497806"/>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bwMode="gray">
          <a:xfrm>
            <a:off x="1019568" y="2738933"/>
            <a:ext cx="1747239" cy="646331"/>
          </a:xfrm>
          <a:prstGeom prst="rect">
            <a:avLst/>
          </a:prstGeom>
          <a:noFill/>
        </p:spPr>
        <p:txBody>
          <a:bodyPr wrap="square" rtlCol="0">
            <a:spAutoFit/>
          </a:bodyPr>
          <a:lstStyle/>
          <a:p>
            <a:pPr algn="ctr" fontAlgn="ctr"/>
            <a:r>
              <a:rPr lang="en-US" sz="1200" dirty="0" smtClean="0">
                <a:solidFill>
                  <a:srgbClr val="30B5C5"/>
                </a:solidFill>
                <a:latin typeface="Huawei Sans" panose="020C0503030203020204" pitchFamily="34" charset="0"/>
              </a:rPr>
              <a:t>Interconnection IP address/VLAN</a:t>
            </a:r>
          </a:p>
          <a:p>
            <a:pPr algn="ctr" fontAlgn="ctr"/>
            <a:r>
              <a:rPr lang="en-US" sz="1200" dirty="0" smtClean="0">
                <a:solidFill>
                  <a:srgbClr val="30B5C5"/>
                </a:solidFill>
                <a:latin typeface="Huawei Sans" panose="020C0503030203020204" pitchFamily="34" charset="0"/>
              </a:rPr>
              <a:t>OSPF</a:t>
            </a:r>
            <a:endParaRPr lang="en-US" sz="1200" dirty="0">
              <a:solidFill>
                <a:srgbClr val="30B5C5"/>
              </a:solidFill>
              <a:latin typeface="Huawei Sans" panose="020C0503030203020204" pitchFamily="34" charset="0"/>
            </a:endParaRPr>
          </a:p>
        </p:txBody>
      </p:sp>
      <p:sp>
        <p:nvSpPr>
          <p:cNvPr id="50" name="文本框 49"/>
          <p:cNvSpPr txBox="1"/>
          <p:nvPr/>
        </p:nvSpPr>
        <p:spPr bwMode="gray">
          <a:xfrm>
            <a:off x="4193137" y="2738933"/>
            <a:ext cx="1838734" cy="646331"/>
          </a:xfrm>
          <a:prstGeom prst="rect">
            <a:avLst/>
          </a:prstGeom>
          <a:noFill/>
        </p:spPr>
        <p:txBody>
          <a:bodyPr wrap="square" rtlCol="0">
            <a:spAutoFit/>
          </a:bodyPr>
          <a:lstStyle/>
          <a:p>
            <a:pPr algn="ctr" fontAlgn="ctr"/>
            <a:r>
              <a:rPr lang="en-US" sz="1200" dirty="0" smtClean="0">
                <a:solidFill>
                  <a:srgbClr val="30B5C5"/>
                </a:solidFill>
                <a:latin typeface="Huawei Sans" panose="020C0503030203020204" pitchFamily="34" charset="0"/>
              </a:rPr>
              <a:t>Interconnection IP address/VLAN</a:t>
            </a:r>
          </a:p>
          <a:p>
            <a:pPr algn="ctr" fontAlgn="ctr"/>
            <a:r>
              <a:rPr lang="en-US" sz="1200" dirty="0" smtClean="0">
                <a:solidFill>
                  <a:srgbClr val="30B5C5"/>
                </a:solidFill>
                <a:latin typeface="Huawei Sans" panose="020C0503030203020204" pitchFamily="34" charset="0"/>
              </a:rPr>
              <a:t>OSPF</a:t>
            </a:r>
            <a:endParaRPr lang="en-US" sz="1200" dirty="0">
              <a:solidFill>
                <a:srgbClr val="30B5C5"/>
              </a:solidFill>
              <a:latin typeface="Huawei Sans" panose="020C0503030203020204" pitchFamily="34" charset="0"/>
            </a:endParaRPr>
          </a:p>
        </p:txBody>
      </p:sp>
      <p:sp>
        <p:nvSpPr>
          <p:cNvPr id="51" name="文本框 50"/>
          <p:cNvSpPr txBox="1"/>
          <p:nvPr/>
        </p:nvSpPr>
        <p:spPr bwMode="gray">
          <a:xfrm>
            <a:off x="501754" y="3794020"/>
            <a:ext cx="1402016" cy="646331"/>
          </a:xfrm>
          <a:prstGeom prst="rect">
            <a:avLst/>
          </a:prstGeom>
          <a:noFill/>
        </p:spPr>
        <p:txBody>
          <a:bodyPr wrap="square" rtlCol="0">
            <a:spAutoFit/>
          </a:bodyPr>
          <a:lstStyle/>
          <a:p>
            <a:pPr algn="r" fontAlgn="ctr"/>
            <a:r>
              <a:rPr lang="en-US" sz="1200" dirty="0" smtClean="0">
                <a:solidFill>
                  <a:srgbClr val="30B5C5"/>
                </a:solidFill>
                <a:latin typeface="Huawei Sans" panose="020C0503030203020204" pitchFamily="34" charset="0"/>
              </a:rPr>
              <a:t>Interconnection IP address/VLAN</a:t>
            </a:r>
          </a:p>
          <a:p>
            <a:pPr algn="r" fontAlgn="ctr"/>
            <a:r>
              <a:rPr lang="en-US" sz="1200" dirty="0" smtClean="0">
                <a:solidFill>
                  <a:srgbClr val="30B5C5"/>
                </a:solidFill>
                <a:latin typeface="Huawei Sans" panose="020C0503030203020204" pitchFamily="34" charset="0"/>
              </a:rPr>
              <a:t>OSPF</a:t>
            </a:r>
            <a:endParaRPr lang="en-US" sz="1200" dirty="0">
              <a:solidFill>
                <a:srgbClr val="30B5C5"/>
              </a:solidFill>
              <a:latin typeface="Huawei Sans" panose="020C0503030203020204" pitchFamily="34" charset="0"/>
            </a:endParaRPr>
          </a:p>
        </p:txBody>
      </p:sp>
      <p:sp>
        <p:nvSpPr>
          <p:cNvPr id="52" name="文本框 51"/>
          <p:cNvSpPr txBox="1"/>
          <p:nvPr/>
        </p:nvSpPr>
        <p:spPr bwMode="gray">
          <a:xfrm>
            <a:off x="4968222" y="3794020"/>
            <a:ext cx="1361662" cy="646331"/>
          </a:xfrm>
          <a:prstGeom prst="rect">
            <a:avLst/>
          </a:prstGeom>
          <a:noFill/>
        </p:spPr>
        <p:txBody>
          <a:bodyPr wrap="square" rtlCol="0">
            <a:spAutoFit/>
          </a:bodyPr>
          <a:lstStyle/>
          <a:p>
            <a:pPr fontAlgn="ctr"/>
            <a:r>
              <a:rPr lang="en-US" sz="1200" dirty="0" smtClean="0">
                <a:solidFill>
                  <a:srgbClr val="30B5C5"/>
                </a:solidFill>
                <a:latin typeface="Huawei Sans" panose="020C0503030203020204" pitchFamily="34" charset="0"/>
              </a:rPr>
              <a:t>Interconnection IP address/VLAN</a:t>
            </a:r>
          </a:p>
          <a:p>
            <a:pPr fontAlgn="ctr"/>
            <a:r>
              <a:rPr lang="en-US" sz="1200" dirty="0" smtClean="0">
                <a:solidFill>
                  <a:srgbClr val="30B5C5"/>
                </a:solidFill>
                <a:latin typeface="Huawei Sans" panose="020C0503030203020204" pitchFamily="34" charset="0"/>
              </a:rPr>
              <a:t>OSPF</a:t>
            </a:r>
            <a:endParaRPr lang="en-US" sz="1200" dirty="0">
              <a:solidFill>
                <a:srgbClr val="30B5C5"/>
              </a:solidFill>
              <a:latin typeface="Huawei Sans" panose="020C0503030203020204" pitchFamily="34" charset="0"/>
            </a:endParaRPr>
          </a:p>
        </p:txBody>
      </p:sp>
      <p:sp>
        <p:nvSpPr>
          <p:cNvPr id="53" name="任意多边形 52"/>
          <p:cNvSpPr/>
          <p:nvPr/>
        </p:nvSpPr>
        <p:spPr bwMode="gray">
          <a:xfrm flipV="1">
            <a:off x="2228450" y="3204394"/>
            <a:ext cx="1029577" cy="1323027"/>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9869"/>
              <a:gd name="connsiteY0" fmla="*/ 283816 h 334869"/>
              <a:gd name="connsiteX1" fmla="*/ 9869 w 9869"/>
              <a:gd name="connsiteY1" fmla="*/ 334869 h 334869"/>
              <a:gd name="connsiteX0" fmla="*/ 0 w 15423"/>
              <a:gd name="connsiteY0" fmla="*/ 4447 h 20683"/>
              <a:gd name="connsiteX1" fmla="*/ 15423 w 15423"/>
              <a:gd name="connsiteY1" fmla="*/ 20683 h 20683"/>
              <a:gd name="connsiteX0" fmla="*/ 0 w 15423"/>
              <a:gd name="connsiteY0" fmla="*/ 219 h 16455"/>
              <a:gd name="connsiteX1" fmla="*/ 15423 w 15423"/>
              <a:gd name="connsiteY1" fmla="*/ 16455 h 16455"/>
              <a:gd name="connsiteX0" fmla="*/ 0 w 15423"/>
              <a:gd name="connsiteY0" fmla="*/ 0 h 16236"/>
              <a:gd name="connsiteX1" fmla="*/ 15423 w 15423"/>
              <a:gd name="connsiteY1" fmla="*/ 16236 h 16236"/>
              <a:gd name="connsiteX0" fmla="*/ 0 w 16084"/>
              <a:gd name="connsiteY0" fmla="*/ 0 h 16542"/>
              <a:gd name="connsiteX1" fmla="*/ 16084 w 16084"/>
              <a:gd name="connsiteY1" fmla="*/ 16542 h 16542"/>
              <a:gd name="connsiteX0" fmla="*/ 0 w 16084"/>
              <a:gd name="connsiteY0" fmla="*/ 0 h 16542"/>
              <a:gd name="connsiteX1" fmla="*/ 16084 w 16084"/>
              <a:gd name="connsiteY1" fmla="*/ 16542 h 16542"/>
            </a:gdLst>
            <a:ahLst/>
            <a:cxnLst>
              <a:cxn ang="0">
                <a:pos x="connsiteX0" y="connsiteY0"/>
              </a:cxn>
              <a:cxn ang="0">
                <a:pos x="connsiteX1" y="connsiteY1"/>
              </a:cxn>
            </a:cxnLst>
            <a:rect l="l" t="t" r="r" b="b"/>
            <a:pathLst>
              <a:path w="16084" h="16542">
                <a:moveTo>
                  <a:pt x="0" y="0"/>
                </a:moveTo>
                <a:cubicBezTo>
                  <a:pt x="7212" y="1617"/>
                  <a:pt x="13996" y="7289"/>
                  <a:pt x="16084" y="16542"/>
                </a:cubicBezTo>
              </a:path>
            </a:pathLst>
          </a:custGeom>
          <a:ln w="28575">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gray">
          <a:xfrm flipH="1" flipV="1">
            <a:off x="3580570" y="3204394"/>
            <a:ext cx="1029577" cy="1323027"/>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9869"/>
              <a:gd name="connsiteY0" fmla="*/ 283816 h 334869"/>
              <a:gd name="connsiteX1" fmla="*/ 9869 w 9869"/>
              <a:gd name="connsiteY1" fmla="*/ 334869 h 334869"/>
              <a:gd name="connsiteX0" fmla="*/ 0 w 15423"/>
              <a:gd name="connsiteY0" fmla="*/ 4447 h 20683"/>
              <a:gd name="connsiteX1" fmla="*/ 15423 w 15423"/>
              <a:gd name="connsiteY1" fmla="*/ 20683 h 20683"/>
              <a:gd name="connsiteX0" fmla="*/ 0 w 15423"/>
              <a:gd name="connsiteY0" fmla="*/ 219 h 16455"/>
              <a:gd name="connsiteX1" fmla="*/ 15423 w 15423"/>
              <a:gd name="connsiteY1" fmla="*/ 16455 h 16455"/>
              <a:gd name="connsiteX0" fmla="*/ 0 w 15423"/>
              <a:gd name="connsiteY0" fmla="*/ 0 h 16236"/>
              <a:gd name="connsiteX1" fmla="*/ 15423 w 15423"/>
              <a:gd name="connsiteY1" fmla="*/ 16236 h 16236"/>
              <a:gd name="connsiteX0" fmla="*/ 0 w 16084"/>
              <a:gd name="connsiteY0" fmla="*/ 0 h 16542"/>
              <a:gd name="connsiteX1" fmla="*/ 16084 w 16084"/>
              <a:gd name="connsiteY1" fmla="*/ 16542 h 16542"/>
              <a:gd name="connsiteX0" fmla="*/ 0 w 16084"/>
              <a:gd name="connsiteY0" fmla="*/ 0 h 16542"/>
              <a:gd name="connsiteX1" fmla="*/ 16084 w 16084"/>
              <a:gd name="connsiteY1" fmla="*/ 16542 h 16542"/>
            </a:gdLst>
            <a:ahLst/>
            <a:cxnLst>
              <a:cxn ang="0">
                <a:pos x="connsiteX0" y="connsiteY0"/>
              </a:cxn>
              <a:cxn ang="0">
                <a:pos x="connsiteX1" y="connsiteY1"/>
              </a:cxn>
            </a:cxnLst>
            <a:rect l="l" t="t" r="r" b="b"/>
            <a:pathLst>
              <a:path w="16084" h="16542">
                <a:moveTo>
                  <a:pt x="0" y="0"/>
                </a:moveTo>
                <a:cubicBezTo>
                  <a:pt x="7212" y="1617"/>
                  <a:pt x="13996" y="7289"/>
                  <a:pt x="16084" y="16542"/>
                </a:cubicBezTo>
              </a:path>
            </a:pathLst>
          </a:custGeom>
          <a:ln w="28575">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5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656703" y="2376150"/>
            <a:ext cx="1673180" cy="308578"/>
          </a:xfrm>
          <a:prstGeom prst="rect">
            <a:avLst/>
          </a:prstGeom>
        </p:spPr>
      </p:pic>
      <p:sp>
        <p:nvSpPr>
          <p:cNvPr id="56" name="文本框 55"/>
          <p:cNvSpPr txBox="1"/>
          <p:nvPr/>
        </p:nvSpPr>
        <p:spPr bwMode="gray">
          <a:xfrm>
            <a:off x="2621926" y="4115485"/>
            <a:ext cx="1594745" cy="461665"/>
          </a:xfrm>
          <a:prstGeom prst="rect">
            <a:avLst/>
          </a:prstGeom>
          <a:noFill/>
        </p:spPr>
        <p:txBody>
          <a:bodyPr wrap="square" rtlCol="0">
            <a:spAutoFit/>
          </a:bodyPr>
          <a:lstStyle/>
          <a:p>
            <a:pPr algn="ctr" fontAlgn="ctr"/>
            <a:r>
              <a:rPr lang="en-US" sz="1200" b="1" dirty="0" smtClean="0">
                <a:solidFill>
                  <a:srgbClr val="30B5C5"/>
                </a:solidFill>
                <a:latin typeface="Huawei Sans" panose="020C0503030203020204" pitchFamily="34" charset="0"/>
              </a:rPr>
              <a:t>BGP EVPN peer relationship</a:t>
            </a:r>
            <a:endParaRPr lang="en-US" altLang="zh-CN" sz="12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5762359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VN Management</a:t>
            </a:r>
            <a:endParaRPr lang="en-US" altLang="zh-CN" dirty="0">
              <a:sym typeface="Huawei Sans" panose="020C0503030203020204" pitchFamily="34" charset="0"/>
            </a:endParaRPr>
          </a:p>
        </p:txBody>
      </p:sp>
      <p:sp>
        <p:nvSpPr>
          <p:cNvPr id="27" name="圆角矩形 26"/>
          <p:cNvSpPr/>
          <p:nvPr/>
        </p:nvSpPr>
        <p:spPr bwMode="gray">
          <a:xfrm>
            <a:off x="731838" y="2739486"/>
            <a:ext cx="5364162"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6372859" y="2265293"/>
            <a:ext cx="5376228" cy="2708434"/>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VN creation:</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You can create OA and R&amp;D VNs and specify the IP network segments/VLANs, gateway addresses, associated external networks and network service resources, and terminal access points for the VNs.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translates user intents into configurations and delivers the configurations to network devices.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714805" y="1612698"/>
            <a:ext cx="491768" cy="402358"/>
          </a:xfrm>
          <a:prstGeom prst="rect">
            <a:avLst/>
          </a:prstGeom>
        </p:spPr>
      </p:pic>
      <p:sp>
        <p:nvSpPr>
          <p:cNvPr id="36" name="文本框 35"/>
          <p:cNvSpPr txBox="1"/>
          <p:nvPr/>
        </p:nvSpPr>
        <p:spPr bwMode="gray">
          <a:xfrm>
            <a:off x="1546954" y="1254564"/>
            <a:ext cx="827471"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Firewall</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72" descr="交换机.png"/>
          <p:cNvPicPr>
            <a:picLocks noChangeAspect="1"/>
          </p:cNvPicPr>
          <p:nvPr/>
        </p:nvPicPr>
        <p:blipFill>
          <a:blip r:embed="rId4" cstate="print"/>
          <a:stretch>
            <a:fillRect/>
          </a:stretch>
        </p:blipFill>
        <p:spPr bwMode="gray">
          <a:xfrm>
            <a:off x="4757781" y="1613405"/>
            <a:ext cx="489285" cy="401651"/>
          </a:xfrm>
          <a:prstGeom prst="rect">
            <a:avLst/>
          </a:prstGeom>
        </p:spPr>
      </p:pic>
      <p:sp>
        <p:nvSpPr>
          <p:cNvPr id="38" name="文本框 37"/>
          <p:cNvSpPr txBox="1"/>
          <p:nvPr/>
        </p:nvSpPr>
        <p:spPr bwMode="gray">
          <a:xfrm>
            <a:off x="4387876" y="1254564"/>
            <a:ext cx="12266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DHCP server</a:t>
            </a:r>
            <a:endParaRPr lang="en-US" altLang="zh-CN" sz="14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26307" y="2458495"/>
            <a:ext cx="1132252" cy="208817"/>
          </a:xfrm>
          <a:prstGeom prst="rect">
            <a:avLst/>
          </a:prstGeom>
        </p:spPr>
      </p:pic>
      <p:sp>
        <p:nvSpPr>
          <p:cNvPr id="44" name="圆角矩形 43"/>
          <p:cNvSpPr/>
          <p:nvPr/>
        </p:nvSpPr>
        <p:spPr bwMode="gray">
          <a:xfrm>
            <a:off x="815108" y="3030494"/>
            <a:ext cx="3054237" cy="1122387"/>
          </a:xfrm>
          <a:prstGeom prst="roundRect">
            <a:avLst>
              <a:gd name="adj" fmla="val 5930"/>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bwMode="gray">
          <a:xfrm>
            <a:off x="2903429" y="3250627"/>
            <a:ext cx="3054237" cy="1122387"/>
          </a:xfrm>
          <a:prstGeom prst="roundRect">
            <a:avLst>
              <a:gd name="adj" fmla="val 5930"/>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箭头连接符 45"/>
          <p:cNvCxnSpPr/>
          <p:nvPr/>
        </p:nvCxnSpPr>
        <p:spPr bwMode="gray">
          <a:xfrm flipV="1">
            <a:off x="1961121" y="2015067"/>
            <a:ext cx="0" cy="938228"/>
          </a:xfrm>
          <a:prstGeom prst="straightConnector1">
            <a:avLst/>
          </a:prstGeom>
          <a:ln w="19050">
            <a:solidFill>
              <a:srgbClr val="FFD17D"/>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bwMode="gray">
          <a:xfrm>
            <a:off x="2108200" y="2015067"/>
            <a:ext cx="1998133" cy="1159934"/>
          </a:xfrm>
          <a:custGeom>
            <a:avLst/>
            <a:gdLst>
              <a:gd name="connsiteX0" fmla="*/ 0 w 1998133"/>
              <a:gd name="connsiteY0" fmla="*/ 0 h 1159934"/>
              <a:gd name="connsiteX1" fmla="*/ 0 w 1998133"/>
              <a:gd name="connsiteY1" fmla="*/ 364067 h 1159934"/>
              <a:gd name="connsiteX2" fmla="*/ 1998133 w 1998133"/>
              <a:gd name="connsiteY2" fmla="*/ 364067 h 1159934"/>
              <a:gd name="connsiteX3" fmla="*/ 1998133 w 1998133"/>
              <a:gd name="connsiteY3" fmla="*/ 1159934 h 1159934"/>
            </a:gdLst>
            <a:ahLst/>
            <a:cxnLst>
              <a:cxn ang="0">
                <a:pos x="connsiteX0" y="connsiteY0"/>
              </a:cxn>
              <a:cxn ang="0">
                <a:pos x="connsiteX1" y="connsiteY1"/>
              </a:cxn>
              <a:cxn ang="0">
                <a:pos x="connsiteX2" y="connsiteY2"/>
              </a:cxn>
              <a:cxn ang="0">
                <a:pos x="connsiteX3" y="connsiteY3"/>
              </a:cxn>
            </a:cxnLst>
            <a:rect l="l" t="t" r="r" b="b"/>
            <a:pathLst>
              <a:path w="1998133" h="1159934">
                <a:moveTo>
                  <a:pt x="0" y="0"/>
                </a:moveTo>
                <a:lnTo>
                  <a:pt x="0" y="364067"/>
                </a:lnTo>
                <a:lnTo>
                  <a:pt x="1998133" y="364067"/>
                </a:lnTo>
                <a:lnTo>
                  <a:pt x="1998133" y="1159934"/>
                </a:lnTo>
              </a:path>
            </a:pathLst>
          </a:custGeom>
          <a:ln w="19050">
            <a:solidFill>
              <a:srgbClr val="30B5C5"/>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箭头连接符 48"/>
          <p:cNvCxnSpPr/>
          <p:nvPr/>
        </p:nvCxnSpPr>
        <p:spPr bwMode="gray">
          <a:xfrm flipV="1">
            <a:off x="1961121" y="4103080"/>
            <a:ext cx="0" cy="938228"/>
          </a:xfrm>
          <a:prstGeom prst="straightConnector1">
            <a:avLst/>
          </a:prstGeom>
          <a:ln w="19050">
            <a:solidFill>
              <a:srgbClr val="FFD17D"/>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bwMode="gray">
          <a:xfrm flipV="1">
            <a:off x="4654477" y="4377655"/>
            <a:ext cx="0" cy="663653"/>
          </a:xfrm>
          <a:prstGeom prst="straightConnector1">
            <a:avLst/>
          </a:prstGeom>
          <a:ln w="19050">
            <a:solidFill>
              <a:srgbClr val="30B5C5"/>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bwMode="gray">
          <a:xfrm>
            <a:off x="2802467" y="2015067"/>
            <a:ext cx="2125133" cy="999066"/>
          </a:xfrm>
          <a:custGeom>
            <a:avLst/>
            <a:gdLst>
              <a:gd name="connsiteX0" fmla="*/ 0 w 2201333"/>
              <a:gd name="connsiteY0" fmla="*/ 999066 h 999066"/>
              <a:gd name="connsiteX1" fmla="*/ 0 w 2201333"/>
              <a:gd name="connsiteY1" fmla="*/ 584200 h 999066"/>
              <a:gd name="connsiteX2" fmla="*/ 2201333 w 2201333"/>
              <a:gd name="connsiteY2" fmla="*/ 584200 h 999066"/>
              <a:gd name="connsiteX3" fmla="*/ 2201333 w 2201333"/>
              <a:gd name="connsiteY3" fmla="*/ 0 h 999066"/>
            </a:gdLst>
            <a:ahLst/>
            <a:cxnLst>
              <a:cxn ang="0">
                <a:pos x="connsiteX0" y="connsiteY0"/>
              </a:cxn>
              <a:cxn ang="0">
                <a:pos x="connsiteX1" y="connsiteY1"/>
              </a:cxn>
              <a:cxn ang="0">
                <a:pos x="connsiteX2" y="connsiteY2"/>
              </a:cxn>
              <a:cxn ang="0">
                <a:pos x="connsiteX3" y="connsiteY3"/>
              </a:cxn>
            </a:cxnLst>
            <a:rect l="l" t="t" r="r" b="b"/>
            <a:pathLst>
              <a:path w="2201333" h="999066">
                <a:moveTo>
                  <a:pt x="0" y="999066"/>
                </a:moveTo>
                <a:lnTo>
                  <a:pt x="0" y="584200"/>
                </a:lnTo>
                <a:lnTo>
                  <a:pt x="2201333" y="584200"/>
                </a:lnTo>
                <a:lnTo>
                  <a:pt x="2201333" y="0"/>
                </a:lnTo>
              </a:path>
            </a:pathLst>
          </a:custGeom>
          <a:ln w="19050">
            <a:solidFill>
              <a:srgbClr val="FFD17D"/>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箭头连接符 50"/>
          <p:cNvCxnSpPr/>
          <p:nvPr/>
        </p:nvCxnSpPr>
        <p:spPr bwMode="gray">
          <a:xfrm flipV="1">
            <a:off x="5110721" y="2015067"/>
            <a:ext cx="0" cy="1235560"/>
          </a:xfrm>
          <a:prstGeom prst="straightConnector1">
            <a:avLst/>
          </a:prstGeom>
          <a:ln w="19050">
            <a:solidFill>
              <a:srgbClr val="30B5C5"/>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901108" y="3198090"/>
            <a:ext cx="2180301" cy="784830"/>
          </a:xfrm>
          <a:prstGeom prst="rect">
            <a:avLst/>
          </a:prstGeom>
          <a:noFill/>
        </p:spPr>
        <p:txBody>
          <a:bodyPr wrap="square" rtlCol="0">
            <a:spAutoFit/>
          </a:bodyPr>
          <a:lstStyle/>
          <a:p>
            <a:pPr fontAlgn="ctr">
              <a:lnSpc>
                <a:spcPts val="1800"/>
              </a:lnSpc>
            </a:pPr>
            <a:r>
              <a:rPr lang="en-US" sz="1400" b="1" dirty="0" smtClean="0">
                <a:latin typeface="Huawei Sans" panose="020C0503030203020204" pitchFamily="34" charset="0"/>
              </a:rPr>
              <a:t>OA VN</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pPr>
            <a:r>
              <a:rPr lang="en-US" sz="1400" dirty="0" smtClean="0">
                <a:latin typeface="Huawei Sans" panose="020C0503030203020204" pitchFamily="34" charset="0"/>
              </a:rPr>
              <a:t>VLAN 10: 10.1.10.0/24</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pPr>
            <a:r>
              <a:rPr lang="en-US" sz="1400" dirty="0" smtClean="0">
                <a:latin typeface="Huawei Sans" panose="020C0503030203020204" pitchFamily="34" charset="0"/>
              </a:rPr>
              <a:t>VLAN 20: 10.1.20.0/24</a:t>
            </a:r>
            <a:endParaRPr lang="en-US" altLang="zh-CN" sz="1400" dirty="0">
              <a:latin typeface="Huawei Sans" panose="020C0503030203020204" pitchFamily="34" charset="0"/>
            </a:endParaRPr>
          </a:p>
        </p:txBody>
      </p:sp>
      <p:sp>
        <p:nvSpPr>
          <p:cNvPr id="53" name="文本框 52"/>
          <p:cNvSpPr txBox="1"/>
          <p:nvPr/>
        </p:nvSpPr>
        <p:spPr bwMode="gray">
          <a:xfrm>
            <a:off x="3454830" y="3441623"/>
            <a:ext cx="2180301" cy="784830"/>
          </a:xfrm>
          <a:prstGeom prst="rect">
            <a:avLst/>
          </a:prstGeom>
          <a:noFill/>
        </p:spPr>
        <p:txBody>
          <a:bodyPr wrap="square" rtlCol="0">
            <a:spAutoFit/>
          </a:bodyPr>
          <a:lstStyle/>
          <a:p>
            <a:pPr fontAlgn="ctr">
              <a:lnSpc>
                <a:spcPts val="1800"/>
              </a:lnSpc>
            </a:pPr>
            <a:r>
              <a:rPr lang="en-US" sz="1400" b="1" dirty="0" smtClean="0">
                <a:latin typeface="Huawei Sans" panose="020C0503030203020204" pitchFamily="34" charset="0"/>
              </a:rPr>
              <a:t>R&amp;D VN</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pPr>
            <a:r>
              <a:rPr lang="en-US" sz="1400" dirty="0" smtClean="0">
                <a:latin typeface="Huawei Sans" panose="020C0503030203020204" pitchFamily="34" charset="0"/>
              </a:rPr>
              <a:t>VLAN 30: 10.1.30.0/24</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pPr>
            <a:r>
              <a:rPr lang="en-US" sz="1400" dirty="0" smtClean="0">
                <a:latin typeface="Huawei Sans" panose="020C0503030203020204" pitchFamily="34" charset="0"/>
              </a:rPr>
              <a:t>VLAN 40: 10.1.40.0/24</a:t>
            </a:r>
            <a:endParaRPr lang="en-US" altLang="zh-CN" sz="1400" dirty="0">
              <a:latin typeface="Huawei Sans" panose="020C0503030203020204" pitchFamily="34" charset="0"/>
            </a:endParaRPr>
          </a:p>
        </p:txBody>
      </p:sp>
      <p:sp>
        <p:nvSpPr>
          <p:cNvPr id="54" name="文本框 53"/>
          <p:cNvSpPr txBox="1"/>
          <p:nvPr/>
        </p:nvSpPr>
        <p:spPr bwMode="gray">
          <a:xfrm>
            <a:off x="1982060" y="4696638"/>
            <a:ext cx="1472770" cy="553998"/>
          </a:xfrm>
          <a:prstGeom prst="rect">
            <a:avLst/>
          </a:prstGeom>
          <a:noFill/>
        </p:spPr>
        <p:txBody>
          <a:bodyPr wrap="square" rtlCol="0">
            <a:spAutoFit/>
          </a:bodyPr>
          <a:lstStyle/>
          <a:p>
            <a:pPr algn="ctr" fontAlgn="ctr">
              <a:lnSpc>
                <a:spcPts val="1800"/>
              </a:lnSpc>
            </a:pPr>
            <a:r>
              <a:rPr lang="en-US" sz="1400" dirty="0" smtClean="0">
                <a:latin typeface="Huawei Sans" panose="020C0503030203020204" pitchFamily="34" charset="0"/>
              </a:rPr>
              <a:t>Access devices and ports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4706395" y="4696638"/>
            <a:ext cx="1472770" cy="553998"/>
          </a:xfrm>
          <a:prstGeom prst="rect">
            <a:avLst/>
          </a:prstGeom>
          <a:noFill/>
        </p:spPr>
        <p:txBody>
          <a:bodyPr wrap="square" rtlCol="0">
            <a:spAutoFit/>
          </a:bodyPr>
          <a:lstStyle/>
          <a:p>
            <a:pPr algn="ctr" fontAlgn="ctr">
              <a:lnSpc>
                <a:spcPts val="1800"/>
              </a:lnSpc>
            </a:pPr>
            <a:r>
              <a:rPr lang="en-US" sz="1400" dirty="0" smtClean="0">
                <a:latin typeface="Huawei Sans" panose="020C0503030203020204" pitchFamily="34" charset="0"/>
              </a:rPr>
              <a:t>Access devices and ports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827331" y="2222571"/>
            <a:ext cx="1177904"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External network 1</a:t>
            </a:r>
            <a:endParaRPr lang="en-US" altLang="zh-CN" sz="1400" dirty="0">
              <a:latin typeface="Huawei Sans" panose="020C0503030203020204" pitchFamily="34" charset="0"/>
            </a:endParaRPr>
          </a:p>
        </p:txBody>
      </p:sp>
      <p:sp>
        <p:nvSpPr>
          <p:cNvPr id="57" name="文本框 56"/>
          <p:cNvSpPr txBox="1"/>
          <p:nvPr/>
        </p:nvSpPr>
        <p:spPr bwMode="gray">
          <a:xfrm>
            <a:off x="2073937" y="1866987"/>
            <a:ext cx="1137024"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External network 2</a:t>
            </a:r>
            <a:endParaRPr lang="en-US" altLang="zh-CN" sz="1400" dirty="0">
              <a:latin typeface="Huawei Sans" panose="020C0503030203020204" pitchFamily="34" charset="0"/>
            </a:endParaRPr>
          </a:p>
        </p:txBody>
      </p:sp>
      <p:sp>
        <p:nvSpPr>
          <p:cNvPr id="60" name="文本框 59"/>
          <p:cNvSpPr txBox="1"/>
          <p:nvPr/>
        </p:nvSpPr>
        <p:spPr bwMode="gray">
          <a:xfrm>
            <a:off x="5110721" y="1699351"/>
            <a:ext cx="1745110"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Network service resource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图片 14" descr="日志告警服务器-蓝.png"/>
          <p:cNvPicPr>
            <a:picLocks noChangeAspect="1"/>
          </p:cNvPicPr>
          <p:nvPr/>
        </p:nvPicPr>
        <p:blipFill>
          <a:blip r:embed="rId6" cstate="print"/>
          <a:stretch>
            <a:fillRect/>
          </a:stretch>
        </p:blipFill>
        <p:spPr bwMode="gray">
          <a:xfrm>
            <a:off x="4353476" y="5360897"/>
            <a:ext cx="445956" cy="278465"/>
          </a:xfrm>
          <a:prstGeom prst="rect">
            <a:avLst/>
          </a:prstGeom>
        </p:spPr>
      </p:pic>
      <p:pic>
        <p:nvPicPr>
          <p:cNvPr id="63" name="图片 11" descr="开放网络-蓝.png"/>
          <p:cNvPicPr>
            <a:picLocks noChangeAspect="1"/>
          </p:cNvPicPr>
          <p:nvPr/>
        </p:nvPicPr>
        <p:blipFill>
          <a:blip r:embed="rId7" cstate="print"/>
          <a:stretch>
            <a:fillRect/>
          </a:stretch>
        </p:blipFill>
        <p:spPr bwMode="gray">
          <a:xfrm>
            <a:off x="5070865" y="5328484"/>
            <a:ext cx="445956" cy="343290"/>
          </a:xfrm>
          <a:prstGeom prst="rect">
            <a:avLst/>
          </a:prstGeom>
        </p:spPr>
      </p:pic>
      <p:pic>
        <p:nvPicPr>
          <p:cNvPr id="64" name="图片 42" descr="IP电话.png"/>
          <p:cNvPicPr>
            <a:picLocks noChangeAspect="1"/>
          </p:cNvPicPr>
          <p:nvPr/>
        </p:nvPicPr>
        <p:blipFill>
          <a:blip r:embed="rId8" cstate="print"/>
          <a:stretch>
            <a:fillRect/>
          </a:stretch>
        </p:blipFill>
        <p:spPr bwMode="gray">
          <a:xfrm>
            <a:off x="1550368" y="5326780"/>
            <a:ext cx="368791" cy="346698"/>
          </a:xfrm>
          <a:prstGeom prst="rect">
            <a:avLst/>
          </a:prstGeom>
        </p:spPr>
      </p:pic>
      <p:pic>
        <p:nvPicPr>
          <p:cNvPr id="65" name="图片 158" descr="SAN网络-蓝.png"/>
          <p:cNvPicPr>
            <a:picLocks noChangeAspect="1"/>
          </p:cNvPicPr>
          <p:nvPr/>
        </p:nvPicPr>
        <p:blipFill>
          <a:blip r:embed="rId9" cstate="print"/>
          <a:stretch>
            <a:fillRect/>
          </a:stretch>
        </p:blipFill>
        <p:spPr bwMode="gray">
          <a:xfrm>
            <a:off x="3050597" y="5300897"/>
            <a:ext cx="243218" cy="398465"/>
          </a:xfrm>
          <a:prstGeom prst="rect">
            <a:avLst/>
          </a:prstGeom>
        </p:spPr>
      </p:pic>
      <p:pic>
        <p:nvPicPr>
          <p:cNvPr id="66" name="图片 157" descr="故障链路.png"/>
          <p:cNvPicPr>
            <a:picLocks noChangeAspect="1"/>
          </p:cNvPicPr>
          <p:nvPr/>
        </p:nvPicPr>
        <p:blipFill>
          <a:blip r:embed="rId10" cstate="print"/>
          <a:stretch>
            <a:fillRect/>
          </a:stretch>
        </p:blipFill>
        <p:spPr bwMode="gray">
          <a:xfrm>
            <a:off x="2229010" y="5333738"/>
            <a:ext cx="446281" cy="332783"/>
          </a:xfrm>
          <a:prstGeom prst="rect">
            <a:avLst/>
          </a:prstGeom>
        </p:spPr>
      </p:pic>
      <p:pic>
        <p:nvPicPr>
          <p:cNvPr id="67" name="图片 47" descr="打印机.png"/>
          <p:cNvPicPr>
            <a:picLocks noChangeAspect="1"/>
          </p:cNvPicPr>
          <p:nvPr/>
        </p:nvPicPr>
        <p:blipFill>
          <a:blip r:embed="rId11" cstate="print"/>
          <a:stretch>
            <a:fillRect/>
          </a:stretch>
        </p:blipFill>
        <p:spPr bwMode="gray">
          <a:xfrm>
            <a:off x="3678597" y="5339197"/>
            <a:ext cx="404351" cy="321864"/>
          </a:xfrm>
          <a:prstGeom prst="rect">
            <a:avLst/>
          </a:prstGeom>
        </p:spPr>
      </p:pic>
    </p:spTree>
    <p:extLst>
      <p:ext uri="{BB962C8B-B14F-4D97-AF65-F5344CB8AC3E}">
        <p14:creationId xmlns:p14="http://schemas.microsoft.com/office/powerpoint/2010/main" val="46687350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Tunnel Establishment</a:t>
            </a:r>
            <a:endParaRPr lang="en-US" altLang="zh-CN" dirty="0">
              <a:sym typeface="Huawei Sans" panose="020C0503030203020204" pitchFamily="34" charset="0"/>
            </a:endParaRPr>
          </a:p>
        </p:txBody>
      </p:sp>
      <p:sp>
        <p:nvSpPr>
          <p:cNvPr id="27" name="圆角矩形 26"/>
          <p:cNvSpPr/>
          <p:nvPr/>
        </p:nvSpPr>
        <p:spPr bwMode="gray">
          <a:xfrm>
            <a:off x="755157" y="2537435"/>
            <a:ext cx="5364162"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755157" y="4424784"/>
            <a:ext cx="2691096" cy="1734740"/>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3562337" y="4424784"/>
            <a:ext cx="2556982" cy="1734740"/>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3"/>
          <a:stretch>
            <a:fillRect/>
          </a:stretch>
        </p:blipFill>
        <p:spPr bwMode="gray">
          <a:xfrm>
            <a:off x="1738205" y="4182511"/>
            <a:ext cx="491768" cy="402358"/>
          </a:xfrm>
          <a:prstGeom prst="rect">
            <a:avLst/>
          </a:prstGeom>
        </p:spPr>
      </p:pic>
      <p:pic>
        <p:nvPicPr>
          <p:cNvPr id="32" name="图片 86" descr="核心交换机.png"/>
          <p:cNvPicPr>
            <a:picLocks noChangeAspect="1"/>
          </p:cNvPicPr>
          <p:nvPr/>
        </p:nvPicPr>
        <p:blipFill>
          <a:blip r:embed="rId4"/>
          <a:stretch>
            <a:fillRect/>
          </a:stretch>
        </p:blipFill>
        <p:spPr bwMode="gray">
          <a:xfrm>
            <a:off x="3261444" y="2235279"/>
            <a:ext cx="491768" cy="402358"/>
          </a:xfrm>
          <a:prstGeom prst="rect">
            <a:avLst/>
          </a:prstGeom>
        </p:spPr>
      </p:pic>
      <p:pic>
        <p:nvPicPr>
          <p:cNvPr id="33" name="图片 11" descr="开放网络-蓝.png"/>
          <p:cNvPicPr>
            <a:picLocks noChangeAspect="1"/>
          </p:cNvPicPr>
          <p:nvPr/>
        </p:nvPicPr>
        <p:blipFill>
          <a:blip r:embed="rId5" cstate="print"/>
          <a:stretch>
            <a:fillRect/>
          </a:stretch>
        </p:blipFill>
        <p:spPr bwMode="gray">
          <a:xfrm>
            <a:off x="1783275" y="4965144"/>
            <a:ext cx="443344" cy="341279"/>
          </a:xfrm>
          <a:prstGeom prst="rect">
            <a:avLst/>
          </a:prstGeom>
        </p:spPr>
      </p:pic>
      <p:sp>
        <p:nvSpPr>
          <p:cNvPr id="35" name="文本框 34"/>
          <p:cNvSpPr txBox="1"/>
          <p:nvPr/>
        </p:nvSpPr>
        <p:spPr bwMode="gray">
          <a:xfrm>
            <a:off x="1281832" y="5374157"/>
            <a:ext cx="1446230"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Sales employee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87" descr="汇聚交换机.png"/>
          <p:cNvPicPr>
            <a:picLocks noChangeAspect="1"/>
          </p:cNvPicPr>
          <p:nvPr/>
        </p:nvPicPr>
        <p:blipFill>
          <a:blip r:embed="rId3"/>
          <a:stretch>
            <a:fillRect/>
          </a:stretch>
        </p:blipFill>
        <p:spPr bwMode="gray">
          <a:xfrm>
            <a:off x="4778617" y="4182511"/>
            <a:ext cx="491768" cy="402358"/>
          </a:xfrm>
          <a:prstGeom prst="rect">
            <a:avLst/>
          </a:prstGeom>
        </p:spPr>
      </p:pic>
      <p:pic>
        <p:nvPicPr>
          <p:cNvPr id="63" name="图片 11" descr="开放网络-蓝.png"/>
          <p:cNvPicPr>
            <a:picLocks noChangeAspect="1"/>
          </p:cNvPicPr>
          <p:nvPr/>
        </p:nvPicPr>
        <p:blipFill>
          <a:blip r:embed="rId5" cstate="print"/>
          <a:stretch>
            <a:fillRect/>
          </a:stretch>
        </p:blipFill>
        <p:spPr bwMode="gray">
          <a:xfrm>
            <a:off x="4832154" y="4965144"/>
            <a:ext cx="443344" cy="341279"/>
          </a:xfrm>
          <a:prstGeom prst="rect">
            <a:avLst/>
          </a:prstGeom>
        </p:spPr>
      </p:pic>
      <p:sp>
        <p:nvSpPr>
          <p:cNvPr id="65" name="文本框 64"/>
          <p:cNvSpPr txBox="1"/>
          <p:nvPr/>
        </p:nvSpPr>
        <p:spPr bwMode="gray">
          <a:xfrm>
            <a:off x="4330712" y="5374157"/>
            <a:ext cx="1446230"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Sales employee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6320634" y="2307347"/>
            <a:ext cx="5428453" cy="1785104"/>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Automatic VXLAN tunnel establishment</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BGP EVPN advertises information used to establish VXLAN tunnels between peers.</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VXLAN tunnels are established between devices to prepare for subsequent data forwarding.</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Can 225"/>
          <p:cNvSpPr/>
          <p:nvPr/>
        </p:nvSpPr>
        <p:spPr bwMode="gray">
          <a:xfrm rot="5400000">
            <a:off x="3394349" y="2902534"/>
            <a:ext cx="313070" cy="2368003"/>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1738124" y="1410647"/>
            <a:ext cx="491768" cy="402358"/>
          </a:xfrm>
          <a:prstGeom prst="rect">
            <a:avLst/>
          </a:prstGeom>
        </p:spPr>
      </p:pic>
      <p:sp>
        <p:nvSpPr>
          <p:cNvPr id="71" name="文本框 70"/>
          <p:cNvSpPr txBox="1"/>
          <p:nvPr/>
        </p:nvSpPr>
        <p:spPr bwMode="gray">
          <a:xfrm>
            <a:off x="1570273" y="1052513"/>
            <a:ext cx="827471"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Firewall</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图片 72" descr="交换机.png"/>
          <p:cNvPicPr>
            <a:picLocks noChangeAspect="1"/>
          </p:cNvPicPr>
          <p:nvPr/>
        </p:nvPicPr>
        <p:blipFill>
          <a:blip r:embed="rId7" cstate="print"/>
          <a:stretch>
            <a:fillRect/>
          </a:stretch>
        </p:blipFill>
        <p:spPr bwMode="gray">
          <a:xfrm>
            <a:off x="4781100" y="1411354"/>
            <a:ext cx="489285" cy="401651"/>
          </a:xfrm>
          <a:prstGeom prst="rect">
            <a:avLst/>
          </a:prstGeom>
        </p:spPr>
      </p:pic>
      <p:sp>
        <p:nvSpPr>
          <p:cNvPr id="73" name="文本框 72"/>
          <p:cNvSpPr txBox="1"/>
          <p:nvPr/>
        </p:nvSpPr>
        <p:spPr bwMode="gray">
          <a:xfrm>
            <a:off x="4411195" y="1052513"/>
            <a:ext cx="12266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DHCP server</a:t>
            </a:r>
            <a:endParaRPr lang="en-US" altLang="zh-CN" sz="14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4" name="图片 7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411195" y="2174099"/>
            <a:ext cx="1673180" cy="308578"/>
          </a:xfrm>
          <a:prstGeom prst="rect">
            <a:avLst/>
          </a:prstGeom>
        </p:spPr>
      </p:pic>
      <p:sp>
        <p:nvSpPr>
          <p:cNvPr id="76" name="Can 225"/>
          <p:cNvSpPr/>
          <p:nvPr/>
        </p:nvSpPr>
        <p:spPr bwMode="gray">
          <a:xfrm rot="2372455">
            <a:off x="2420548" y="2453008"/>
            <a:ext cx="313070" cy="1770722"/>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Can 225"/>
          <p:cNvSpPr/>
          <p:nvPr/>
        </p:nvSpPr>
        <p:spPr bwMode="gray">
          <a:xfrm rot="19240365">
            <a:off x="4289467" y="2453008"/>
            <a:ext cx="313070" cy="1770722"/>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2898558" y="3933881"/>
            <a:ext cx="1304653" cy="307777"/>
          </a:xfrm>
          <a:prstGeom prst="rect">
            <a:avLst/>
          </a:prstGeom>
        </p:spPr>
        <p:txBody>
          <a:bodyPr wrap="none">
            <a:spAutoFit/>
          </a:bodyPr>
          <a:lstStyle/>
          <a:p>
            <a:pPr algn="ctr"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ndParaRPr>
          </a:p>
        </p:txBody>
      </p:sp>
      <p:sp>
        <p:nvSpPr>
          <p:cNvPr id="24" name="矩形 23"/>
          <p:cNvSpPr/>
          <p:nvPr/>
        </p:nvSpPr>
        <p:spPr bwMode="gray">
          <a:xfrm rot="18526879">
            <a:off x="1850959" y="3201414"/>
            <a:ext cx="1407758" cy="307777"/>
          </a:xfrm>
          <a:prstGeom prst="rect">
            <a:avLst/>
          </a:prstGeom>
        </p:spPr>
        <p:txBody>
          <a:bodyPr wrap="none">
            <a:spAutoFit/>
          </a:bodyPr>
          <a:lstStyle/>
          <a:p>
            <a:pPr algn="just"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ndParaRPr>
          </a:p>
        </p:txBody>
      </p:sp>
      <p:sp>
        <p:nvSpPr>
          <p:cNvPr id="25" name="矩形 24"/>
          <p:cNvSpPr/>
          <p:nvPr/>
        </p:nvSpPr>
        <p:spPr bwMode="gray">
          <a:xfrm rot="2981043">
            <a:off x="3710043" y="3159079"/>
            <a:ext cx="1407758" cy="307777"/>
          </a:xfrm>
          <a:prstGeom prst="rect">
            <a:avLst/>
          </a:prstGeom>
        </p:spPr>
        <p:txBody>
          <a:bodyPr wrap="none">
            <a:spAutoFit/>
          </a:bodyPr>
          <a:lstStyle/>
          <a:p>
            <a:pPr algn="just"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266519140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Address Obtaining</a:t>
            </a:r>
            <a:endParaRPr lang="en-US" altLang="zh-CN" dirty="0">
              <a:sym typeface="Huawei Sans" panose="020C0503030203020204" pitchFamily="34" charset="0"/>
            </a:endParaRPr>
          </a:p>
        </p:txBody>
      </p:sp>
      <p:sp>
        <p:nvSpPr>
          <p:cNvPr id="27" name="圆角矩形 26"/>
          <p:cNvSpPr/>
          <p:nvPr/>
        </p:nvSpPr>
        <p:spPr bwMode="gray">
          <a:xfrm>
            <a:off x="730240" y="2739486"/>
            <a:ext cx="5365760"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731838" y="4626835"/>
            <a:ext cx="2691096" cy="1446887"/>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3539018" y="4626835"/>
            <a:ext cx="2556982" cy="1446887"/>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3"/>
          <a:stretch>
            <a:fillRect/>
          </a:stretch>
        </p:blipFill>
        <p:spPr bwMode="gray">
          <a:xfrm>
            <a:off x="1714886" y="4384562"/>
            <a:ext cx="491768" cy="402358"/>
          </a:xfrm>
          <a:prstGeom prst="rect">
            <a:avLst/>
          </a:prstGeom>
        </p:spPr>
      </p:pic>
      <p:pic>
        <p:nvPicPr>
          <p:cNvPr id="31" name="图片 86" descr="核心交换机.png"/>
          <p:cNvPicPr>
            <a:picLocks noChangeAspect="1"/>
          </p:cNvPicPr>
          <p:nvPr/>
        </p:nvPicPr>
        <p:blipFill>
          <a:blip r:embed="rId4"/>
          <a:stretch>
            <a:fillRect/>
          </a:stretch>
        </p:blipFill>
        <p:spPr bwMode="gray">
          <a:xfrm>
            <a:off x="3238125" y="2437330"/>
            <a:ext cx="491768" cy="402358"/>
          </a:xfrm>
          <a:prstGeom prst="rect">
            <a:avLst/>
          </a:prstGeom>
        </p:spPr>
      </p:pic>
      <p:pic>
        <p:nvPicPr>
          <p:cNvPr id="32" name="图片 11" descr="开放网络-蓝.png"/>
          <p:cNvPicPr>
            <a:picLocks noChangeAspect="1"/>
          </p:cNvPicPr>
          <p:nvPr/>
        </p:nvPicPr>
        <p:blipFill>
          <a:blip r:embed="rId5" cstate="print"/>
          <a:stretch>
            <a:fillRect/>
          </a:stretch>
        </p:blipFill>
        <p:spPr bwMode="gray">
          <a:xfrm>
            <a:off x="1759956" y="5167195"/>
            <a:ext cx="443344" cy="341279"/>
          </a:xfrm>
          <a:prstGeom prst="rect">
            <a:avLst/>
          </a:prstGeom>
        </p:spPr>
      </p:pic>
      <p:sp>
        <p:nvSpPr>
          <p:cNvPr id="33" name="文本框 32"/>
          <p:cNvSpPr txBox="1"/>
          <p:nvPr/>
        </p:nvSpPr>
        <p:spPr bwMode="gray">
          <a:xfrm>
            <a:off x="1171953" y="5576208"/>
            <a:ext cx="1619354"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Sales employee A</a:t>
            </a:r>
            <a:endParaRPr lang="en-US" altLang="zh-CN" sz="1400" dirty="0">
              <a:solidFill>
                <a:srgbClr val="30B5C5"/>
              </a:solidFill>
              <a:latin typeface="Huawei Sans" panose="020C0503030203020204" pitchFamily="34" charset="0"/>
            </a:endParaRPr>
          </a:p>
        </p:txBody>
      </p:sp>
      <p:pic>
        <p:nvPicPr>
          <p:cNvPr id="34" name="图片 87" descr="汇聚交换机.png"/>
          <p:cNvPicPr>
            <a:picLocks noChangeAspect="1"/>
          </p:cNvPicPr>
          <p:nvPr/>
        </p:nvPicPr>
        <p:blipFill>
          <a:blip r:embed="rId3"/>
          <a:stretch>
            <a:fillRect/>
          </a:stretch>
        </p:blipFill>
        <p:spPr bwMode="gray">
          <a:xfrm>
            <a:off x="4755298" y="4384562"/>
            <a:ext cx="491768" cy="402358"/>
          </a:xfrm>
          <a:prstGeom prst="rect">
            <a:avLst/>
          </a:prstGeom>
        </p:spPr>
      </p:pic>
      <p:pic>
        <p:nvPicPr>
          <p:cNvPr id="41"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1714805" y="1612698"/>
            <a:ext cx="491768" cy="402358"/>
          </a:xfrm>
          <a:prstGeom prst="rect">
            <a:avLst/>
          </a:prstGeom>
        </p:spPr>
      </p:pic>
      <p:sp>
        <p:nvSpPr>
          <p:cNvPr id="62" name="文本框 61"/>
          <p:cNvSpPr txBox="1"/>
          <p:nvPr/>
        </p:nvSpPr>
        <p:spPr bwMode="gray">
          <a:xfrm>
            <a:off x="1546954" y="1254564"/>
            <a:ext cx="827471"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Firewall</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72" descr="交换机.png"/>
          <p:cNvPicPr>
            <a:picLocks noChangeAspect="1"/>
          </p:cNvPicPr>
          <p:nvPr/>
        </p:nvPicPr>
        <p:blipFill>
          <a:blip r:embed="rId7" cstate="print"/>
          <a:stretch>
            <a:fillRect/>
          </a:stretch>
        </p:blipFill>
        <p:spPr bwMode="gray">
          <a:xfrm>
            <a:off x="4757781" y="1613405"/>
            <a:ext cx="489285" cy="401651"/>
          </a:xfrm>
          <a:prstGeom prst="rect">
            <a:avLst/>
          </a:prstGeom>
        </p:spPr>
      </p:pic>
      <p:sp>
        <p:nvSpPr>
          <p:cNvPr id="64" name="文本框 63"/>
          <p:cNvSpPr txBox="1"/>
          <p:nvPr/>
        </p:nvSpPr>
        <p:spPr bwMode="gray">
          <a:xfrm>
            <a:off x="4387876" y="1254564"/>
            <a:ext cx="12266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DHCP server</a:t>
            </a:r>
            <a:endParaRPr lang="en-US" altLang="zh-CN" sz="14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1603860" y="4064136"/>
            <a:ext cx="713657"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1.1.1.1</a:t>
            </a:r>
            <a:endParaRPr lang="en-US" sz="1400" dirty="0">
              <a:latin typeface="Huawei Sans" panose="020C0503030203020204" pitchFamily="34" charset="0"/>
            </a:endParaRPr>
          </a:p>
        </p:txBody>
      </p:sp>
      <p:sp>
        <p:nvSpPr>
          <p:cNvPr id="67" name="文本框 66"/>
          <p:cNvSpPr txBox="1"/>
          <p:nvPr/>
        </p:nvSpPr>
        <p:spPr bwMode="gray">
          <a:xfrm>
            <a:off x="3127180" y="2839688"/>
            <a:ext cx="713657"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3.3.3.3</a:t>
            </a:r>
            <a:endParaRPr lang="en-US" sz="1400" dirty="0">
              <a:latin typeface="Huawei Sans" panose="020C0503030203020204" pitchFamily="34" charset="0"/>
            </a:endParaRPr>
          </a:p>
        </p:txBody>
      </p:sp>
      <p:sp>
        <p:nvSpPr>
          <p:cNvPr id="72" name="Can 225"/>
          <p:cNvSpPr/>
          <p:nvPr/>
        </p:nvSpPr>
        <p:spPr bwMode="gray">
          <a:xfrm rot="2783584">
            <a:off x="2276135" y="2467795"/>
            <a:ext cx="313070" cy="1770722"/>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730240" y="1642421"/>
            <a:ext cx="984565"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1.2.3.0/24</a:t>
            </a:r>
            <a:endParaRPr lang="en-US" altLang="zh-CN" sz="14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3840837" y="2364439"/>
            <a:ext cx="2247731" cy="307777"/>
          </a:xfrm>
          <a:prstGeom prst="rect">
            <a:avLst/>
          </a:prstGeom>
          <a:noFill/>
        </p:spPr>
        <p:txBody>
          <a:bodyPr wrap="none" rtlCol="0">
            <a:spAutoFit/>
          </a:bodyPr>
          <a:lstStyle/>
          <a:p>
            <a:pPr algn="ctr" fontAlgn="ctr"/>
            <a:r>
              <a:rPr lang="en-US" sz="1400" dirty="0" smtClean="0">
                <a:solidFill>
                  <a:srgbClr val="C7000B"/>
                </a:solidFill>
                <a:latin typeface="Huawei Sans" panose="020C0503030203020204" pitchFamily="34" charset="0"/>
              </a:rPr>
              <a:t>DHCP message exchange</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任意多边形 8"/>
          <p:cNvSpPr/>
          <p:nvPr/>
        </p:nvSpPr>
        <p:spPr bwMode="gray">
          <a:xfrm>
            <a:off x="1413932" y="2081646"/>
            <a:ext cx="3592561" cy="3421687"/>
          </a:xfrm>
          <a:custGeom>
            <a:avLst/>
            <a:gdLst>
              <a:gd name="connsiteX0" fmla="*/ 0 w 1744134"/>
              <a:gd name="connsiteY0" fmla="*/ 3369733 h 3369733"/>
              <a:gd name="connsiteX1" fmla="*/ 0 w 1744134"/>
              <a:gd name="connsiteY1" fmla="*/ 2167467 h 3369733"/>
              <a:gd name="connsiteX2" fmla="*/ 1744134 w 1744134"/>
              <a:gd name="connsiteY2" fmla="*/ 516467 h 3369733"/>
              <a:gd name="connsiteX3" fmla="*/ 880534 w 1744134"/>
              <a:gd name="connsiteY3" fmla="*/ 0 h 3369733"/>
              <a:gd name="connsiteX0" fmla="*/ 0 w 3616360"/>
              <a:gd name="connsiteY0" fmla="*/ 3421687 h 3421687"/>
              <a:gd name="connsiteX1" fmla="*/ 0 w 3616360"/>
              <a:gd name="connsiteY1" fmla="*/ 2219421 h 3421687"/>
              <a:gd name="connsiteX2" fmla="*/ 1744134 w 3616360"/>
              <a:gd name="connsiteY2" fmla="*/ 568421 h 3421687"/>
              <a:gd name="connsiteX3" fmla="*/ 3592561 w 3616360"/>
              <a:gd name="connsiteY3" fmla="*/ 0 h 3421687"/>
              <a:gd name="connsiteX0" fmla="*/ 0 w 3592561"/>
              <a:gd name="connsiteY0" fmla="*/ 3421687 h 3421687"/>
              <a:gd name="connsiteX1" fmla="*/ 0 w 3592561"/>
              <a:gd name="connsiteY1" fmla="*/ 2219421 h 3421687"/>
              <a:gd name="connsiteX2" fmla="*/ 1744134 w 3592561"/>
              <a:gd name="connsiteY2" fmla="*/ 568421 h 3421687"/>
              <a:gd name="connsiteX3" fmla="*/ 3592561 w 3592561"/>
              <a:gd name="connsiteY3" fmla="*/ 0 h 3421687"/>
              <a:gd name="connsiteX0" fmla="*/ 0 w 3592561"/>
              <a:gd name="connsiteY0" fmla="*/ 3421687 h 3421687"/>
              <a:gd name="connsiteX1" fmla="*/ 0 w 3592561"/>
              <a:gd name="connsiteY1" fmla="*/ 2219421 h 3421687"/>
              <a:gd name="connsiteX2" fmla="*/ 1744134 w 3592561"/>
              <a:gd name="connsiteY2" fmla="*/ 568421 h 3421687"/>
              <a:gd name="connsiteX3" fmla="*/ 3592561 w 3592561"/>
              <a:gd name="connsiteY3" fmla="*/ 0 h 3421687"/>
            </a:gdLst>
            <a:ahLst/>
            <a:cxnLst>
              <a:cxn ang="0">
                <a:pos x="connsiteX0" y="connsiteY0"/>
              </a:cxn>
              <a:cxn ang="0">
                <a:pos x="connsiteX1" y="connsiteY1"/>
              </a:cxn>
              <a:cxn ang="0">
                <a:pos x="connsiteX2" y="connsiteY2"/>
              </a:cxn>
              <a:cxn ang="0">
                <a:pos x="connsiteX3" y="connsiteY3"/>
              </a:cxn>
            </a:cxnLst>
            <a:rect l="l" t="t" r="r" b="b"/>
            <a:pathLst>
              <a:path w="3592561" h="3421687">
                <a:moveTo>
                  <a:pt x="0" y="3421687"/>
                </a:moveTo>
                <a:lnTo>
                  <a:pt x="0" y="2219421"/>
                </a:lnTo>
                <a:lnTo>
                  <a:pt x="1744134" y="568421"/>
                </a:lnTo>
                <a:lnTo>
                  <a:pt x="3592561" y="0"/>
                </a:lnTo>
              </a:path>
            </a:pathLst>
          </a:custGeom>
          <a:ln w="3810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6442024" y="1364741"/>
            <a:ext cx="5267623" cy="4708981"/>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Address obtaining:</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After sales employee A accesses the network, the user is authenticated. After the authentication succeeds, the authentication point Edge1 obtains the authorization result of the user and assigns the user to the corresponding VLAN.</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Host A sends a DHCP Request message. After receiving the Request message, the gateway Edge1 relays the Request message to the border node through the VXLAN tunnel.</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The border node </a:t>
            </a:r>
            <a:r>
              <a:rPr lang="en-US" sz="1600" dirty="0" err="1" smtClean="0">
                <a:solidFill>
                  <a:prstClr val="black"/>
                </a:solidFill>
                <a:latin typeface="Huawei Sans" panose="020C0503030203020204" pitchFamily="34" charset="0"/>
              </a:rPr>
              <a:t>decapsulates</a:t>
            </a:r>
            <a:r>
              <a:rPr lang="en-US" sz="1600" dirty="0" smtClean="0">
                <a:solidFill>
                  <a:prstClr val="black"/>
                </a:solidFill>
                <a:latin typeface="Huawei Sans" panose="020C0503030203020204" pitchFamily="34" charset="0"/>
              </a:rPr>
              <a:t> the VXLAN packet and forwards the DHCP Request message to the DHCP server.</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The DHCP server assigns an IP address to host A.</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2187674" y="4649235"/>
            <a:ext cx="68320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Edge1</a:t>
            </a:r>
            <a:endParaRPr lang="en-US" sz="1400" dirty="0">
              <a:latin typeface="Huawei Sans" panose="020C0503030203020204" pitchFamily="34" charset="0"/>
            </a:endParaRPr>
          </a:p>
        </p:txBody>
      </p:sp>
      <p:sp>
        <p:nvSpPr>
          <p:cNvPr id="47" name="文本框 46"/>
          <p:cNvSpPr txBox="1"/>
          <p:nvPr/>
        </p:nvSpPr>
        <p:spPr bwMode="gray">
          <a:xfrm>
            <a:off x="5247066" y="4649235"/>
            <a:ext cx="68319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Edge2</a:t>
            </a:r>
            <a:endParaRPr lang="en-US" sz="1400" dirty="0">
              <a:latin typeface="Huawei Sans" panose="020C0503030203020204" pitchFamily="34" charset="0"/>
            </a:endParaRPr>
          </a:p>
        </p:txBody>
      </p:sp>
      <p:sp>
        <p:nvSpPr>
          <p:cNvPr id="48" name="文本框 47"/>
          <p:cNvSpPr txBox="1"/>
          <p:nvPr/>
        </p:nvSpPr>
        <p:spPr bwMode="gray">
          <a:xfrm>
            <a:off x="3142814" y="2167823"/>
            <a:ext cx="728084"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Border</a:t>
            </a:r>
            <a:endParaRPr lang="en-US" sz="1400" dirty="0">
              <a:latin typeface="Huawei Sans" panose="020C0503030203020204" pitchFamily="34" charset="0"/>
            </a:endParaRPr>
          </a:p>
        </p:txBody>
      </p:sp>
    </p:spTree>
    <p:extLst>
      <p:ext uri="{BB962C8B-B14F-4D97-AF65-F5344CB8AC3E}">
        <p14:creationId xmlns:p14="http://schemas.microsoft.com/office/powerpoint/2010/main" val="198661734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Intra-Subnet Communication</a:t>
            </a:r>
            <a:endParaRPr lang="en-US" altLang="zh-CN" dirty="0">
              <a:sym typeface="Huawei Sans" panose="020C0503030203020204" pitchFamily="34" charset="0"/>
            </a:endParaRPr>
          </a:p>
        </p:txBody>
      </p:sp>
      <p:sp>
        <p:nvSpPr>
          <p:cNvPr id="27" name="圆角矩形 26"/>
          <p:cNvSpPr/>
          <p:nvPr/>
        </p:nvSpPr>
        <p:spPr bwMode="gray">
          <a:xfrm>
            <a:off x="731838" y="2739486"/>
            <a:ext cx="5394960"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731838" y="4626835"/>
            <a:ext cx="2691096" cy="1497740"/>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3539018" y="4626835"/>
            <a:ext cx="2556982" cy="1497740"/>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3"/>
          <a:stretch>
            <a:fillRect/>
          </a:stretch>
        </p:blipFill>
        <p:spPr bwMode="gray">
          <a:xfrm>
            <a:off x="1714886" y="4384562"/>
            <a:ext cx="491768" cy="402358"/>
          </a:xfrm>
          <a:prstGeom prst="rect">
            <a:avLst/>
          </a:prstGeom>
        </p:spPr>
      </p:pic>
      <p:pic>
        <p:nvPicPr>
          <p:cNvPr id="31" name="图片 86" descr="核心交换机.png"/>
          <p:cNvPicPr>
            <a:picLocks noChangeAspect="1"/>
          </p:cNvPicPr>
          <p:nvPr/>
        </p:nvPicPr>
        <p:blipFill>
          <a:blip r:embed="rId4"/>
          <a:stretch>
            <a:fillRect/>
          </a:stretch>
        </p:blipFill>
        <p:spPr bwMode="gray">
          <a:xfrm>
            <a:off x="3238125" y="2437330"/>
            <a:ext cx="491768" cy="402358"/>
          </a:xfrm>
          <a:prstGeom prst="rect">
            <a:avLst/>
          </a:prstGeom>
        </p:spPr>
      </p:pic>
      <p:pic>
        <p:nvPicPr>
          <p:cNvPr id="32" name="图片 11" descr="开放网络-蓝.png"/>
          <p:cNvPicPr>
            <a:picLocks noChangeAspect="1"/>
          </p:cNvPicPr>
          <p:nvPr/>
        </p:nvPicPr>
        <p:blipFill>
          <a:blip r:embed="rId5" cstate="print"/>
          <a:stretch>
            <a:fillRect/>
          </a:stretch>
        </p:blipFill>
        <p:spPr bwMode="gray">
          <a:xfrm>
            <a:off x="1759956" y="5094320"/>
            <a:ext cx="443344" cy="341279"/>
          </a:xfrm>
          <a:prstGeom prst="rect">
            <a:avLst/>
          </a:prstGeom>
        </p:spPr>
      </p:pic>
      <p:sp>
        <p:nvSpPr>
          <p:cNvPr id="33" name="文本框 32"/>
          <p:cNvSpPr txBox="1"/>
          <p:nvPr/>
        </p:nvSpPr>
        <p:spPr bwMode="gray">
          <a:xfrm>
            <a:off x="1273746" y="5462111"/>
            <a:ext cx="1415772" cy="646331"/>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Sales employee A</a:t>
            </a:r>
          </a:p>
          <a:p>
            <a:pPr algn="ctr" fontAlgn="ctr"/>
            <a:r>
              <a:rPr lang="en-US" sz="1200" dirty="0" smtClean="0">
                <a:solidFill>
                  <a:srgbClr val="30B5C5"/>
                </a:solidFill>
                <a:latin typeface="Huawei Sans" panose="020C0503030203020204" pitchFamily="34" charset="0"/>
              </a:rPr>
              <a:t>10.1.10.1/24</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30B5C5"/>
                </a:solidFill>
                <a:latin typeface="Huawei Sans" panose="020C0503030203020204" pitchFamily="34" charset="0"/>
              </a:rPr>
              <a:t>AAAA-0000-0001</a:t>
            </a:r>
            <a:endParaRPr lang="en-US" sz="1200" dirty="0">
              <a:solidFill>
                <a:srgbClr val="30B5C5"/>
              </a:solidFill>
              <a:latin typeface="Huawei Sans" panose="020C0503030203020204" pitchFamily="34" charset="0"/>
            </a:endParaRPr>
          </a:p>
        </p:txBody>
      </p:sp>
      <p:pic>
        <p:nvPicPr>
          <p:cNvPr id="34" name="图片 87" descr="汇聚交换机.png"/>
          <p:cNvPicPr>
            <a:picLocks noChangeAspect="1"/>
          </p:cNvPicPr>
          <p:nvPr/>
        </p:nvPicPr>
        <p:blipFill>
          <a:blip r:embed="rId3"/>
          <a:stretch>
            <a:fillRect/>
          </a:stretch>
        </p:blipFill>
        <p:spPr bwMode="gray">
          <a:xfrm>
            <a:off x="4755298" y="4384562"/>
            <a:ext cx="491768" cy="402358"/>
          </a:xfrm>
          <a:prstGeom prst="rect">
            <a:avLst/>
          </a:prstGeom>
        </p:spPr>
      </p:pic>
      <p:pic>
        <p:nvPicPr>
          <p:cNvPr id="35" name="图片 11" descr="开放网络-蓝.png"/>
          <p:cNvPicPr>
            <a:picLocks noChangeAspect="1"/>
          </p:cNvPicPr>
          <p:nvPr/>
        </p:nvPicPr>
        <p:blipFill>
          <a:blip r:embed="rId5" cstate="print"/>
          <a:stretch>
            <a:fillRect/>
          </a:stretch>
        </p:blipFill>
        <p:spPr bwMode="gray">
          <a:xfrm>
            <a:off x="4808835" y="5094320"/>
            <a:ext cx="443344" cy="341279"/>
          </a:xfrm>
          <a:prstGeom prst="rect">
            <a:avLst/>
          </a:prstGeom>
        </p:spPr>
      </p:pic>
      <p:sp>
        <p:nvSpPr>
          <p:cNvPr id="36" name="文本框 35"/>
          <p:cNvSpPr txBox="1"/>
          <p:nvPr/>
        </p:nvSpPr>
        <p:spPr bwMode="gray">
          <a:xfrm>
            <a:off x="4326631" y="5462111"/>
            <a:ext cx="1407757" cy="646331"/>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Sales employee B</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30B5C5"/>
                </a:solidFill>
                <a:latin typeface="Huawei Sans" panose="020C0503030203020204" pitchFamily="34" charset="0"/>
              </a:rPr>
              <a:t>10.1.10.2/24</a:t>
            </a:r>
          </a:p>
          <a:p>
            <a:pPr algn="ctr" fontAlgn="ctr"/>
            <a:r>
              <a:rPr lang="en-US" sz="1200" dirty="0" smtClean="0">
                <a:solidFill>
                  <a:srgbClr val="30B5C5"/>
                </a:solidFill>
                <a:latin typeface="Huawei Sans" panose="020C0503030203020204" pitchFamily="34" charset="0"/>
              </a:rPr>
              <a:t>AAAA-0000-0002</a:t>
            </a:r>
            <a:endParaRPr lang="en-US" sz="1200" dirty="0">
              <a:solidFill>
                <a:srgbClr val="30B5C5"/>
              </a:solidFill>
              <a:latin typeface="Huawei Sans" panose="020C0503030203020204" pitchFamily="34" charset="0"/>
            </a:endParaRPr>
          </a:p>
        </p:txBody>
      </p:sp>
      <p:pic>
        <p:nvPicPr>
          <p:cNvPr id="41"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1714805" y="1612698"/>
            <a:ext cx="491768" cy="402358"/>
          </a:xfrm>
          <a:prstGeom prst="rect">
            <a:avLst/>
          </a:prstGeom>
        </p:spPr>
      </p:pic>
      <p:sp>
        <p:nvSpPr>
          <p:cNvPr id="62" name="文本框 61"/>
          <p:cNvSpPr txBox="1"/>
          <p:nvPr/>
        </p:nvSpPr>
        <p:spPr bwMode="gray">
          <a:xfrm>
            <a:off x="1594243" y="1254564"/>
            <a:ext cx="73289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Firewall</a:t>
            </a:r>
            <a:endParaRPr lang="en-US" altLang="zh-CN" sz="12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72" descr="交换机.png"/>
          <p:cNvPicPr>
            <a:picLocks noChangeAspect="1"/>
          </p:cNvPicPr>
          <p:nvPr/>
        </p:nvPicPr>
        <p:blipFill>
          <a:blip r:embed="rId7" cstate="print"/>
          <a:stretch>
            <a:fillRect/>
          </a:stretch>
        </p:blipFill>
        <p:spPr bwMode="gray">
          <a:xfrm>
            <a:off x="4757781" y="1613405"/>
            <a:ext cx="489285" cy="401651"/>
          </a:xfrm>
          <a:prstGeom prst="rect">
            <a:avLst/>
          </a:prstGeom>
        </p:spPr>
      </p:pic>
      <p:sp>
        <p:nvSpPr>
          <p:cNvPr id="64" name="文本框 63"/>
          <p:cNvSpPr txBox="1"/>
          <p:nvPr/>
        </p:nvSpPr>
        <p:spPr bwMode="gray">
          <a:xfrm>
            <a:off x="4468828" y="1254564"/>
            <a:ext cx="10647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server</a:t>
            </a:r>
            <a:endParaRPr lang="en-US" altLang="zh-CN" sz="12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1642332" y="4064136"/>
            <a:ext cx="63671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1.1.1.1</a:t>
            </a:r>
            <a:endParaRPr lang="en-US" sz="1200" dirty="0">
              <a:latin typeface="Huawei Sans" panose="020C0503030203020204" pitchFamily="34" charset="0"/>
            </a:endParaRPr>
          </a:p>
        </p:txBody>
      </p:sp>
      <p:sp>
        <p:nvSpPr>
          <p:cNvPr id="67" name="文本框 66"/>
          <p:cNvSpPr txBox="1"/>
          <p:nvPr/>
        </p:nvSpPr>
        <p:spPr bwMode="gray">
          <a:xfrm>
            <a:off x="4718939" y="4064136"/>
            <a:ext cx="63671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2.2.2.2</a:t>
            </a:r>
            <a:endParaRPr lang="en-US" sz="1200" dirty="0">
              <a:latin typeface="Huawei Sans" panose="020C0503030203020204" pitchFamily="34" charset="0"/>
            </a:endParaRPr>
          </a:p>
        </p:txBody>
      </p:sp>
      <p:cxnSp>
        <p:nvCxnSpPr>
          <p:cNvPr id="68" name="直接连接符 67">
            <a:extLst>
              <a:ext uri="{FF2B5EF4-FFF2-40B4-BE49-F238E27FC236}">
                <a16:creationId xmlns:a16="http://schemas.microsoft.com/office/drawing/2014/main" xmlns="" id="{49A22ADA-0369-4A01-A3B4-88C626FD0553}"/>
              </a:ext>
            </a:extLst>
          </p:cNvPr>
          <p:cNvCxnSpPr>
            <a:cxnSpLocks/>
          </p:cNvCxnSpPr>
          <p:nvPr/>
        </p:nvCxnSpPr>
        <p:spPr bwMode="gray">
          <a:xfrm>
            <a:off x="3729893" y="2839688"/>
            <a:ext cx="1282374" cy="1224448"/>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49A22ADA-0369-4A01-A3B4-88C626FD0553}"/>
              </a:ext>
            </a:extLst>
          </p:cNvPr>
          <p:cNvCxnSpPr>
            <a:cxnSpLocks/>
          </p:cNvCxnSpPr>
          <p:nvPr/>
        </p:nvCxnSpPr>
        <p:spPr bwMode="gray">
          <a:xfrm flipV="1">
            <a:off x="1933192" y="2874421"/>
            <a:ext cx="1256498" cy="1202893"/>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0" name="任意多边形 69"/>
          <p:cNvSpPr/>
          <p:nvPr/>
        </p:nvSpPr>
        <p:spPr bwMode="gray">
          <a:xfrm>
            <a:off x="2353733" y="4284132"/>
            <a:ext cx="2286000" cy="1151467"/>
          </a:xfrm>
          <a:custGeom>
            <a:avLst/>
            <a:gdLst>
              <a:gd name="connsiteX0" fmla="*/ 0 w 2286000"/>
              <a:gd name="connsiteY0" fmla="*/ 1151467 h 1151467"/>
              <a:gd name="connsiteX1" fmla="*/ 0 w 2286000"/>
              <a:gd name="connsiteY1" fmla="*/ 0 h 1151467"/>
              <a:gd name="connsiteX2" fmla="*/ 2286000 w 2286000"/>
              <a:gd name="connsiteY2" fmla="*/ 0 h 1151467"/>
              <a:gd name="connsiteX3" fmla="*/ 2286000 w 2286000"/>
              <a:gd name="connsiteY3" fmla="*/ 1083734 h 1151467"/>
            </a:gdLst>
            <a:ahLst/>
            <a:cxnLst>
              <a:cxn ang="0">
                <a:pos x="connsiteX0" y="connsiteY0"/>
              </a:cxn>
              <a:cxn ang="0">
                <a:pos x="connsiteX1" y="connsiteY1"/>
              </a:cxn>
              <a:cxn ang="0">
                <a:pos x="connsiteX2" y="connsiteY2"/>
              </a:cxn>
              <a:cxn ang="0">
                <a:pos x="connsiteX3" y="connsiteY3"/>
              </a:cxn>
            </a:cxnLst>
            <a:rect l="l" t="t" r="r" b="b"/>
            <a:pathLst>
              <a:path w="2286000" h="1151467">
                <a:moveTo>
                  <a:pt x="0" y="1151467"/>
                </a:moveTo>
                <a:lnTo>
                  <a:pt x="0" y="0"/>
                </a:lnTo>
                <a:lnTo>
                  <a:pt x="2286000" y="0"/>
                </a:lnTo>
                <a:lnTo>
                  <a:pt x="2286000" y="1083734"/>
                </a:lnTo>
              </a:path>
            </a:pathLst>
          </a:custGeom>
          <a:ln w="38100">
            <a:solidFill>
              <a:srgbClr val="30B5C5"/>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Can 225"/>
          <p:cNvSpPr/>
          <p:nvPr/>
        </p:nvSpPr>
        <p:spPr bwMode="gray">
          <a:xfrm rot="5400000">
            <a:off x="3350653" y="3250010"/>
            <a:ext cx="313070" cy="2077151"/>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6574581" y="1502740"/>
            <a:ext cx="5152669" cy="4401205"/>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Intra-subnet communication on the same VN:</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Sales employees A and B pass the access authentication and access the campus network.</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For example, Edge2 advertises the MAC address of host B to the border node through a BGP Update message, and the border node (RR) advertises the MAC address to Edge1.</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Edge1 learns the MAC address AAAA.0000.0002.</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When host A sends data packets to host B, Edge1 encapsulates the data packets into VXLAN packets and forwards them to Edge2. Edge2 performs VXLAN </a:t>
            </a:r>
            <a:r>
              <a:rPr lang="en-US" sz="1600" dirty="0" err="1" smtClean="0">
                <a:solidFill>
                  <a:prstClr val="black"/>
                </a:solidFill>
                <a:latin typeface="Huawei Sans" panose="020C0503030203020204" pitchFamily="34" charset="0"/>
              </a:rPr>
              <a:t>decapsulation</a:t>
            </a:r>
            <a:r>
              <a:rPr lang="en-US" sz="1600" dirty="0" smtClean="0">
                <a:solidFill>
                  <a:prstClr val="black"/>
                </a:solidFill>
                <a:latin typeface="Huawei Sans" panose="020C0503030203020204" pitchFamily="34" charset="0"/>
              </a:rPr>
              <a:t> and sends the </a:t>
            </a:r>
            <a:r>
              <a:rPr lang="en-US" sz="1600" dirty="0" err="1" smtClean="0">
                <a:solidFill>
                  <a:prstClr val="black"/>
                </a:solidFill>
                <a:latin typeface="Huawei Sans" panose="020C0503030203020204" pitchFamily="34" charset="0"/>
              </a:rPr>
              <a:t>decapsulated</a:t>
            </a:r>
            <a:r>
              <a:rPr lang="en-US" sz="1600" dirty="0" smtClean="0">
                <a:solidFill>
                  <a:prstClr val="black"/>
                </a:solidFill>
                <a:latin typeface="Huawei Sans" panose="020C0503030203020204" pitchFamily="34" charset="0"/>
              </a:rPr>
              <a:t> packets to the destination.</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2630499" y="4150086"/>
            <a:ext cx="1679562"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 (L2VNI)</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2968838" y="2935381"/>
            <a:ext cx="1014560"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Route reflection</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1066069" y="4649235"/>
            <a:ext cx="6142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Edge1</a:t>
            </a:r>
            <a:endParaRPr lang="en-US" sz="1200" dirty="0">
              <a:latin typeface="Huawei Sans" panose="020C0503030203020204" pitchFamily="34" charset="0"/>
            </a:endParaRPr>
          </a:p>
        </p:txBody>
      </p:sp>
      <p:sp>
        <p:nvSpPr>
          <p:cNvPr id="49" name="文本框 48"/>
          <p:cNvSpPr txBox="1"/>
          <p:nvPr/>
        </p:nvSpPr>
        <p:spPr bwMode="gray">
          <a:xfrm>
            <a:off x="5281530" y="4649235"/>
            <a:ext cx="6142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Edge2</a:t>
            </a:r>
            <a:endParaRPr lang="en-US" sz="1200" dirty="0">
              <a:latin typeface="Huawei Sans" panose="020C0503030203020204" pitchFamily="34" charset="0"/>
            </a:endParaRPr>
          </a:p>
        </p:txBody>
      </p:sp>
      <p:sp>
        <p:nvSpPr>
          <p:cNvPr id="52" name="文本框 51"/>
          <p:cNvSpPr txBox="1"/>
          <p:nvPr/>
        </p:nvSpPr>
        <p:spPr bwMode="gray">
          <a:xfrm>
            <a:off x="3181286" y="2167823"/>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sz="1200" dirty="0">
              <a:latin typeface="Huawei Sans" panose="020C0503030203020204" pitchFamily="34" charset="0"/>
            </a:endParaRPr>
          </a:p>
        </p:txBody>
      </p:sp>
      <p:grpSp>
        <p:nvGrpSpPr>
          <p:cNvPr id="42" name="组合 41"/>
          <p:cNvGrpSpPr/>
          <p:nvPr/>
        </p:nvGrpSpPr>
        <p:grpSpPr bwMode="gray">
          <a:xfrm>
            <a:off x="3983398" y="2497731"/>
            <a:ext cx="2335106" cy="1205612"/>
            <a:chOff x="3983398" y="2497731"/>
            <a:chExt cx="2232508" cy="1205612"/>
          </a:xfrm>
        </p:grpSpPr>
        <p:sp>
          <p:nvSpPr>
            <p:cNvPr id="43" name="文本框 42"/>
            <p:cNvSpPr txBox="1"/>
            <p:nvPr/>
          </p:nvSpPr>
          <p:spPr bwMode="gray">
            <a:xfrm>
              <a:off x="3983398" y="2497731"/>
              <a:ext cx="2232508" cy="239219"/>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rPr>
                <a:t>BGP Update message</a:t>
              </a:r>
              <a:endParaRPr kumimoji="0" lang="en-US" altLang="zh-CN" sz="1100"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44" name="文本框 43"/>
            <p:cNvSpPr txBox="1"/>
            <p:nvPr/>
          </p:nvSpPr>
          <p:spPr bwMode="gray">
            <a:xfrm>
              <a:off x="3983398" y="2738481"/>
              <a:ext cx="2232508" cy="964862"/>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45" name="文本框 44"/>
            <p:cNvSpPr txBox="1"/>
            <p:nvPr/>
          </p:nvSpPr>
          <p:spPr bwMode="gray">
            <a:xfrm>
              <a:off x="4072508" y="2987157"/>
              <a:ext cx="2054290" cy="184671"/>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100" b="0" dirty="0" smtClean="0">
                  <a:solidFill>
                    <a:prstClr val="black"/>
                  </a:solidFill>
                  <a:latin typeface="Huawei Sans" panose="020C0503030203020204" pitchFamily="34" charset="0"/>
                </a:rPr>
                <a:t>MAC/IP route</a:t>
              </a: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46" name="文本框 45"/>
            <p:cNvSpPr txBox="1"/>
            <p:nvPr/>
          </p:nvSpPr>
          <p:spPr bwMode="gray">
            <a:xfrm>
              <a:off x="4072508" y="3171828"/>
              <a:ext cx="2054290" cy="440097"/>
            </a:xfrm>
            <a:prstGeom prst="rect">
              <a:avLst/>
            </a:prstGeom>
            <a:solidFill>
              <a:sysClr val="window" lastClr="FFFFFF"/>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lvl="0" defTabSz="914400" fontAlgn="ctr">
                <a:defRPr/>
              </a:pPr>
              <a:r>
                <a:rPr lang="en-US" sz="1100" dirty="0" smtClean="0">
                  <a:latin typeface="Huawei Sans" panose="020C0503030203020204" pitchFamily="34" charset="0"/>
                </a:rPr>
                <a:t>MAC address </a:t>
              </a:r>
              <a:r>
                <a:rPr lang="en-US" sz="1100" dirty="0" smtClean="0">
                  <a:solidFill>
                    <a:prstClr val="black"/>
                  </a:solidFill>
                  <a:latin typeface="Huawei Sans" panose="020C0503030203020204" pitchFamily="34" charset="0"/>
                </a:rPr>
                <a:t>= AAAA-0000-0002</a:t>
              </a: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100" b="0" dirty="0" smtClean="0">
                  <a:solidFill>
                    <a:prstClr val="black"/>
                  </a:solidFill>
                  <a:latin typeface="Huawei Sans" panose="020C0503030203020204" pitchFamily="34" charset="0"/>
                </a:rPr>
                <a:t>L2VNI = 1000</a:t>
              </a: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0" name="矩形 49"/>
            <p:cNvSpPr/>
            <p:nvPr/>
          </p:nvSpPr>
          <p:spPr bwMode="gray">
            <a:xfrm>
              <a:off x="4400583" y="2714651"/>
              <a:ext cx="1398139" cy="261610"/>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100" b="0" dirty="0" err="1" smtClean="0">
                  <a:solidFill>
                    <a:prstClr val="black"/>
                  </a:solidFill>
                  <a:latin typeface="Huawei Sans" panose="020C0503030203020204" pitchFamily="34" charset="0"/>
                </a:rPr>
                <a:t>Next_Hop</a:t>
              </a:r>
              <a:r>
                <a:rPr lang="en-US" sz="1100" b="0" dirty="0" smtClean="0">
                  <a:solidFill>
                    <a:prstClr val="black"/>
                  </a:solidFill>
                  <a:latin typeface="Huawei Sans" panose="020C0503030203020204" pitchFamily="34" charset="0"/>
                </a:rPr>
                <a:t> = 2.2.2.2</a:t>
              </a: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24068658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Inter-Subnet Communication</a:t>
            </a:r>
            <a:endParaRPr lang="en-US" altLang="zh-CN" dirty="0">
              <a:sym typeface="Huawei Sans" panose="020C0503030203020204" pitchFamily="34" charset="0"/>
            </a:endParaRPr>
          </a:p>
        </p:txBody>
      </p:sp>
      <p:sp>
        <p:nvSpPr>
          <p:cNvPr id="27" name="圆角矩形 26"/>
          <p:cNvSpPr/>
          <p:nvPr/>
        </p:nvSpPr>
        <p:spPr bwMode="gray">
          <a:xfrm>
            <a:off x="731838" y="2739486"/>
            <a:ext cx="5364162"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731838" y="4626835"/>
            <a:ext cx="2691096" cy="1472593"/>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3539018" y="4626835"/>
            <a:ext cx="2556982" cy="1472593"/>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3"/>
          <a:stretch>
            <a:fillRect/>
          </a:stretch>
        </p:blipFill>
        <p:spPr bwMode="gray">
          <a:xfrm>
            <a:off x="1714886" y="4384562"/>
            <a:ext cx="491768" cy="402358"/>
          </a:xfrm>
          <a:prstGeom prst="rect">
            <a:avLst/>
          </a:prstGeom>
        </p:spPr>
      </p:pic>
      <p:pic>
        <p:nvPicPr>
          <p:cNvPr id="32" name="图片 86" descr="核心交换机.png"/>
          <p:cNvPicPr>
            <a:picLocks noChangeAspect="1"/>
          </p:cNvPicPr>
          <p:nvPr/>
        </p:nvPicPr>
        <p:blipFill>
          <a:blip r:embed="rId4"/>
          <a:stretch>
            <a:fillRect/>
          </a:stretch>
        </p:blipFill>
        <p:spPr bwMode="gray">
          <a:xfrm>
            <a:off x="3238125" y="2437330"/>
            <a:ext cx="491768" cy="402358"/>
          </a:xfrm>
          <a:prstGeom prst="rect">
            <a:avLst/>
          </a:prstGeom>
        </p:spPr>
      </p:pic>
      <p:pic>
        <p:nvPicPr>
          <p:cNvPr id="33" name="图片 11" descr="开放网络-蓝.png"/>
          <p:cNvPicPr>
            <a:picLocks noChangeAspect="1"/>
          </p:cNvPicPr>
          <p:nvPr/>
        </p:nvPicPr>
        <p:blipFill>
          <a:blip r:embed="rId5" cstate="print"/>
          <a:stretch>
            <a:fillRect/>
          </a:stretch>
        </p:blipFill>
        <p:spPr bwMode="gray">
          <a:xfrm>
            <a:off x="1759956" y="5167195"/>
            <a:ext cx="443344" cy="341279"/>
          </a:xfrm>
          <a:prstGeom prst="rect">
            <a:avLst/>
          </a:prstGeom>
        </p:spPr>
      </p:pic>
      <p:sp>
        <p:nvSpPr>
          <p:cNvPr id="35" name="文本框 34"/>
          <p:cNvSpPr txBox="1"/>
          <p:nvPr/>
        </p:nvSpPr>
        <p:spPr bwMode="gray">
          <a:xfrm>
            <a:off x="1273745" y="5576208"/>
            <a:ext cx="1415772" cy="461665"/>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Sales employee A</a:t>
            </a:r>
          </a:p>
          <a:p>
            <a:pPr algn="ctr" fontAlgn="ctr"/>
            <a:r>
              <a:rPr lang="en-US" sz="1200" dirty="0" smtClean="0">
                <a:solidFill>
                  <a:srgbClr val="30B5C5"/>
                </a:solidFill>
                <a:latin typeface="Huawei Sans" panose="020C0503030203020204" pitchFamily="34" charset="0"/>
              </a:rPr>
              <a:t>10.1.10.1/24</a:t>
            </a:r>
            <a:endParaRPr lang="en-US" altLang="zh-CN" sz="1200" dirty="0">
              <a:solidFill>
                <a:srgbClr val="30B5C5"/>
              </a:solidFill>
              <a:latin typeface="Huawei Sans" panose="020C0503030203020204" pitchFamily="34" charset="0"/>
            </a:endParaRPr>
          </a:p>
        </p:txBody>
      </p:sp>
      <p:pic>
        <p:nvPicPr>
          <p:cNvPr id="62" name="图片 87" descr="汇聚交换机.png"/>
          <p:cNvPicPr>
            <a:picLocks noChangeAspect="1"/>
          </p:cNvPicPr>
          <p:nvPr/>
        </p:nvPicPr>
        <p:blipFill>
          <a:blip r:embed="rId3"/>
          <a:stretch>
            <a:fillRect/>
          </a:stretch>
        </p:blipFill>
        <p:spPr bwMode="gray">
          <a:xfrm>
            <a:off x="4755298" y="4384562"/>
            <a:ext cx="491768" cy="402358"/>
          </a:xfrm>
          <a:prstGeom prst="rect">
            <a:avLst/>
          </a:prstGeom>
        </p:spPr>
      </p:pic>
      <p:pic>
        <p:nvPicPr>
          <p:cNvPr id="63" name="图片 11" descr="开放网络-蓝.png"/>
          <p:cNvPicPr>
            <a:picLocks noChangeAspect="1"/>
          </p:cNvPicPr>
          <p:nvPr/>
        </p:nvPicPr>
        <p:blipFill>
          <a:blip r:embed="rId5" cstate="print"/>
          <a:stretch>
            <a:fillRect/>
          </a:stretch>
        </p:blipFill>
        <p:spPr bwMode="gray">
          <a:xfrm>
            <a:off x="4808835" y="5167195"/>
            <a:ext cx="443344" cy="341279"/>
          </a:xfrm>
          <a:prstGeom prst="rect">
            <a:avLst/>
          </a:prstGeom>
        </p:spPr>
      </p:pic>
      <p:sp>
        <p:nvSpPr>
          <p:cNvPr id="65" name="文本框 64"/>
          <p:cNvSpPr txBox="1"/>
          <p:nvPr/>
        </p:nvSpPr>
        <p:spPr bwMode="gray">
          <a:xfrm>
            <a:off x="4325830" y="5576208"/>
            <a:ext cx="1409360" cy="461665"/>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Sales employee C</a:t>
            </a:r>
          </a:p>
          <a:p>
            <a:pPr algn="ctr" fontAlgn="ctr"/>
            <a:r>
              <a:rPr lang="en-US" sz="1200" dirty="0" smtClean="0">
                <a:solidFill>
                  <a:srgbClr val="30B5C5"/>
                </a:solidFill>
                <a:latin typeface="Huawei Sans" panose="020C0503030203020204" pitchFamily="34" charset="0"/>
              </a:rPr>
              <a:t>10.1.20.1/24</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6210879" y="1413437"/>
            <a:ext cx="5538209" cy="4708981"/>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Inter-subnet communication on the same VN:</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Sales employee C passes the access authentication and accesses the campus network.</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ea"/>
              <a:buAutoNum type="arabicPeriod"/>
            </a:pPr>
            <a:r>
              <a:rPr lang="en-US" sz="1600" dirty="0" smtClean="0">
                <a:solidFill>
                  <a:prstClr val="black"/>
                </a:solidFill>
                <a:latin typeface="Huawei Sans" panose="020C0503030203020204" pitchFamily="34" charset="0"/>
              </a:rPr>
              <a:t>Edge2 advertises the host route of host C to the border node through a BGP Update message. The border node (RR) advertises the host route to Edge1.</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ea"/>
              <a:buAutoNum type="arabicPeriod"/>
            </a:pPr>
            <a:r>
              <a:rPr lang="en-US" sz="1600" dirty="0" smtClean="0">
                <a:solidFill>
                  <a:prstClr val="black"/>
                </a:solidFill>
                <a:latin typeface="Huawei Sans" panose="020C0503030203020204" pitchFamily="34" charset="0"/>
              </a:rPr>
              <a:t>Edge1 learns the route to 10.1.20.1/32. The next hop of the route is 2.2.2.2, and the outbound interface is the VXLAN tunnel interface.</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ea"/>
              <a:buAutoNum type="arabicPeriod"/>
            </a:pPr>
            <a:r>
              <a:rPr lang="en-US" sz="1600" dirty="0" smtClean="0">
                <a:solidFill>
                  <a:prstClr val="black"/>
                </a:solidFill>
                <a:latin typeface="Huawei Sans" panose="020C0503030203020204" pitchFamily="34" charset="0"/>
              </a:rPr>
              <a:t>When host A sends data packets to host C, Edge1 encapsulates the data packets into VXLAN packets and forwards them to Edge2. Edge2 performs VXLAN </a:t>
            </a:r>
            <a:r>
              <a:rPr lang="en-US" sz="1600" dirty="0" err="1" smtClean="0">
                <a:solidFill>
                  <a:prstClr val="black"/>
                </a:solidFill>
                <a:latin typeface="Huawei Sans" panose="020C0503030203020204" pitchFamily="34" charset="0"/>
              </a:rPr>
              <a:t>decapsulation</a:t>
            </a:r>
            <a:r>
              <a:rPr lang="en-US" sz="1600" dirty="0" smtClean="0">
                <a:solidFill>
                  <a:prstClr val="black"/>
                </a:solidFill>
                <a:latin typeface="Huawei Sans" panose="020C0503030203020204" pitchFamily="34" charset="0"/>
              </a:rPr>
              <a:t> and sends the </a:t>
            </a:r>
            <a:r>
              <a:rPr lang="en-US" sz="1600" dirty="0" err="1" smtClean="0">
                <a:solidFill>
                  <a:prstClr val="black"/>
                </a:solidFill>
                <a:latin typeface="Huawei Sans" panose="020C0503030203020204" pitchFamily="34" charset="0"/>
              </a:rPr>
              <a:t>decapsulated</a:t>
            </a:r>
            <a:r>
              <a:rPr lang="en-US" sz="1600" dirty="0" smtClean="0">
                <a:solidFill>
                  <a:prstClr val="black"/>
                </a:solidFill>
                <a:latin typeface="Huawei Sans" panose="020C0503030203020204" pitchFamily="34" charset="0"/>
              </a:rPr>
              <a:t> packets to the destination.</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1714805" y="1612698"/>
            <a:ext cx="491768" cy="402358"/>
          </a:xfrm>
          <a:prstGeom prst="rect">
            <a:avLst/>
          </a:prstGeom>
        </p:spPr>
      </p:pic>
      <p:sp>
        <p:nvSpPr>
          <p:cNvPr id="71" name="文本框 70"/>
          <p:cNvSpPr txBox="1"/>
          <p:nvPr/>
        </p:nvSpPr>
        <p:spPr bwMode="gray">
          <a:xfrm>
            <a:off x="1620495" y="1268672"/>
            <a:ext cx="73289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Firewall</a:t>
            </a:r>
            <a:endParaRPr lang="en-US" altLang="zh-CN" sz="12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图片 72" descr="交换机.png"/>
          <p:cNvPicPr>
            <a:picLocks noChangeAspect="1"/>
          </p:cNvPicPr>
          <p:nvPr/>
        </p:nvPicPr>
        <p:blipFill>
          <a:blip r:embed="rId7" cstate="print"/>
          <a:stretch>
            <a:fillRect/>
          </a:stretch>
        </p:blipFill>
        <p:spPr bwMode="gray">
          <a:xfrm>
            <a:off x="4757781" y="1613405"/>
            <a:ext cx="489285" cy="401651"/>
          </a:xfrm>
          <a:prstGeom prst="rect">
            <a:avLst/>
          </a:prstGeom>
        </p:spPr>
      </p:pic>
      <p:sp>
        <p:nvSpPr>
          <p:cNvPr id="73" name="文本框 72"/>
          <p:cNvSpPr txBox="1"/>
          <p:nvPr/>
        </p:nvSpPr>
        <p:spPr bwMode="gray">
          <a:xfrm>
            <a:off x="4468828" y="1254564"/>
            <a:ext cx="10647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server</a:t>
            </a:r>
            <a:endParaRPr lang="en-US" altLang="zh-CN" sz="12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1642332" y="4064136"/>
            <a:ext cx="63671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1.1.1.1</a:t>
            </a:r>
            <a:endParaRPr lang="en-US" sz="1200" dirty="0">
              <a:latin typeface="Huawei Sans" panose="020C0503030203020204" pitchFamily="34" charset="0"/>
            </a:endParaRPr>
          </a:p>
        </p:txBody>
      </p:sp>
      <p:sp>
        <p:nvSpPr>
          <p:cNvPr id="78" name="文本框 77"/>
          <p:cNvSpPr txBox="1"/>
          <p:nvPr/>
        </p:nvSpPr>
        <p:spPr bwMode="gray">
          <a:xfrm>
            <a:off x="4718939" y="4064136"/>
            <a:ext cx="63671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2.2.2.2</a:t>
            </a:r>
            <a:endParaRPr lang="en-US" sz="1200" dirty="0">
              <a:latin typeface="Huawei Sans" panose="020C0503030203020204" pitchFamily="34" charset="0"/>
            </a:endParaRPr>
          </a:p>
        </p:txBody>
      </p:sp>
      <p:cxnSp>
        <p:nvCxnSpPr>
          <p:cNvPr id="79" name="直接连接符 78">
            <a:extLst>
              <a:ext uri="{FF2B5EF4-FFF2-40B4-BE49-F238E27FC236}">
                <a16:creationId xmlns:a16="http://schemas.microsoft.com/office/drawing/2014/main" xmlns="" id="{49A22ADA-0369-4A01-A3B4-88C626FD0553}"/>
              </a:ext>
            </a:extLst>
          </p:cNvPr>
          <p:cNvCxnSpPr>
            <a:cxnSpLocks/>
          </p:cNvCxnSpPr>
          <p:nvPr/>
        </p:nvCxnSpPr>
        <p:spPr bwMode="gray">
          <a:xfrm>
            <a:off x="3729893" y="2839688"/>
            <a:ext cx="1282374" cy="1224448"/>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49A22ADA-0369-4A01-A3B4-88C626FD0553}"/>
              </a:ext>
            </a:extLst>
          </p:cNvPr>
          <p:cNvCxnSpPr>
            <a:cxnSpLocks/>
          </p:cNvCxnSpPr>
          <p:nvPr/>
        </p:nvCxnSpPr>
        <p:spPr bwMode="gray">
          <a:xfrm flipV="1">
            <a:off x="1933192" y="2874421"/>
            <a:ext cx="1256498" cy="1202893"/>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bwMode="gray">
          <a:xfrm>
            <a:off x="2353733" y="4284132"/>
            <a:ext cx="2286000" cy="1151467"/>
          </a:xfrm>
          <a:custGeom>
            <a:avLst/>
            <a:gdLst>
              <a:gd name="connsiteX0" fmla="*/ 0 w 2286000"/>
              <a:gd name="connsiteY0" fmla="*/ 1151467 h 1151467"/>
              <a:gd name="connsiteX1" fmla="*/ 0 w 2286000"/>
              <a:gd name="connsiteY1" fmla="*/ 0 h 1151467"/>
              <a:gd name="connsiteX2" fmla="*/ 2286000 w 2286000"/>
              <a:gd name="connsiteY2" fmla="*/ 0 h 1151467"/>
              <a:gd name="connsiteX3" fmla="*/ 2286000 w 2286000"/>
              <a:gd name="connsiteY3" fmla="*/ 1083734 h 1151467"/>
            </a:gdLst>
            <a:ahLst/>
            <a:cxnLst>
              <a:cxn ang="0">
                <a:pos x="connsiteX0" y="connsiteY0"/>
              </a:cxn>
              <a:cxn ang="0">
                <a:pos x="connsiteX1" y="connsiteY1"/>
              </a:cxn>
              <a:cxn ang="0">
                <a:pos x="connsiteX2" y="connsiteY2"/>
              </a:cxn>
              <a:cxn ang="0">
                <a:pos x="connsiteX3" y="connsiteY3"/>
              </a:cxn>
            </a:cxnLst>
            <a:rect l="l" t="t" r="r" b="b"/>
            <a:pathLst>
              <a:path w="2286000" h="1151467">
                <a:moveTo>
                  <a:pt x="0" y="1151467"/>
                </a:moveTo>
                <a:lnTo>
                  <a:pt x="0" y="0"/>
                </a:lnTo>
                <a:lnTo>
                  <a:pt x="2286000" y="0"/>
                </a:lnTo>
                <a:lnTo>
                  <a:pt x="2286000" y="1083734"/>
                </a:lnTo>
              </a:path>
            </a:pathLst>
          </a:custGeom>
          <a:ln w="38100">
            <a:solidFill>
              <a:srgbClr val="30B5C5"/>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Can 225"/>
          <p:cNvSpPr/>
          <p:nvPr/>
        </p:nvSpPr>
        <p:spPr bwMode="gray">
          <a:xfrm rot="5400000">
            <a:off x="3350653" y="3250010"/>
            <a:ext cx="313070" cy="2077151"/>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2667407" y="4154220"/>
            <a:ext cx="1679562"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 (L3VNI)</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3037226" y="2916331"/>
            <a:ext cx="946433"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Route reflection</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1066069" y="4649235"/>
            <a:ext cx="6142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Edge1</a:t>
            </a:r>
            <a:endParaRPr lang="en-US" sz="1200" dirty="0">
              <a:latin typeface="Huawei Sans" panose="020C0503030203020204" pitchFamily="34" charset="0"/>
            </a:endParaRPr>
          </a:p>
        </p:txBody>
      </p:sp>
      <p:sp>
        <p:nvSpPr>
          <p:cNvPr id="44" name="文本框 43"/>
          <p:cNvSpPr txBox="1"/>
          <p:nvPr/>
        </p:nvSpPr>
        <p:spPr bwMode="gray">
          <a:xfrm>
            <a:off x="5281530" y="4649235"/>
            <a:ext cx="6142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Edge2</a:t>
            </a:r>
            <a:endParaRPr lang="en-US" sz="1200" dirty="0">
              <a:latin typeface="Huawei Sans" panose="020C0503030203020204" pitchFamily="34" charset="0"/>
            </a:endParaRPr>
          </a:p>
        </p:txBody>
      </p:sp>
      <p:sp>
        <p:nvSpPr>
          <p:cNvPr id="45" name="文本框 44"/>
          <p:cNvSpPr txBox="1"/>
          <p:nvPr/>
        </p:nvSpPr>
        <p:spPr bwMode="gray">
          <a:xfrm>
            <a:off x="3181286" y="2167823"/>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sz="1200" dirty="0">
              <a:latin typeface="Huawei Sans" panose="020C0503030203020204" pitchFamily="34" charset="0"/>
            </a:endParaRPr>
          </a:p>
        </p:txBody>
      </p:sp>
      <p:sp>
        <p:nvSpPr>
          <p:cNvPr id="46" name="文本框 45"/>
          <p:cNvSpPr txBox="1"/>
          <p:nvPr/>
        </p:nvSpPr>
        <p:spPr bwMode="gray">
          <a:xfrm>
            <a:off x="4171037" y="2497731"/>
            <a:ext cx="1857230" cy="239219"/>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rPr>
              <a:t>BGP Update message</a:t>
            </a:r>
            <a:endParaRPr kumimoji="0" lang="en-US" altLang="zh-CN" sz="1100"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47" name="文本框 46"/>
          <p:cNvSpPr txBox="1"/>
          <p:nvPr/>
        </p:nvSpPr>
        <p:spPr bwMode="gray">
          <a:xfrm>
            <a:off x="4171037" y="2738481"/>
            <a:ext cx="1857230" cy="964862"/>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48" name="文本框 47"/>
          <p:cNvSpPr txBox="1"/>
          <p:nvPr/>
        </p:nvSpPr>
        <p:spPr bwMode="gray">
          <a:xfrm>
            <a:off x="4245168" y="2782085"/>
            <a:ext cx="1708970" cy="184671"/>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lvl="0" defTabSz="914400" fontAlgn="ctr">
              <a:defRPr/>
            </a:pPr>
            <a:r>
              <a:rPr lang="en-US" sz="1100" b="0" dirty="0" smtClean="0">
                <a:solidFill>
                  <a:prstClr val="black"/>
                </a:solidFill>
                <a:latin typeface="Huawei Sans" panose="020C0503030203020204" pitchFamily="34" charset="0"/>
              </a:rPr>
              <a:t>MAC/IP </a:t>
            </a:r>
            <a:r>
              <a:rPr lang="en-US" sz="1100" b="0" dirty="0" smtClean="0">
                <a:latin typeface="Huawei Sans" panose="020C0503030203020204" pitchFamily="34" charset="0"/>
              </a:rPr>
              <a:t>route (</a:t>
            </a:r>
            <a:r>
              <a:rPr lang="en-US" sz="1100" b="0" dirty="0" smtClean="0">
                <a:solidFill>
                  <a:prstClr val="black"/>
                </a:solidFill>
                <a:latin typeface="Huawei Sans" panose="020C0503030203020204" pitchFamily="34" charset="0"/>
              </a:rPr>
              <a:t>IRB)</a:t>
            </a: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49" name="文本框 48"/>
          <p:cNvSpPr txBox="1"/>
          <p:nvPr/>
        </p:nvSpPr>
        <p:spPr bwMode="gray">
          <a:xfrm>
            <a:off x="4245168" y="2966756"/>
            <a:ext cx="1708970" cy="645169"/>
          </a:xfrm>
          <a:prstGeom prst="rect">
            <a:avLst/>
          </a:prstGeom>
          <a:solidFill>
            <a:sysClr val="window" lastClr="FFFFFF"/>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lvl="0" defTabSz="914400" fontAlgn="ctr">
              <a:defRPr/>
            </a:pPr>
            <a:r>
              <a:rPr lang="en-US" sz="1100" dirty="0" smtClean="0">
                <a:latin typeface="Huawei Sans" panose="020C0503030203020204" pitchFamily="34" charset="0"/>
              </a:rPr>
              <a:t>Host route </a:t>
            </a:r>
            <a:r>
              <a:rPr lang="en-US" sz="1100" dirty="0" smtClean="0">
                <a:solidFill>
                  <a:prstClr val="black"/>
                </a:solidFill>
                <a:latin typeface="Huawei Sans" panose="020C0503030203020204" pitchFamily="34" charset="0"/>
              </a:rPr>
              <a:t>= 10.1.20.1/32</a:t>
            </a: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100" b="0" dirty="0" smtClean="0">
                <a:solidFill>
                  <a:prstClr val="black"/>
                </a:solidFill>
                <a:latin typeface="Huawei Sans" panose="020C0503030203020204" pitchFamily="34" charset="0"/>
              </a:rPr>
              <a:t>L3VNI = 10</a:t>
            </a: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defTabSz="914400" fontAlgn="ctr"/>
            <a:r>
              <a:rPr lang="en-US" sz="1100" dirty="0" err="1" smtClean="0">
                <a:solidFill>
                  <a:prstClr val="black"/>
                </a:solidFill>
                <a:latin typeface="Huawei Sans" panose="020C0503030203020204" pitchFamily="34" charset="0"/>
              </a:rPr>
              <a:t>Next_Hop</a:t>
            </a:r>
            <a:r>
              <a:rPr lang="en-US" sz="1100" dirty="0" smtClean="0">
                <a:solidFill>
                  <a:prstClr val="black"/>
                </a:solidFill>
                <a:latin typeface="Huawei Sans" panose="020C0503030203020204" pitchFamily="34" charset="0"/>
              </a:rPr>
              <a:t> = 2.2.2.2</a:t>
            </a:r>
            <a:endParaRPr lang="en-US" altLang="zh-CN" sz="11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25705440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Accessing the External Network</a:t>
            </a:r>
            <a:endParaRPr lang="en-US" altLang="zh-CN" dirty="0">
              <a:sym typeface="Huawei Sans" panose="020C0503030203020204" pitchFamily="34" charset="0"/>
            </a:endParaRPr>
          </a:p>
        </p:txBody>
      </p:sp>
      <p:sp>
        <p:nvSpPr>
          <p:cNvPr id="27" name="圆角矩形 26"/>
          <p:cNvSpPr/>
          <p:nvPr/>
        </p:nvSpPr>
        <p:spPr bwMode="gray">
          <a:xfrm>
            <a:off x="730240" y="2739486"/>
            <a:ext cx="5365760"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730240" y="4626835"/>
            <a:ext cx="2692694" cy="1472593"/>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3539018" y="4626835"/>
            <a:ext cx="2556982" cy="1472593"/>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3"/>
          <a:stretch>
            <a:fillRect/>
          </a:stretch>
        </p:blipFill>
        <p:spPr bwMode="gray">
          <a:xfrm>
            <a:off x="1714886" y="4384562"/>
            <a:ext cx="491768" cy="402358"/>
          </a:xfrm>
          <a:prstGeom prst="rect">
            <a:avLst/>
          </a:prstGeom>
        </p:spPr>
      </p:pic>
      <p:pic>
        <p:nvPicPr>
          <p:cNvPr id="31" name="图片 86" descr="核心交换机.png"/>
          <p:cNvPicPr>
            <a:picLocks noChangeAspect="1"/>
          </p:cNvPicPr>
          <p:nvPr/>
        </p:nvPicPr>
        <p:blipFill>
          <a:blip r:embed="rId4"/>
          <a:stretch>
            <a:fillRect/>
          </a:stretch>
        </p:blipFill>
        <p:spPr bwMode="gray">
          <a:xfrm>
            <a:off x="3238125" y="2437330"/>
            <a:ext cx="491768" cy="402358"/>
          </a:xfrm>
          <a:prstGeom prst="rect">
            <a:avLst/>
          </a:prstGeom>
        </p:spPr>
      </p:pic>
      <p:pic>
        <p:nvPicPr>
          <p:cNvPr id="32" name="图片 11" descr="开放网络-蓝.png"/>
          <p:cNvPicPr>
            <a:picLocks noChangeAspect="1"/>
          </p:cNvPicPr>
          <p:nvPr/>
        </p:nvPicPr>
        <p:blipFill>
          <a:blip r:embed="rId5" cstate="print"/>
          <a:stretch>
            <a:fillRect/>
          </a:stretch>
        </p:blipFill>
        <p:spPr bwMode="gray">
          <a:xfrm>
            <a:off x="1759956" y="5167195"/>
            <a:ext cx="443344" cy="341279"/>
          </a:xfrm>
          <a:prstGeom prst="rect">
            <a:avLst/>
          </a:prstGeom>
        </p:spPr>
      </p:pic>
      <p:sp>
        <p:nvSpPr>
          <p:cNvPr id="33" name="文本框 32"/>
          <p:cNvSpPr txBox="1"/>
          <p:nvPr/>
        </p:nvSpPr>
        <p:spPr bwMode="gray">
          <a:xfrm>
            <a:off x="1273745" y="5576208"/>
            <a:ext cx="1415772" cy="461665"/>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Sales employee A</a:t>
            </a:r>
          </a:p>
          <a:p>
            <a:pPr algn="ctr" fontAlgn="ctr"/>
            <a:r>
              <a:rPr lang="en-US" sz="1200" dirty="0" smtClean="0">
                <a:solidFill>
                  <a:srgbClr val="30B5C5"/>
                </a:solidFill>
                <a:latin typeface="Huawei Sans" panose="020C0503030203020204" pitchFamily="34" charset="0"/>
              </a:rPr>
              <a:t>10.1.10.1/24</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87" descr="汇聚交换机.png"/>
          <p:cNvPicPr>
            <a:picLocks noChangeAspect="1"/>
          </p:cNvPicPr>
          <p:nvPr/>
        </p:nvPicPr>
        <p:blipFill>
          <a:blip r:embed="rId3"/>
          <a:stretch>
            <a:fillRect/>
          </a:stretch>
        </p:blipFill>
        <p:spPr bwMode="gray">
          <a:xfrm>
            <a:off x="4755298" y="4384562"/>
            <a:ext cx="491768" cy="402358"/>
          </a:xfrm>
          <a:prstGeom prst="rect">
            <a:avLst/>
          </a:prstGeom>
        </p:spPr>
      </p:pic>
      <p:pic>
        <p:nvPicPr>
          <p:cNvPr id="41"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1714805" y="1612698"/>
            <a:ext cx="491768" cy="402358"/>
          </a:xfrm>
          <a:prstGeom prst="rect">
            <a:avLst/>
          </a:prstGeom>
        </p:spPr>
      </p:pic>
      <p:sp>
        <p:nvSpPr>
          <p:cNvPr id="62" name="文本框 61"/>
          <p:cNvSpPr txBox="1"/>
          <p:nvPr/>
        </p:nvSpPr>
        <p:spPr bwMode="gray">
          <a:xfrm>
            <a:off x="1594243" y="1254564"/>
            <a:ext cx="73289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Firewall</a:t>
            </a:r>
            <a:endParaRPr lang="en-US" altLang="zh-CN" sz="12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72" descr="交换机.png"/>
          <p:cNvPicPr>
            <a:picLocks noChangeAspect="1"/>
          </p:cNvPicPr>
          <p:nvPr/>
        </p:nvPicPr>
        <p:blipFill>
          <a:blip r:embed="rId7" cstate="print"/>
          <a:stretch>
            <a:fillRect/>
          </a:stretch>
        </p:blipFill>
        <p:spPr bwMode="gray">
          <a:xfrm>
            <a:off x="4757781" y="1613405"/>
            <a:ext cx="489285" cy="401651"/>
          </a:xfrm>
          <a:prstGeom prst="rect">
            <a:avLst/>
          </a:prstGeom>
        </p:spPr>
      </p:pic>
      <p:sp>
        <p:nvSpPr>
          <p:cNvPr id="64" name="文本框 63"/>
          <p:cNvSpPr txBox="1"/>
          <p:nvPr/>
        </p:nvSpPr>
        <p:spPr bwMode="gray">
          <a:xfrm>
            <a:off x="4468828" y="1254564"/>
            <a:ext cx="10647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server</a:t>
            </a:r>
            <a:endParaRPr lang="en-US" altLang="zh-CN" sz="12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1642332" y="4064136"/>
            <a:ext cx="63671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1.1.1.1</a:t>
            </a:r>
            <a:endParaRPr lang="en-US" sz="1200" dirty="0">
              <a:latin typeface="Huawei Sans" panose="020C0503030203020204" pitchFamily="34" charset="0"/>
            </a:endParaRPr>
          </a:p>
        </p:txBody>
      </p:sp>
      <p:sp>
        <p:nvSpPr>
          <p:cNvPr id="67" name="文本框 66"/>
          <p:cNvSpPr txBox="1"/>
          <p:nvPr/>
        </p:nvSpPr>
        <p:spPr bwMode="gray">
          <a:xfrm>
            <a:off x="3165652" y="2839688"/>
            <a:ext cx="63671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3.3.3.3</a:t>
            </a:r>
            <a:endParaRPr lang="en-US" sz="1200" dirty="0">
              <a:latin typeface="Huawei Sans" panose="020C0503030203020204" pitchFamily="34" charset="0"/>
            </a:endParaRPr>
          </a:p>
        </p:txBody>
      </p:sp>
      <p:sp>
        <p:nvSpPr>
          <p:cNvPr id="72" name="Can 225"/>
          <p:cNvSpPr/>
          <p:nvPr/>
        </p:nvSpPr>
        <p:spPr bwMode="gray">
          <a:xfrm rot="2783584">
            <a:off x="2276135" y="2467795"/>
            <a:ext cx="313070" cy="1770722"/>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787948" y="1642421"/>
            <a:ext cx="86914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1.2.3.0/24</a:t>
            </a:r>
            <a:endParaRPr lang="en-US" altLang="zh-CN" sz="12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7" name="直接箭头连接符 76"/>
          <p:cNvCxnSpPr/>
          <p:nvPr/>
        </p:nvCxnSpPr>
        <p:spPr bwMode="gray">
          <a:xfrm flipH="1">
            <a:off x="2187674" y="3127179"/>
            <a:ext cx="960899" cy="969659"/>
          </a:xfrm>
          <a:prstGeom prst="straightConnector1">
            <a:avLst/>
          </a:prstGeom>
          <a:ln w="19050">
            <a:solidFill>
              <a:srgbClr val="EC706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p:nvPr/>
        </p:nvCxnSpPr>
        <p:spPr bwMode="gray">
          <a:xfrm>
            <a:off x="3785768" y="3127179"/>
            <a:ext cx="925799" cy="985982"/>
          </a:xfrm>
          <a:prstGeom prst="straightConnector1">
            <a:avLst/>
          </a:prstGeom>
          <a:ln w="19050">
            <a:solidFill>
              <a:srgbClr val="EC706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bwMode="gray">
          <a:xfrm>
            <a:off x="1413933" y="2133600"/>
            <a:ext cx="1744134" cy="3369733"/>
          </a:xfrm>
          <a:custGeom>
            <a:avLst/>
            <a:gdLst>
              <a:gd name="connsiteX0" fmla="*/ 0 w 1744134"/>
              <a:gd name="connsiteY0" fmla="*/ 3369733 h 3369733"/>
              <a:gd name="connsiteX1" fmla="*/ 0 w 1744134"/>
              <a:gd name="connsiteY1" fmla="*/ 2167467 h 3369733"/>
              <a:gd name="connsiteX2" fmla="*/ 1744134 w 1744134"/>
              <a:gd name="connsiteY2" fmla="*/ 516467 h 3369733"/>
              <a:gd name="connsiteX3" fmla="*/ 880534 w 1744134"/>
              <a:gd name="connsiteY3" fmla="*/ 0 h 3369733"/>
            </a:gdLst>
            <a:ahLst/>
            <a:cxnLst>
              <a:cxn ang="0">
                <a:pos x="connsiteX0" y="connsiteY0"/>
              </a:cxn>
              <a:cxn ang="0">
                <a:pos x="connsiteX1" y="connsiteY1"/>
              </a:cxn>
              <a:cxn ang="0">
                <a:pos x="connsiteX2" y="connsiteY2"/>
              </a:cxn>
              <a:cxn ang="0">
                <a:pos x="connsiteX3" y="connsiteY3"/>
              </a:cxn>
            </a:cxnLst>
            <a:rect l="l" t="t" r="r" b="b"/>
            <a:pathLst>
              <a:path w="1744134" h="3369733">
                <a:moveTo>
                  <a:pt x="0" y="3369733"/>
                </a:moveTo>
                <a:lnTo>
                  <a:pt x="0" y="2167467"/>
                </a:lnTo>
                <a:lnTo>
                  <a:pt x="1744134" y="516467"/>
                </a:lnTo>
                <a:lnTo>
                  <a:pt x="880534" y="0"/>
                </a:lnTo>
              </a:path>
            </a:pathLst>
          </a:custGeom>
          <a:ln w="38100">
            <a:solidFill>
              <a:srgbClr val="30B5C5"/>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6304239" y="2509398"/>
            <a:ext cx="5364163" cy="3631763"/>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Accessing the external network:</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After you associate the external network (destination network segment 1.2.3.0/24) with the OA VN, </a:t>
            </a:r>
            <a:r>
              <a:rPr lang="en-US" sz="1600" dirty="0" err="1" smtClean="0">
                <a:solidFill>
                  <a:prstClr val="black"/>
                </a:solidFill>
                <a:latin typeface="Huawei Sans" panose="020C0503030203020204" pitchFamily="34" charset="0"/>
              </a:rPr>
              <a:t>iMaster</a:t>
            </a:r>
            <a:r>
              <a:rPr lang="en-US" sz="1600" dirty="0" smtClean="0">
                <a:solidFill>
                  <a:prstClr val="black"/>
                </a:solidFill>
                <a:latin typeface="Huawei Sans" panose="020C0503030203020204" pitchFamily="34" charset="0"/>
              </a:rPr>
              <a:t> NCE-Campus redistributes the external route to BGP and advertises the route to Edge1 and Edge2.</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When host A sends data packets to 1.2.3.0/24, Edge1 encapsulates the data packets into VXLAN packets and sends them to the border node. The border node </a:t>
            </a:r>
            <a:r>
              <a:rPr lang="en-US" sz="1600" dirty="0" err="1" smtClean="0">
                <a:solidFill>
                  <a:prstClr val="black"/>
                </a:solidFill>
                <a:latin typeface="Huawei Sans" panose="020C0503030203020204" pitchFamily="34" charset="0"/>
              </a:rPr>
              <a:t>decapsulates</a:t>
            </a:r>
            <a:r>
              <a:rPr lang="en-US" sz="1600" dirty="0" smtClean="0">
                <a:solidFill>
                  <a:prstClr val="black"/>
                </a:solidFill>
                <a:latin typeface="Huawei Sans" panose="020C0503030203020204" pitchFamily="34" charset="0"/>
              </a:rPr>
              <a:t> the VXLAN packets and forwards the IP packets to the firewall.</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1066069" y="4649235"/>
            <a:ext cx="6142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Edge1</a:t>
            </a:r>
            <a:endParaRPr lang="en-US" sz="1200" dirty="0">
              <a:latin typeface="Huawei Sans" panose="020C0503030203020204" pitchFamily="34" charset="0"/>
            </a:endParaRPr>
          </a:p>
        </p:txBody>
      </p:sp>
      <p:sp>
        <p:nvSpPr>
          <p:cNvPr id="47" name="文本框 46"/>
          <p:cNvSpPr txBox="1"/>
          <p:nvPr/>
        </p:nvSpPr>
        <p:spPr bwMode="gray">
          <a:xfrm>
            <a:off x="5281530" y="4649235"/>
            <a:ext cx="6142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Edge2</a:t>
            </a:r>
            <a:endParaRPr lang="en-US" sz="1200" dirty="0">
              <a:latin typeface="Huawei Sans" panose="020C0503030203020204" pitchFamily="34" charset="0"/>
            </a:endParaRPr>
          </a:p>
        </p:txBody>
      </p:sp>
      <p:sp>
        <p:nvSpPr>
          <p:cNvPr id="48" name="文本框 47"/>
          <p:cNvSpPr txBox="1"/>
          <p:nvPr/>
        </p:nvSpPr>
        <p:spPr bwMode="gray">
          <a:xfrm>
            <a:off x="3181286" y="2167823"/>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sz="1200" dirty="0">
              <a:latin typeface="Huawei Sans" panose="020C0503030203020204" pitchFamily="34" charset="0"/>
            </a:endParaRPr>
          </a:p>
        </p:txBody>
      </p:sp>
      <p:sp>
        <p:nvSpPr>
          <p:cNvPr id="35" name="文本框 34"/>
          <p:cNvSpPr txBox="1"/>
          <p:nvPr/>
        </p:nvSpPr>
        <p:spPr bwMode="gray">
          <a:xfrm>
            <a:off x="2560982" y="1696080"/>
            <a:ext cx="1911101" cy="461665"/>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External route 1.2.3.0/24</a:t>
            </a:r>
          </a:p>
          <a:p>
            <a:pPr algn="ctr" fontAlgn="ctr"/>
            <a:r>
              <a:rPr lang="en-US" sz="1200" dirty="0" smtClean="0">
                <a:solidFill>
                  <a:srgbClr val="C7000B"/>
                </a:solidFill>
                <a:latin typeface="Huawei Sans" panose="020C0503030203020204" pitchFamily="34" charset="0"/>
              </a:rPr>
              <a:t>Next-hop firewall</a:t>
            </a:r>
            <a:endParaRPr lang="en-US" altLang="zh-CN" sz="1200" dirty="0">
              <a:solidFill>
                <a:srgbClr val="C7000B"/>
              </a:solidFill>
              <a:latin typeface="Huawei Sans" panose="020C0503030203020204" pitchFamily="34" charset="0"/>
            </a:endParaRPr>
          </a:p>
        </p:txBody>
      </p:sp>
      <p:sp>
        <p:nvSpPr>
          <p:cNvPr id="36" name="文本框 35"/>
          <p:cNvSpPr txBox="1"/>
          <p:nvPr/>
        </p:nvSpPr>
        <p:spPr bwMode="gray">
          <a:xfrm>
            <a:off x="2653745" y="3397976"/>
            <a:ext cx="1605400" cy="830997"/>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BGP route advertisement</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C7000B"/>
                </a:solidFill>
                <a:latin typeface="Huawei Sans" panose="020C0503030203020204" pitchFamily="34" charset="0"/>
              </a:rPr>
              <a:t>Route: 1.2.3.0/24</a:t>
            </a:r>
          </a:p>
          <a:p>
            <a:pPr algn="ctr" fontAlgn="ctr"/>
            <a:r>
              <a:rPr lang="en-US" sz="1200" dirty="0" smtClean="0">
                <a:solidFill>
                  <a:srgbClr val="C7000B"/>
                </a:solidFill>
                <a:latin typeface="Huawei Sans" panose="020C0503030203020204" pitchFamily="34" charset="0"/>
              </a:rPr>
              <a:t>Next hop: 3.3.3.3</a:t>
            </a:r>
            <a:endParaRPr lang="en-US" altLang="zh-CN" sz="1200" dirty="0">
              <a:solidFill>
                <a:srgbClr val="C7000B"/>
              </a:solidFill>
              <a:latin typeface="Huawei Sans" panose="020C0503030203020204" pitchFamily="34" charset="0"/>
            </a:endParaRPr>
          </a:p>
        </p:txBody>
      </p:sp>
      <p:grpSp>
        <p:nvGrpSpPr>
          <p:cNvPr id="53" name="组合 52"/>
          <p:cNvGrpSpPr/>
          <p:nvPr/>
        </p:nvGrpSpPr>
        <p:grpSpPr bwMode="gray">
          <a:xfrm>
            <a:off x="4219615" y="2569519"/>
            <a:ext cx="1519080" cy="1205612"/>
            <a:chOff x="4219615" y="2569519"/>
            <a:chExt cx="1426264" cy="1205612"/>
          </a:xfrm>
        </p:grpSpPr>
        <p:sp>
          <p:nvSpPr>
            <p:cNvPr id="54" name="文本框 53"/>
            <p:cNvSpPr txBox="1"/>
            <p:nvPr/>
          </p:nvSpPr>
          <p:spPr bwMode="gray">
            <a:xfrm>
              <a:off x="4219615" y="2569519"/>
              <a:ext cx="1426264" cy="239219"/>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rPr>
                <a:t>BGP Update message</a:t>
              </a:r>
              <a:endParaRPr kumimoji="0" lang="en-US" altLang="zh-CN" sz="1100"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55" name="文本框 54"/>
            <p:cNvSpPr txBox="1"/>
            <p:nvPr/>
          </p:nvSpPr>
          <p:spPr bwMode="gray">
            <a:xfrm>
              <a:off x="4219615" y="2810269"/>
              <a:ext cx="1426264" cy="964862"/>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6" name="文本框 55"/>
            <p:cNvSpPr txBox="1"/>
            <p:nvPr/>
          </p:nvSpPr>
          <p:spPr bwMode="gray">
            <a:xfrm>
              <a:off x="4276545" y="3058945"/>
              <a:ext cx="1312406" cy="184671"/>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defTabSz="914400" fontAlgn="ctr">
                <a:defRPr/>
              </a:pPr>
              <a:r>
                <a:rPr lang="en-US" sz="1100" b="0" dirty="0" smtClean="0">
                  <a:solidFill>
                    <a:prstClr val="black"/>
                  </a:solidFill>
                  <a:latin typeface="Huawei Sans" panose="020C0503030203020204" pitchFamily="34" charset="0"/>
                </a:rPr>
                <a:t>IP </a:t>
              </a:r>
              <a:r>
                <a:rPr lang="en-US" sz="1100" b="0" dirty="0" smtClean="0">
                  <a:latin typeface="Huawei Sans" panose="020C0503030203020204" pitchFamily="34" charset="0"/>
                </a:rPr>
                <a:t>prefix route</a:t>
              </a:r>
              <a:endParaRPr lang="en-US" altLang="zh-CN" sz="1100" dirty="0">
                <a:latin typeface="Huawei Sans" panose="020C0503030203020204" pitchFamily="34" charset="0"/>
              </a:endParaRPr>
            </a:p>
          </p:txBody>
        </p:sp>
        <p:sp>
          <p:nvSpPr>
            <p:cNvPr id="57" name="文本框 56"/>
            <p:cNvSpPr txBox="1"/>
            <p:nvPr/>
          </p:nvSpPr>
          <p:spPr bwMode="gray">
            <a:xfrm>
              <a:off x="4276545" y="3243616"/>
              <a:ext cx="1312406" cy="440097"/>
            </a:xfrm>
            <a:prstGeom prst="rect">
              <a:avLst/>
            </a:prstGeom>
            <a:solidFill>
              <a:sysClr val="window" lastClr="FFFFFF"/>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100" b="0" dirty="0" smtClean="0">
                  <a:solidFill>
                    <a:prstClr val="black"/>
                  </a:solidFill>
                  <a:latin typeface="Huawei Sans" panose="020C0503030203020204" pitchFamily="34" charset="0"/>
                </a:rPr>
                <a:t>Prefix = 1.2.3.0/24</a:t>
              </a: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100" b="0" dirty="0" smtClean="0">
                  <a:solidFill>
                    <a:prstClr val="black"/>
                  </a:solidFill>
                  <a:latin typeface="Huawei Sans" panose="020C0503030203020204" pitchFamily="34" charset="0"/>
                </a:rPr>
                <a:t>L3VNI = 88</a:t>
              </a: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8" name="矩形 57"/>
            <p:cNvSpPr/>
            <p:nvPr/>
          </p:nvSpPr>
          <p:spPr bwMode="gray">
            <a:xfrm>
              <a:off x="4233678" y="2786439"/>
              <a:ext cx="1398139" cy="261610"/>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100" b="0" dirty="0" err="1" smtClean="0">
                  <a:solidFill>
                    <a:prstClr val="black"/>
                  </a:solidFill>
                  <a:latin typeface="Huawei Sans" panose="020C0503030203020204" pitchFamily="34" charset="0"/>
                </a:rPr>
                <a:t>Next_Hop</a:t>
              </a:r>
              <a:r>
                <a:rPr lang="en-US" sz="1100" b="0" dirty="0" smtClean="0">
                  <a:solidFill>
                    <a:prstClr val="black"/>
                  </a:solidFill>
                  <a:latin typeface="Huawei Sans" panose="020C0503030203020204" pitchFamily="34" charset="0"/>
                </a:rPr>
                <a:t> = 3.3.3.3</a:t>
              </a: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86317372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800" dirty="0" smtClean="0"/>
              <a:t>(</a:t>
            </a:r>
            <a:r>
              <a:rPr lang="en-US" sz="1800" dirty="0" err="1" smtClean="0"/>
              <a:t>TorF</a:t>
            </a:r>
            <a:r>
              <a:rPr lang="en-US" sz="1800" dirty="0" smtClean="0"/>
              <a:t>) BGP EVPN Type 2 host IP routes can be used to transmit ARP information. (     )</a:t>
            </a:r>
          </a:p>
          <a:p>
            <a:pPr lvl="1"/>
            <a:r>
              <a:rPr lang="en-US" sz="1600" dirty="0" smtClean="0"/>
              <a:t>True</a:t>
            </a:r>
            <a:endParaRPr lang="en-US" altLang="zh-CN" sz="1600" dirty="0" smtClean="0">
              <a:sym typeface="Huawei Sans" panose="020C0503030203020204" pitchFamily="34" charset="0"/>
            </a:endParaRPr>
          </a:p>
          <a:p>
            <a:pPr lvl="1"/>
            <a:r>
              <a:rPr lang="en-US" sz="1600" dirty="0" smtClean="0"/>
              <a:t>False</a:t>
            </a:r>
            <a:endParaRPr lang="en-US" altLang="zh-CN" sz="1600" dirty="0" smtClean="0">
              <a:sym typeface="Huawei Sans" panose="020C0503030203020204" pitchFamily="34" charset="0"/>
            </a:endParaRPr>
          </a:p>
          <a:p>
            <a:r>
              <a:rPr lang="en-US" sz="1800" dirty="0" smtClean="0"/>
              <a:t>(Single-choice)Which of the following statements about BGP EVPN is false? </a:t>
            </a:r>
            <a:r>
              <a:rPr lang="en-US" altLang="zh-CN" sz="1800" dirty="0" smtClean="0"/>
              <a:t>(     )</a:t>
            </a:r>
            <a:endParaRPr lang="en-US" sz="1800" dirty="0" smtClean="0"/>
          </a:p>
          <a:p>
            <a:pPr lvl="1"/>
            <a:r>
              <a:rPr lang="en-US" sz="1600" dirty="0" smtClean="0"/>
              <a:t>MP_REACH_NLRI is used to carry routes.</a:t>
            </a:r>
            <a:endParaRPr lang="en-US" altLang="zh-CN" sz="1600" dirty="0" smtClean="0">
              <a:sym typeface="Huawei Sans" panose="020C0503030203020204" pitchFamily="34" charset="0"/>
            </a:endParaRPr>
          </a:p>
          <a:p>
            <a:pPr lvl="1"/>
            <a:r>
              <a:rPr lang="en-US" sz="1600" dirty="0" smtClean="0"/>
              <a:t>The extended community attribute is used to carry routes.</a:t>
            </a:r>
            <a:endParaRPr lang="en-US" altLang="zh-CN" sz="1600" dirty="0" smtClean="0">
              <a:sym typeface="Huawei Sans" panose="020C0503030203020204" pitchFamily="34" charset="0"/>
            </a:endParaRPr>
          </a:p>
          <a:p>
            <a:pPr lvl="1"/>
            <a:r>
              <a:rPr lang="en-US" sz="1600" dirty="0" smtClean="0"/>
              <a:t>MP_REACH_NLRI is used to carry L2VNIs and L3VNIs.</a:t>
            </a:r>
          </a:p>
          <a:p>
            <a:pPr lvl="1"/>
            <a:r>
              <a:rPr lang="en-US" sz="1600" dirty="0" smtClean="0"/>
              <a:t>The </a:t>
            </a:r>
            <a:r>
              <a:rPr lang="en-US" sz="1600" dirty="0" err="1" smtClean="0"/>
              <a:t>Next_Hop</a:t>
            </a:r>
            <a:r>
              <a:rPr lang="en-US" sz="1600" dirty="0" smtClean="0"/>
              <a:t> attribute is used to carry routes.</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103976609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2000" smtClean="0"/>
              <a:t>VXLAN uses a Layer 3 routed network as the underlay network and uses tunnels to build an overlay network, supporting large-scale tenant networks.</a:t>
            </a:r>
            <a:endParaRPr lang="en-US" altLang="zh-CN" sz="2000" smtClean="0">
              <a:sym typeface="Huawei Sans" panose="020C0503030203020204" pitchFamily="34" charset="0"/>
            </a:endParaRPr>
          </a:p>
          <a:p>
            <a:r>
              <a:rPr lang="en-US" sz="2000" smtClean="0"/>
              <a:t>VXLAN does not define the control plane. To prevent BUM traffic flooding, use other protocols on the control plane to optimize BUM traffic forwarding.</a:t>
            </a:r>
            <a:endParaRPr lang="en-US" altLang="zh-CN" sz="2000" smtClean="0">
              <a:sym typeface="Huawei Sans" panose="020C0503030203020204" pitchFamily="34" charset="0"/>
            </a:endParaRPr>
          </a:p>
          <a:p>
            <a:r>
              <a:rPr lang="en-US" sz="2000" smtClean="0"/>
              <a:t>BGP EVPN defines several new types of BGP EVPN routes by extending BGP. These BGP EVPN routes can be used to transmit VTEP addresses, host information, and routing information, effectively controlling flooding of BUM traffic.</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27961122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2E17D0E-E852-43E8-8E47-95065C0ECAD9}"/>
              </a:ext>
            </a:extLst>
          </p:cNvPr>
          <p:cNvSpPr>
            <a:spLocks noGrp="1"/>
          </p:cNvSpPr>
          <p:nvPr>
            <p:ph type="title"/>
          </p:nvPr>
        </p:nvSpPr>
        <p:spPr bwMode="gray"/>
        <p:txBody>
          <a:bodyPr/>
          <a:lstStyle/>
          <a:p>
            <a:r>
              <a:rPr lang="en-US" smtClean="0"/>
              <a:t>Challenges Facing Traditional Networks</a:t>
            </a:r>
            <a:endParaRPr lang="en-US" altLang="zh-CN" dirty="0">
              <a:sym typeface="Huawei Sans" panose="020C0503030203020204" pitchFamily="34" charset="0"/>
            </a:endParaRPr>
          </a:p>
        </p:txBody>
      </p:sp>
      <p:sp>
        <p:nvSpPr>
          <p:cNvPr id="9" name="圆角矩形 75"/>
          <p:cNvSpPr/>
          <p:nvPr/>
        </p:nvSpPr>
        <p:spPr bwMode="gray">
          <a:xfrm>
            <a:off x="731838" y="982842"/>
            <a:ext cx="3402013" cy="455532"/>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30B5C5"/>
                </a:solidFill>
                <a:latin typeface="Huawei Sans" panose="020C0503030203020204" pitchFamily="34" charset="0"/>
              </a:rPr>
              <a:t>VM quantity limited by entry specifications of devices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731839" y="1460088"/>
            <a:ext cx="3402012" cy="4673722"/>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rtlCol="0" anchor="t" anchorCtr="0"/>
          <a:lstStyle/>
          <a:p>
            <a:pPr marL="176213" indent="-176213" fontAlgn="ctr">
              <a:lnSpc>
                <a:spcPct val="14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Server virtualization leads to an exponential growth of the number of VMs, compared with physical servers. However, the MAC address table size of a Layer 2 device at the access side is incapable to meet this change.</a:t>
            </a:r>
            <a:endParaRPr lang="en-US" altLang="zh-CN" sz="12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4225084" y="982842"/>
            <a:ext cx="3524779" cy="455532"/>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30B5C5"/>
                </a:solidFill>
                <a:latin typeface="Huawei Sans" panose="020C0503030203020204" pitchFamily="34" charset="0"/>
              </a:rPr>
              <a:t>Limited network isolation capabilities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4225084" y="1460088"/>
            <a:ext cx="3524779" cy="4673722"/>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rtlCol="0" anchor="t" anchorCtr="0"/>
          <a:lstStyle/>
          <a:p>
            <a:pPr marL="176213" indent="-176213" fontAlgn="ctr">
              <a:lnSpc>
                <a:spcPct val="140000"/>
              </a:lnSpc>
              <a:spcAft>
                <a:spcPts val="600"/>
              </a:spcAft>
              <a:buFont typeface="Arial" panose="020B0604020202020204" pitchFamily="34" charset="0"/>
              <a:buChar char="•"/>
            </a:pPr>
            <a:r>
              <a:rPr lang="en-US" sz="1200" dirty="0" smtClean="0">
                <a:solidFill>
                  <a:schemeClr val="tx1">
                    <a:lumMod val="95000"/>
                    <a:lumOff val="5000"/>
                  </a:schemeClr>
                </a:solidFill>
                <a:latin typeface="Huawei Sans" panose="020C0503030203020204" pitchFamily="34" charset="0"/>
              </a:rPr>
              <a:t>The VLAN ID field has only 12 bits.</a:t>
            </a:r>
            <a:endParaRPr lang="en-US" altLang="zh-CN" sz="12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ct val="140000"/>
              </a:lnSpc>
              <a:spcAft>
                <a:spcPts val="600"/>
              </a:spcAft>
              <a:buFont typeface="Arial" panose="020B0604020202020204" pitchFamily="34" charset="0"/>
              <a:buChar char="•"/>
            </a:pPr>
            <a:r>
              <a:rPr lang="en-US" sz="1200" dirty="0" smtClean="0">
                <a:solidFill>
                  <a:schemeClr val="tx1">
                    <a:lumMod val="95000"/>
                    <a:lumOff val="5000"/>
                  </a:schemeClr>
                </a:solidFill>
                <a:latin typeface="Huawei Sans" panose="020C0503030203020204" pitchFamily="34" charset="0"/>
              </a:rPr>
              <a:t>The number of tenants is much greater than the number of available VLANs in large virtualization and cloud computing service scenarios.</a:t>
            </a:r>
            <a:endParaRPr lang="en-US" altLang="zh-CN" sz="12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ct val="14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VLANs on traditional Layer 2 networks cannot adapt to dynamic network adjustment.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75"/>
          <p:cNvSpPr/>
          <p:nvPr/>
        </p:nvSpPr>
        <p:spPr bwMode="gray">
          <a:xfrm>
            <a:off x="7837812" y="963510"/>
            <a:ext cx="3622351" cy="455532"/>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30B5C5"/>
                </a:solidFill>
                <a:latin typeface="Huawei Sans" panose="020C0503030203020204" pitchFamily="34" charset="0"/>
              </a:rPr>
              <a:t>Limited VM migration scope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7837812" y="1460088"/>
            <a:ext cx="3622351" cy="4673722"/>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rtlCol="0" anchor="t" anchorCtr="0"/>
          <a:lstStyle/>
          <a:p>
            <a:pPr marL="176213" indent="-176213" fontAlgn="ctr">
              <a:lnSpc>
                <a:spcPct val="140000"/>
              </a:lnSpc>
              <a:spcAft>
                <a:spcPts val="600"/>
              </a:spcAft>
              <a:buFont typeface="Arial" panose="020B0604020202020204" pitchFamily="34" charset="0"/>
              <a:buChar char="•"/>
            </a:pPr>
            <a:r>
              <a:rPr lang="en-US" sz="1200" dirty="0" smtClean="0">
                <a:solidFill>
                  <a:schemeClr val="tx1">
                    <a:lumMod val="95000"/>
                    <a:lumOff val="5000"/>
                  </a:schemeClr>
                </a:solidFill>
                <a:latin typeface="Huawei Sans" panose="020C0503030203020204" pitchFamily="34" charset="0"/>
              </a:rPr>
              <a:t>VM migration must be performed on a Layer 2 network.</a:t>
            </a:r>
            <a:endParaRPr lang="en-US" altLang="zh-CN" sz="12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ct val="140000"/>
              </a:lnSpc>
              <a:spcAft>
                <a:spcPts val="600"/>
              </a:spcAft>
              <a:buFont typeface="Arial" panose="020B0604020202020204" pitchFamily="34" charset="0"/>
              <a:buChar char="•"/>
            </a:pPr>
            <a:r>
              <a:rPr lang="en-US" sz="1200" dirty="0" smtClean="0">
                <a:solidFill>
                  <a:schemeClr val="tx1">
                    <a:lumMod val="95000"/>
                    <a:lumOff val="5000"/>
                  </a:schemeClr>
                </a:solidFill>
                <a:latin typeface="Huawei Sans" panose="020C0503030203020204" pitchFamily="34" charset="0"/>
              </a:rPr>
              <a:t>VM migration on a traditional Layer 2 network is limited to a small scope.</a:t>
            </a:r>
            <a:endParaRPr lang="en-US" altLang="zh-CN" sz="12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159"/>
          <p:cNvSpPr/>
          <p:nvPr/>
        </p:nvSpPr>
        <p:spPr bwMode="gray">
          <a:xfrm flipH="1">
            <a:off x="973139" y="3696502"/>
            <a:ext cx="2902268" cy="15699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87" descr="汇聚交换机.png"/>
          <p:cNvPicPr>
            <a:picLocks noChangeAspect="1"/>
          </p:cNvPicPr>
          <p:nvPr/>
        </p:nvPicPr>
        <p:blipFill>
          <a:blip r:embed="rId3" cstate="print"/>
          <a:stretch>
            <a:fillRect/>
          </a:stretch>
        </p:blipFill>
        <p:spPr bwMode="gray">
          <a:xfrm>
            <a:off x="1973116" y="4108926"/>
            <a:ext cx="405710" cy="331945"/>
          </a:xfrm>
          <a:prstGeom prst="rect">
            <a:avLst/>
          </a:prstGeom>
        </p:spPr>
      </p:pic>
      <p:pic>
        <p:nvPicPr>
          <p:cNvPr id="19" name="图片 76" descr="接入交换机.png"/>
          <p:cNvPicPr>
            <a:picLocks noChangeAspect="1"/>
          </p:cNvPicPr>
          <p:nvPr/>
        </p:nvPicPr>
        <p:blipFill>
          <a:blip r:embed="rId4" cstate="print"/>
          <a:stretch>
            <a:fillRect/>
          </a:stretch>
        </p:blipFill>
        <p:spPr bwMode="gray">
          <a:xfrm>
            <a:off x="1343142" y="5039435"/>
            <a:ext cx="405710" cy="331945"/>
          </a:xfrm>
          <a:prstGeom prst="rect">
            <a:avLst/>
          </a:prstGeom>
        </p:spPr>
      </p:pic>
      <p:pic>
        <p:nvPicPr>
          <p:cNvPr id="20" name="图片 87" descr="汇聚交换机.png"/>
          <p:cNvPicPr>
            <a:picLocks noChangeAspect="1"/>
          </p:cNvPicPr>
          <p:nvPr/>
        </p:nvPicPr>
        <p:blipFill>
          <a:blip r:embed="rId3" cstate="print"/>
          <a:stretch>
            <a:fillRect/>
          </a:stretch>
        </p:blipFill>
        <p:spPr bwMode="gray">
          <a:xfrm>
            <a:off x="2603090" y="4108926"/>
            <a:ext cx="405710" cy="331945"/>
          </a:xfrm>
          <a:prstGeom prst="rect">
            <a:avLst/>
          </a:prstGeom>
        </p:spPr>
      </p:pic>
      <p:pic>
        <p:nvPicPr>
          <p:cNvPr id="21" name="图片 76" descr="接入交换机.png"/>
          <p:cNvPicPr>
            <a:picLocks noChangeAspect="1"/>
          </p:cNvPicPr>
          <p:nvPr/>
        </p:nvPicPr>
        <p:blipFill>
          <a:blip r:embed="rId4" cstate="print"/>
          <a:stretch>
            <a:fillRect/>
          </a:stretch>
        </p:blipFill>
        <p:spPr bwMode="gray">
          <a:xfrm>
            <a:off x="3233063" y="5039435"/>
            <a:ext cx="405710" cy="331945"/>
          </a:xfrm>
          <a:prstGeom prst="rect">
            <a:avLst/>
          </a:prstGeom>
        </p:spPr>
      </p:pic>
      <p:pic>
        <p:nvPicPr>
          <p:cNvPr id="22" name="图片 38" descr="交换机.png"/>
          <p:cNvPicPr>
            <a:picLocks noChangeAspect="1"/>
          </p:cNvPicPr>
          <p:nvPr/>
        </p:nvPicPr>
        <p:blipFill>
          <a:blip r:embed="rId5" cstate="print"/>
          <a:stretch>
            <a:fillRect/>
          </a:stretch>
        </p:blipFill>
        <p:spPr bwMode="gray">
          <a:xfrm>
            <a:off x="974315" y="5618150"/>
            <a:ext cx="368827" cy="301767"/>
          </a:xfrm>
          <a:prstGeom prst="rect">
            <a:avLst/>
          </a:prstGeom>
        </p:spPr>
      </p:pic>
      <p:pic>
        <p:nvPicPr>
          <p:cNvPr id="23" name="图片 38" descr="交换机.png"/>
          <p:cNvPicPr>
            <a:picLocks noChangeAspect="1"/>
          </p:cNvPicPr>
          <p:nvPr/>
        </p:nvPicPr>
        <p:blipFill>
          <a:blip r:embed="rId5" cstate="print"/>
          <a:stretch>
            <a:fillRect/>
          </a:stretch>
        </p:blipFill>
        <p:spPr bwMode="gray">
          <a:xfrm>
            <a:off x="1748852" y="5618150"/>
            <a:ext cx="368827" cy="301767"/>
          </a:xfrm>
          <a:prstGeom prst="rect">
            <a:avLst/>
          </a:prstGeom>
        </p:spPr>
      </p:pic>
      <p:grpSp>
        <p:nvGrpSpPr>
          <p:cNvPr id="24" name="Group 3"/>
          <p:cNvGrpSpPr/>
          <p:nvPr/>
        </p:nvGrpSpPr>
        <p:grpSpPr bwMode="gray">
          <a:xfrm>
            <a:off x="1415014" y="5754850"/>
            <a:ext cx="261965" cy="61979"/>
            <a:chOff x="559282" y="6488261"/>
            <a:chExt cx="261965" cy="61979"/>
          </a:xfrm>
          <a:solidFill>
            <a:schemeClr val="bg1">
              <a:lumMod val="50000"/>
            </a:schemeClr>
          </a:solidFill>
        </p:grpSpPr>
        <p:sp>
          <p:nvSpPr>
            <p:cNvPr id="25"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8" name="图片 38" descr="交换机.png"/>
          <p:cNvPicPr>
            <a:picLocks noChangeAspect="1"/>
          </p:cNvPicPr>
          <p:nvPr/>
        </p:nvPicPr>
        <p:blipFill>
          <a:blip r:embed="rId5" cstate="print"/>
          <a:stretch>
            <a:fillRect/>
          </a:stretch>
        </p:blipFill>
        <p:spPr bwMode="gray">
          <a:xfrm>
            <a:off x="2850418" y="5618150"/>
            <a:ext cx="368827" cy="301767"/>
          </a:xfrm>
          <a:prstGeom prst="rect">
            <a:avLst/>
          </a:prstGeom>
        </p:spPr>
      </p:pic>
      <p:pic>
        <p:nvPicPr>
          <p:cNvPr id="29" name="图片 38" descr="交换机.png"/>
          <p:cNvPicPr>
            <a:picLocks noChangeAspect="1"/>
          </p:cNvPicPr>
          <p:nvPr/>
        </p:nvPicPr>
        <p:blipFill>
          <a:blip r:embed="rId5" cstate="print"/>
          <a:stretch>
            <a:fillRect/>
          </a:stretch>
        </p:blipFill>
        <p:spPr bwMode="gray">
          <a:xfrm>
            <a:off x="3624955" y="5618150"/>
            <a:ext cx="368827" cy="301767"/>
          </a:xfrm>
          <a:prstGeom prst="rect">
            <a:avLst/>
          </a:prstGeom>
        </p:spPr>
      </p:pic>
      <p:grpSp>
        <p:nvGrpSpPr>
          <p:cNvPr id="30" name="Group 3"/>
          <p:cNvGrpSpPr/>
          <p:nvPr/>
        </p:nvGrpSpPr>
        <p:grpSpPr bwMode="gray">
          <a:xfrm>
            <a:off x="3291117" y="5754850"/>
            <a:ext cx="261965" cy="61979"/>
            <a:chOff x="559282" y="6488261"/>
            <a:chExt cx="261965" cy="61979"/>
          </a:xfrm>
          <a:solidFill>
            <a:schemeClr val="bg1">
              <a:lumMod val="50000"/>
            </a:schemeClr>
          </a:solidFill>
        </p:grpSpPr>
        <p:sp>
          <p:nvSpPr>
            <p:cNvPr id="31"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文本框 33"/>
          <p:cNvSpPr txBox="1"/>
          <p:nvPr/>
        </p:nvSpPr>
        <p:spPr bwMode="gray">
          <a:xfrm>
            <a:off x="1724091" y="5325699"/>
            <a:ext cx="1645002" cy="261610"/>
          </a:xfrm>
          <a:prstGeom prst="rect">
            <a:avLst/>
          </a:prstGeom>
          <a:noFill/>
        </p:spPr>
        <p:txBody>
          <a:bodyPr wrap="none" rtlCol="0">
            <a:spAutoFit/>
          </a:bodyPr>
          <a:lstStyle/>
          <a:p>
            <a:pPr fontAlgn="ctr"/>
            <a:r>
              <a:rPr lang="en-US" sz="1100" dirty="0" smtClean="0">
                <a:latin typeface="Huawei Sans" panose="020C0503030203020204" pitchFamily="34" charset="0"/>
              </a:rPr>
              <a:t>Large numbers of VMs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79"/>
          <p:cNvSpPr txBox="1"/>
          <p:nvPr/>
        </p:nvSpPr>
        <p:spPr bwMode="gray">
          <a:xfrm>
            <a:off x="1446003" y="4543958"/>
            <a:ext cx="2128611" cy="370800"/>
          </a:xfrm>
          <a:prstGeom prst="roundRect">
            <a:avLst>
              <a:gd name="adj" fmla="val 49545"/>
            </a:avLst>
          </a:prstGeom>
          <a:solidFill>
            <a:srgbClr val="EC7061"/>
          </a:solidFill>
          <a:ln>
            <a:noFill/>
          </a:ln>
        </p:spPr>
        <p:txBody>
          <a:bodyPr wrap="square" lIns="36000" tIns="36000" rIns="36000" bIns="36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50" dirty="0" smtClean="0">
                <a:latin typeface="Huawei Sans" panose="020C0503030203020204" pitchFamily="34" charset="0"/>
              </a:rPr>
              <a:t>Each device must have a large MAC address table.</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p:cNvSpPr/>
          <p:nvPr/>
        </p:nvSpPr>
        <p:spPr bwMode="gray">
          <a:xfrm>
            <a:off x="4386386" y="3808696"/>
            <a:ext cx="595152" cy="460021"/>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ctr">
              <a:defRPr/>
            </a:pPr>
            <a:r>
              <a:rPr lang="en-US" sz="800" dirty="0" smtClean="0">
                <a:solidFill>
                  <a:schemeClr val="tx1"/>
                </a:solidFill>
                <a:latin typeface="Huawei Sans" panose="020C0503030203020204" pitchFamily="34" charset="0"/>
              </a:rPr>
              <a:t>Destination</a:t>
            </a:r>
            <a:endParaRPr lang="en-US" altLang="zh-CN" sz="8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defRPr/>
            </a:pPr>
            <a:r>
              <a:rPr lang="en-US" sz="800" dirty="0" smtClean="0">
                <a:solidFill>
                  <a:schemeClr val="tx1"/>
                </a:solidFill>
                <a:latin typeface="Huawei Sans" panose="020C0503030203020204" pitchFamily="34" charset="0"/>
              </a:rPr>
              <a:t>MAC</a:t>
            </a:r>
            <a:endParaRPr lang="en-US" altLang="zh-CN" sz="8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bwMode="gray">
          <a:xfrm>
            <a:off x="4981537" y="3808696"/>
            <a:ext cx="527113" cy="460021"/>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ctr">
              <a:defRPr/>
            </a:pPr>
            <a:r>
              <a:rPr lang="en-US" sz="800" dirty="0" smtClean="0">
                <a:solidFill>
                  <a:schemeClr val="tx1"/>
                </a:solidFill>
                <a:latin typeface="Huawei Sans" panose="020C0503030203020204" pitchFamily="34" charset="0"/>
              </a:rPr>
              <a:t>Source</a:t>
            </a:r>
            <a:endParaRPr lang="en-US" altLang="zh-CN" sz="8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defRPr/>
            </a:pPr>
            <a:r>
              <a:rPr lang="en-US" sz="800" dirty="0" smtClean="0">
                <a:solidFill>
                  <a:schemeClr val="tx1"/>
                </a:solidFill>
                <a:latin typeface="Huawei Sans" panose="020C0503030203020204" pitchFamily="34" charset="0"/>
              </a:rPr>
              <a:t>MAC</a:t>
            </a:r>
            <a:endParaRPr lang="en-US" altLang="zh-CN" sz="8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5508650" y="3808696"/>
            <a:ext cx="527113" cy="460021"/>
          </a:xfrm>
          <a:prstGeom prst="rect">
            <a:avLst/>
          </a:prstGeom>
          <a:solidFill>
            <a:srgbClr val="EC706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ctr">
              <a:defRPr/>
            </a:pPr>
            <a:r>
              <a:rPr lang="en-US" sz="1050" dirty="0" smtClean="0">
                <a:solidFill>
                  <a:schemeClr val="bg1"/>
                </a:solidFill>
                <a:latin typeface="Huawei Sans" panose="020C0503030203020204" pitchFamily="34" charset="0"/>
              </a:rPr>
              <a:t>802.1Q</a:t>
            </a:r>
          </a:p>
          <a:p>
            <a:pPr algn="ctr" fontAlgn="ctr">
              <a:defRPr/>
            </a:pPr>
            <a:r>
              <a:rPr lang="en-US" sz="1050" dirty="0" smtClean="0">
                <a:solidFill>
                  <a:schemeClr val="bg1"/>
                </a:solidFill>
                <a:latin typeface="Huawei Sans" panose="020C0503030203020204" pitchFamily="34" charset="0"/>
              </a:rPr>
              <a:t>Tag</a:t>
            </a:r>
            <a:endParaRPr lang="en-US" altLang="zh-CN" sz="105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6035763" y="3808696"/>
            <a:ext cx="527113" cy="460021"/>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ctr">
              <a:defRPr/>
            </a:pPr>
            <a:r>
              <a:rPr lang="en-US" sz="800" dirty="0" smtClean="0">
                <a:solidFill>
                  <a:schemeClr val="tx1"/>
                </a:solidFill>
                <a:latin typeface="Huawei Sans" panose="020C0503030203020204" pitchFamily="34" charset="0"/>
              </a:rPr>
              <a:t>Length/</a:t>
            </a:r>
          </a:p>
          <a:p>
            <a:pPr algn="ctr" fontAlgn="ctr">
              <a:defRPr/>
            </a:pPr>
            <a:r>
              <a:rPr lang="en-US" sz="800" dirty="0" smtClean="0">
                <a:solidFill>
                  <a:schemeClr val="tx1"/>
                </a:solidFill>
                <a:latin typeface="Huawei Sans" panose="020C0503030203020204" pitchFamily="34" charset="0"/>
              </a:rPr>
              <a:t>Type</a:t>
            </a:r>
            <a:endParaRPr lang="en-US" altLang="zh-CN" sz="8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6561085" y="3808696"/>
            <a:ext cx="527113" cy="460021"/>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ctr">
              <a:defRPr/>
            </a:pPr>
            <a:r>
              <a:rPr lang="en-US" sz="800" dirty="0" smtClean="0">
                <a:solidFill>
                  <a:schemeClr val="tx1"/>
                </a:solidFill>
                <a:latin typeface="Huawei Sans" panose="020C0503030203020204" pitchFamily="34" charset="0"/>
              </a:rPr>
              <a:t>Payload</a:t>
            </a:r>
            <a:endParaRPr lang="en-US" altLang="zh-CN" sz="8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7088198" y="3808696"/>
            <a:ext cx="527113" cy="460021"/>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ctr">
              <a:defRPr/>
            </a:pPr>
            <a:r>
              <a:rPr lang="en-US" sz="800" dirty="0" smtClean="0">
                <a:solidFill>
                  <a:schemeClr val="tx1"/>
                </a:solidFill>
                <a:latin typeface="Huawei Sans" panose="020C0503030203020204" pitchFamily="34" charset="0"/>
              </a:rPr>
              <a:t>FCS</a:t>
            </a:r>
            <a:endParaRPr lang="en-US" altLang="zh-CN" sz="8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6183826" y="3531697"/>
            <a:ext cx="1503938" cy="253916"/>
          </a:xfrm>
          <a:prstGeom prst="rect">
            <a:avLst/>
          </a:prstGeom>
          <a:noFill/>
        </p:spPr>
        <p:txBody>
          <a:bodyPr wrap="none" rtlCol="0">
            <a:spAutoFit/>
          </a:bodyPr>
          <a:lstStyle/>
          <a:p>
            <a:pPr fontAlgn="ctr"/>
            <a:r>
              <a:rPr lang="en-US" sz="1050" dirty="0" smtClean="0">
                <a:latin typeface="Huawei Sans" panose="020C0503030203020204" pitchFamily="34" charset="0"/>
              </a:rPr>
              <a:t>802.1Q-tagged frame</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箭头连接符 64"/>
          <p:cNvCxnSpPr/>
          <p:nvPr/>
        </p:nvCxnSpPr>
        <p:spPr bwMode="gray">
          <a:xfrm>
            <a:off x="5772206" y="4268717"/>
            <a:ext cx="0" cy="311977"/>
          </a:xfrm>
          <a:prstGeom prst="straightConnector1">
            <a:avLst/>
          </a:prstGeom>
          <a:ln w="1905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bwMode="gray">
          <a:xfrm>
            <a:off x="4262797" y="4522554"/>
            <a:ext cx="3032762" cy="415498"/>
          </a:xfrm>
          <a:prstGeom prst="rect">
            <a:avLst/>
          </a:prstGeom>
          <a:noFill/>
        </p:spPr>
        <p:txBody>
          <a:bodyPr wrap="square" rtlCol="0">
            <a:spAutoFit/>
          </a:bodyPr>
          <a:lstStyle/>
          <a:p>
            <a:pPr algn="ctr" fontAlgn="ctr"/>
            <a:r>
              <a:rPr lang="en-US" sz="1050" b="1" dirty="0" smtClean="0">
                <a:solidFill>
                  <a:srgbClr val="C7000B"/>
                </a:solidFill>
                <a:latin typeface="Huawei Sans" panose="020C0503030203020204" pitchFamily="34" charset="0"/>
              </a:rPr>
              <a:t>The 12-bit VLAN IDs can represent only 4096 logical units.</a:t>
            </a:r>
            <a:endParaRPr lang="en-US" altLang="zh-CN" sz="105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159"/>
          <p:cNvSpPr/>
          <p:nvPr/>
        </p:nvSpPr>
        <p:spPr bwMode="gray">
          <a:xfrm flipH="1">
            <a:off x="4974951" y="4902516"/>
            <a:ext cx="1986880" cy="10747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179"/>
          <p:cNvSpPr txBox="1"/>
          <p:nvPr/>
        </p:nvSpPr>
        <p:spPr bwMode="gray">
          <a:xfrm>
            <a:off x="4390750" y="5255623"/>
            <a:ext cx="3155282" cy="371417"/>
          </a:xfrm>
          <a:prstGeom prst="roundRect">
            <a:avLst>
              <a:gd name="adj" fmla="val 49545"/>
            </a:avLst>
          </a:prstGeom>
          <a:solidFill>
            <a:srgbClr val="EC7061"/>
          </a:solidFill>
          <a:ln>
            <a:noFill/>
          </a:ln>
        </p:spPr>
        <p:txBody>
          <a:bodyPr wrap="square" lIns="36000" tIns="36000" rIns="36000" bIns="36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50" dirty="0" smtClean="0">
                <a:latin typeface="Huawei Sans" panose="020C0503030203020204" pitchFamily="34" charset="0"/>
              </a:rPr>
              <a:t>The number of tenants supported by a large DC is much greater than 4096.</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5695890" y="5606539"/>
            <a:ext cx="423514" cy="307777"/>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rPr>
              <a:t>DC</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159"/>
          <p:cNvSpPr/>
          <p:nvPr/>
        </p:nvSpPr>
        <p:spPr bwMode="gray">
          <a:xfrm flipH="1">
            <a:off x="8183138" y="3633827"/>
            <a:ext cx="2902268" cy="15699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图片 87" descr="汇聚交换机.png"/>
          <p:cNvPicPr>
            <a:picLocks noChangeAspect="1"/>
          </p:cNvPicPr>
          <p:nvPr/>
        </p:nvPicPr>
        <p:blipFill>
          <a:blip r:embed="rId3" cstate="print"/>
          <a:stretch>
            <a:fillRect/>
          </a:stretch>
        </p:blipFill>
        <p:spPr bwMode="gray">
          <a:xfrm>
            <a:off x="9183115" y="4158177"/>
            <a:ext cx="405710" cy="331945"/>
          </a:xfrm>
          <a:prstGeom prst="rect">
            <a:avLst/>
          </a:prstGeom>
        </p:spPr>
      </p:pic>
      <p:pic>
        <p:nvPicPr>
          <p:cNvPr id="73" name="图片 76" descr="接入交换机.png"/>
          <p:cNvPicPr>
            <a:picLocks noChangeAspect="1"/>
          </p:cNvPicPr>
          <p:nvPr/>
        </p:nvPicPr>
        <p:blipFill>
          <a:blip r:embed="rId4" cstate="print"/>
          <a:stretch>
            <a:fillRect/>
          </a:stretch>
        </p:blipFill>
        <p:spPr bwMode="gray">
          <a:xfrm>
            <a:off x="8553141" y="4976760"/>
            <a:ext cx="405710" cy="331945"/>
          </a:xfrm>
          <a:prstGeom prst="rect">
            <a:avLst/>
          </a:prstGeom>
        </p:spPr>
      </p:pic>
      <p:pic>
        <p:nvPicPr>
          <p:cNvPr id="74" name="图片 87" descr="汇聚交换机.png"/>
          <p:cNvPicPr>
            <a:picLocks noChangeAspect="1"/>
          </p:cNvPicPr>
          <p:nvPr/>
        </p:nvPicPr>
        <p:blipFill>
          <a:blip r:embed="rId3" cstate="print"/>
          <a:stretch>
            <a:fillRect/>
          </a:stretch>
        </p:blipFill>
        <p:spPr bwMode="gray">
          <a:xfrm>
            <a:off x="9813089" y="4158177"/>
            <a:ext cx="405710" cy="331945"/>
          </a:xfrm>
          <a:prstGeom prst="rect">
            <a:avLst/>
          </a:prstGeom>
        </p:spPr>
      </p:pic>
      <p:pic>
        <p:nvPicPr>
          <p:cNvPr id="75" name="图片 76" descr="接入交换机.png"/>
          <p:cNvPicPr>
            <a:picLocks noChangeAspect="1"/>
          </p:cNvPicPr>
          <p:nvPr/>
        </p:nvPicPr>
        <p:blipFill>
          <a:blip r:embed="rId4" cstate="print"/>
          <a:stretch>
            <a:fillRect/>
          </a:stretch>
        </p:blipFill>
        <p:spPr bwMode="gray">
          <a:xfrm>
            <a:off x="10443062" y="4976760"/>
            <a:ext cx="405710" cy="331945"/>
          </a:xfrm>
          <a:prstGeom prst="rect">
            <a:avLst/>
          </a:prstGeom>
        </p:spPr>
      </p:pic>
      <p:sp>
        <p:nvSpPr>
          <p:cNvPr id="76" name="TextBox 179"/>
          <p:cNvSpPr txBox="1"/>
          <p:nvPr/>
        </p:nvSpPr>
        <p:spPr bwMode="gray">
          <a:xfrm>
            <a:off x="7883041" y="3541287"/>
            <a:ext cx="3516018" cy="370800"/>
          </a:xfrm>
          <a:prstGeom prst="roundRect">
            <a:avLst>
              <a:gd name="adj" fmla="val 49545"/>
            </a:avLst>
          </a:prstGeom>
          <a:solidFill>
            <a:srgbClr val="EC7061"/>
          </a:solidFill>
          <a:ln>
            <a:noFill/>
          </a:ln>
        </p:spPr>
        <p:txBody>
          <a:bodyPr wrap="square" lIns="36000" tIns="36000" rIns="36000" bIns="36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50" dirty="0" smtClean="0">
                <a:latin typeface="Huawei Sans" panose="020C0503030203020204" pitchFamily="34" charset="0"/>
              </a:rPr>
              <a:t>VMs can be migrated only within a VLAN. The number of VLANs is limited.</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7" name="图片 38" descr="交换机.png"/>
          <p:cNvPicPr>
            <a:picLocks noChangeAspect="1"/>
          </p:cNvPicPr>
          <p:nvPr/>
        </p:nvPicPr>
        <p:blipFill>
          <a:blip r:embed="rId5" cstate="print"/>
          <a:stretch>
            <a:fillRect/>
          </a:stretch>
        </p:blipFill>
        <p:spPr bwMode="gray">
          <a:xfrm>
            <a:off x="8559853" y="5776330"/>
            <a:ext cx="368827" cy="301767"/>
          </a:xfrm>
          <a:prstGeom prst="rect">
            <a:avLst/>
          </a:prstGeom>
        </p:spPr>
      </p:pic>
      <p:pic>
        <p:nvPicPr>
          <p:cNvPr id="78" name="图片 38" descr="交换机.png"/>
          <p:cNvPicPr>
            <a:picLocks noChangeAspect="1"/>
          </p:cNvPicPr>
          <p:nvPr/>
        </p:nvPicPr>
        <p:blipFill>
          <a:blip r:embed="rId5" cstate="print"/>
          <a:stretch>
            <a:fillRect/>
          </a:stretch>
        </p:blipFill>
        <p:spPr bwMode="gray">
          <a:xfrm>
            <a:off x="10479945" y="5776330"/>
            <a:ext cx="368827" cy="301767"/>
          </a:xfrm>
          <a:prstGeom prst="rect">
            <a:avLst/>
          </a:prstGeom>
        </p:spPr>
      </p:pic>
      <p:cxnSp>
        <p:nvCxnSpPr>
          <p:cNvPr id="79" name="直接箭头连接符 78"/>
          <p:cNvCxnSpPr>
            <a:stCxn id="77" idx="3"/>
            <a:endCxn id="78" idx="1"/>
          </p:cNvCxnSpPr>
          <p:nvPr/>
        </p:nvCxnSpPr>
        <p:spPr bwMode="gray">
          <a:xfrm>
            <a:off x="8928680" y="5927214"/>
            <a:ext cx="1551265" cy="0"/>
          </a:xfrm>
          <a:prstGeom prst="straightConnector1">
            <a:avLst/>
          </a:prstGeom>
          <a:ln w="1905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bwMode="gray">
          <a:xfrm>
            <a:off x="9270970" y="5643022"/>
            <a:ext cx="824265" cy="253916"/>
          </a:xfrm>
          <a:prstGeom prst="rect">
            <a:avLst/>
          </a:prstGeom>
          <a:noFill/>
        </p:spPr>
        <p:txBody>
          <a:bodyPr wrap="none" rtlCol="0">
            <a:spAutoFit/>
          </a:bodyPr>
          <a:lstStyle/>
          <a:p>
            <a:pPr fontAlgn="ctr"/>
            <a:r>
              <a:rPr lang="en-US" sz="1050" b="1" dirty="0" smtClean="0">
                <a:solidFill>
                  <a:srgbClr val="C7000B"/>
                </a:solidFill>
                <a:latin typeface="Huawei Sans" panose="020C0503030203020204" pitchFamily="34" charset="0"/>
              </a:rPr>
              <a:t>Migration</a:t>
            </a:r>
            <a:endParaRPr lang="en-US" altLang="zh-CN" sz="105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任意多边形 82"/>
          <p:cNvSpPr/>
          <p:nvPr/>
        </p:nvSpPr>
        <p:spPr bwMode="gray">
          <a:xfrm>
            <a:off x="8694116" y="4266030"/>
            <a:ext cx="1977973" cy="1454196"/>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26317"/>
              <a:gd name="connsiteY0" fmla="*/ 6235858 h 6235858"/>
              <a:gd name="connsiteX1" fmla="*/ 26317 w 26317"/>
              <a:gd name="connsiteY1" fmla="*/ 18447 h 6235858"/>
              <a:gd name="connsiteX0" fmla="*/ 0 w 26317"/>
              <a:gd name="connsiteY0" fmla="*/ 6246050 h 6246050"/>
              <a:gd name="connsiteX1" fmla="*/ 26317 w 26317"/>
              <a:gd name="connsiteY1" fmla="*/ 28639 h 6246050"/>
              <a:gd name="connsiteX0" fmla="*/ 0 w 29058"/>
              <a:gd name="connsiteY0" fmla="*/ 1313102 h 1344802"/>
              <a:gd name="connsiteX1" fmla="*/ 29058 w 29058"/>
              <a:gd name="connsiteY1" fmla="*/ 1344801 h 1344802"/>
              <a:gd name="connsiteX0" fmla="*/ 0 w 29058"/>
              <a:gd name="connsiteY0" fmla="*/ 3854085 h 3885785"/>
              <a:gd name="connsiteX1" fmla="*/ 29058 w 29058"/>
              <a:gd name="connsiteY1" fmla="*/ 3885784 h 3885785"/>
              <a:gd name="connsiteX0" fmla="*/ 0 w 29972"/>
              <a:gd name="connsiteY0" fmla="*/ 3798506 h 3916997"/>
              <a:gd name="connsiteX1" fmla="*/ 29972 w 29972"/>
              <a:gd name="connsiteY1" fmla="*/ 3916996 h 3916997"/>
              <a:gd name="connsiteX0" fmla="*/ 228 w 30200"/>
              <a:gd name="connsiteY0" fmla="*/ 3982025 h 4100516"/>
              <a:gd name="connsiteX1" fmla="*/ 30200 w 30200"/>
              <a:gd name="connsiteY1" fmla="*/ 4100515 h 4100516"/>
              <a:gd name="connsiteX0" fmla="*/ 227 w 30330"/>
              <a:gd name="connsiteY0" fmla="*/ 4076139 h 4076139"/>
              <a:gd name="connsiteX1" fmla="*/ 30330 w 30330"/>
              <a:gd name="connsiteY1" fmla="*/ 4042742 h 4076139"/>
              <a:gd name="connsiteX0" fmla="*/ 228 w 30200"/>
              <a:gd name="connsiteY0" fmla="*/ 4116880 h 4116880"/>
              <a:gd name="connsiteX1" fmla="*/ 30200 w 30200"/>
              <a:gd name="connsiteY1" fmla="*/ 4018389 h 4116880"/>
              <a:gd name="connsiteX0" fmla="*/ 225 w 30589"/>
              <a:gd name="connsiteY0" fmla="*/ 4062610 h 4062610"/>
              <a:gd name="connsiteX1" fmla="*/ 30589 w 30589"/>
              <a:gd name="connsiteY1" fmla="*/ 4050913 h 4062610"/>
              <a:gd name="connsiteX0" fmla="*/ 0 w 30364"/>
              <a:gd name="connsiteY0" fmla="*/ 4036272 h 4036272"/>
              <a:gd name="connsiteX1" fmla="*/ 30364 w 30364"/>
              <a:gd name="connsiteY1" fmla="*/ 4024575 h 4036272"/>
              <a:gd name="connsiteX0" fmla="*/ 0 w 30495"/>
              <a:gd name="connsiteY0" fmla="*/ 4077141 h 4077141"/>
              <a:gd name="connsiteX1" fmla="*/ 30495 w 30495"/>
              <a:gd name="connsiteY1" fmla="*/ 4000349 h 4077141"/>
              <a:gd name="connsiteX0" fmla="*/ 0 w 30495"/>
              <a:gd name="connsiteY0" fmla="*/ 3662712 h 3662712"/>
              <a:gd name="connsiteX1" fmla="*/ 30495 w 30495"/>
              <a:gd name="connsiteY1" fmla="*/ 3585920 h 3662712"/>
              <a:gd name="connsiteX0" fmla="*/ 0 w 30495"/>
              <a:gd name="connsiteY0" fmla="*/ 3772674 h 3772674"/>
              <a:gd name="connsiteX1" fmla="*/ 30495 w 30495"/>
              <a:gd name="connsiteY1" fmla="*/ 3695882 h 3772674"/>
              <a:gd name="connsiteX0" fmla="*/ 0 w 30495"/>
              <a:gd name="connsiteY0" fmla="*/ 3726803 h 3726803"/>
              <a:gd name="connsiteX1" fmla="*/ 30495 w 30495"/>
              <a:gd name="connsiteY1" fmla="*/ 3650011 h 3726803"/>
            </a:gdLst>
            <a:ahLst/>
            <a:cxnLst>
              <a:cxn ang="0">
                <a:pos x="connsiteX0" y="connsiteY0"/>
              </a:cxn>
              <a:cxn ang="0">
                <a:pos x="connsiteX1" y="connsiteY1"/>
              </a:cxn>
            </a:cxnLst>
            <a:rect l="l" t="t" r="r" b="b"/>
            <a:pathLst>
              <a:path w="30495" h="3726803">
                <a:moveTo>
                  <a:pt x="0" y="3726803"/>
                </a:moveTo>
                <a:cubicBezTo>
                  <a:pt x="461" y="441214"/>
                  <a:pt x="22300" y="-2650714"/>
                  <a:pt x="30495" y="3650011"/>
                </a:cubicBezTo>
              </a:path>
            </a:pathLst>
          </a:custGeom>
          <a:noFill/>
          <a:ln w="76200" algn="ctr">
            <a:solidFill>
              <a:srgbClr val="C7000B">
                <a:alpha val="50000"/>
              </a:srgbClr>
            </a:solidFill>
            <a:prstDash val="solid"/>
            <a:round/>
            <a:headEnd type="none" w="med" len="med"/>
            <a:tailEnd type="triangle" w="med" len="med"/>
          </a:ln>
        </p:spPr>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9027313" y="4579713"/>
            <a:ext cx="1311578" cy="253916"/>
          </a:xfrm>
          <a:prstGeom prst="rect">
            <a:avLst/>
          </a:prstGeom>
          <a:noFill/>
        </p:spPr>
        <p:txBody>
          <a:bodyPr wrap="none" rtlCol="0">
            <a:spAutoFit/>
          </a:bodyPr>
          <a:lstStyle/>
          <a:p>
            <a:pPr algn="ctr" fontAlgn="ctr"/>
            <a:r>
              <a:rPr lang="en-US" sz="1050" b="1" dirty="0" smtClean="0">
                <a:solidFill>
                  <a:srgbClr val="C7000B"/>
                </a:solidFill>
                <a:latin typeface="Huawei Sans" panose="020C0503030203020204" pitchFamily="34" charset="0"/>
              </a:rPr>
              <a:t>End-to-end VLAN</a:t>
            </a:r>
            <a:endParaRPr lang="en-US" altLang="zh-CN" sz="105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8376880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18102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12296AD3-5121-4DF6-8150-62C25C031437}">
  <ds:schemaRefs>
    <ds:schemaRef ds:uri="http://www.w3.org/XML/1998/namespace"/>
    <ds:schemaRef ds:uri="http://purl.org/dc/terms/"/>
    <ds:schemaRef ds:uri="http://schemas.microsoft.com/office/2006/documentManagement/types"/>
    <ds:schemaRef ds:uri="http://purl.org/dc/dcmitype/"/>
    <ds:schemaRef ds:uri="http://schemas.openxmlformats.org/package/2006/metadata/core-properties"/>
    <ds:schemaRef ds:uri="http://schemas.microsoft.com/office/2006/metadata/properties"/>
    <ds:schemaRef ds:uri="475f1e55-3009-46d8-9566-5d569a2b3a98"/>
    <ds:schemaRef ds:uri="http://schemas.microsoft.com/office/infopath/2007/PartnerControls"/>
    <ds:schemaRef ds:uri="http://purl.org/dc/elements/1.1/"/>
  </ds:schemaRefs>
</ds:datastoreItem>
</file>

<file path=customXml/itemProps3.xml><?xml version="1.0" encoding="utf-8"?>
<ds:datastoreItem xmlns:ds="http://schemas.openxmlformats.org/officeDocument/2006/customXml" ds:itemID="{AE65E9B1-2A92-4A88-BA29-8CDB08B68050}"/>
</file>

<file path=docProps/app.xml><?xml version="1.0" encoding="utf-8"?>
<Properties xmlns="http://schemas.openxmlformats.org/officeDocument/2006/extended-properties" xmlns:vt="http://schemas.openxmlformats.org/officeDocument/2006/docPropsVTypes">
  <Template/>
  <TotalTime>724</TotalTime>
  <Words>14692</Words>
  <Application>Microsoft Office PowerPoint</Application>
  <PresentationFormat>宽屏</PresentationFormat>
  <Paragraphs>2197</Paragraphs>
  <Slides>90</Slides>
  <Notes>90</Notes>
  <HiddenSlides>2</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90</vt:i4>
      </vt:variant>
    </vt:vector>
  </HeadingPairs>
  <TitlesOfParts>
    <vt:vector size="101" baseType="lpstr">
      <vt:lpstr>方正兰亭黑简体</vt:lpstr>
      <vt:lpstr>微软雅黑</vt:lpstr>
      <vt:lpstr>微软雅黑</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VXLAN and Campus Network Virtualization</vt:lpstr>
      <vt:lpstr>PowerPoint 演示文稿</vt:lpstr>
      <vt:lpstr>PowerPoint 演示文稿</vt:lpstr>
      <vt:lpstr>PowerPoint 演示文稿</vt:lpstr>
      <vt:lpstr>Technical Background: Virtualization Are Widely Deployed by Enterprises</vt:lpstr>
      <vt:lpstr>New Network Requirement: Layer 2 Extension</vt:lpstr>
      <vt:lpstr>New Network Requirement: Multi-Tenant Isolation</vt:lpstr>
      <vt:lpstr>Challenges Facing Traditional Networks</vt:lpstr>
      <vt:lpstr>PowerPoint 演示文稿</vt:lpstr>
      <vt:lpstr>Overview of VXLAN</vt:lpstr>
      <vt:lpstr>Application of VXLAN in DCs</vt:lpstr>
      <vt:lpstr>Using VXLAN to Build a Multi-Purpose Campus Network</vt:lpstr>
      <vt:lpstr>Why VXLAN Is Used to Implement Campus Network Virtualization?</vt:lpstr>
      <vt:lpstr>VXLAN Packet Format</vt:lpstr>
      <vt:lpstr>Basic Concepts of VXLAN: NVE</vt:lpstr>
      <vt:lpstr>Basic Concepts of VXLAN: VTEP</vt:lpstr>
      <vt:lpstr>Basic Concepts of VXLAN: VNI and BD</vt:lpstr>
      <vt:lpstr>Basic Concepts of VXLAN: VAP</vt:lpstr>
      <vt:lpstr>Basic Concepts of VXLAN: Border and Edge Nodes</vt:lpstr>
      <vt:lpstr>Basic Concepts of VXLAN: Layer 2 and Layer 3 VXLAN Gateways</vt:lpstr>
      <vt:lpstr>Basic Concepts of VXLAN: VBDIF Interface</vt:lpstr>
      <vt:lpstr>Basic Concepts of VXLAN: Distributed and Centralized Gateways</vt:lpstr>
      <vt:lpstr>PowerPoint 演示文稿</vt:lpstr>
      <vt:lpstr>VXLAN Tunnel Establishment Modes</vt:lpstr>
      <vt:lpstr>Static VXLAN Tunnel</vt:lpstr>
      <vt:lpstr>VXLAN MAC Address Entries</vt:lpstr>
      <vt:lpstr>Dynamic MAC Address Learning (1)</vt:lpstr>
      <vt:lpstr>Dynamic MAC Address Learning (2)</vt:lpstr>
      <vt:lpstr>Intra-Subnet Forwarding of Unicast Packets with Known Destination Addresses</vt:lpstr>
      <vt:lpstr>BUM Traffic Forwarding</vt:lpstr>
      <vt:lpstr>Inter-Subnet Forwarding</vt:lpstr>
      <vt:lpstr>PowerPoint 演示文稿</vt:lpstr>
      <vt:lpstr>VXLAN Configuration (1)</vt:lpstr>
      <vt:lpstr>VXLAN Configuration (2)</vt:lpstr>
      <vt:lpstr>Configuration Example: Intra-Subnet Communication (1)</vt:lpstr>
      <vt:lpstr>Configuration Example: Intra-Subnet Communication (2)</vt:lpstr>
      <vt:lpstr>Configuration Example: Inter-subnet Communication (Centralized Gateway) (1)</vt:lpstr>
      <vt:lpstr>Configuration Example: Inter-subnet Communication (Centralized Gateway) (2)</vt:lpstr>
      <vt:lpstr>Configuration Example: Inter-subnet Communication (Centralized Gateway) (3)</vt:lpstr>
      <vt:lpstr>PowerPoint 演示文稿</vt:lpstr>
      <vt:lpstr>Using BGP EVPN as the Control Plane Protocol</vt:lpstr>
      <vt:lpstr>Overview of BGP EVPN</vt:lpstr>
      <vt:lpstr>EVPN NLRI</vt:lpstr>
      <vt:lpstr>Extended Community</vt:lpstr>
      <vt:lpstr>EVPN VPN Instance</vt:lpstr>
      <vt:lpstr>PowerPoint 演示文稿</vt:lpstr>
      <vt:lpstr>MAC/IP Route (1)</vt:lpstr>
      <vt:lpstr>MAC/IP Route (2)</vt:lpstr>
      <vt:lpstr>MAC Address Advertisement</vt:lpstr>
      <vt:lpstr>ARP Advertisement</vt:lpstr>
      <vt:lpstr>Inter-Subnet Communication in a Distributed Gateway Scenario</vt:lpstr>
      <vt:lpstr>PowerPoint 演示文稿</vt:lpstr>
      <vt:lpstr>Asymmetric IRB</vt:lpstr>
      <vt:lpstr>Symmetric IRB</vt:lpstr>
      <vt:lpstr>EVPN RT and IP VPN RT (1)</vt:lpstr>
      <vt:lpstr>EVPN RT and IP VPN RT (2)</vt:lpstr>
      <vt:lpstr>Symmetric IRB: Host IP Route Advertisement (IRB Route)</vt:lpstr>
      <vt:lpstr>Symmetric IRB: Communication Process</vt:lpstr>
      <vt:lpstr>Type 3 Route</vt:lpstr>
      <vt:lpstr>VXLAN Tunnel Establishment</vt:lpstr>
      <vt:lpstr>Type 5 Route</vt:lpstr>
      <vt:lpstr>Application Scenarios of IP Prefix Route Advertisement</vt:lpstr>
      <vt:lpstr>PowerPoint 演示文稿</vt:lpstr>
      <vt:lpstr>ARP Broadcast Suppression</vt:lpstr>
      <vt:lpstr>Host Information Collection</vt:lpstr>
      <vt:lpstr>Local Proxy ARP (1)</vt:lpstr>
      <vt:lpstr>Local Proxy ARP (2)</vt:lpstr>
      <vt:lpstr>Distributed Gateway</vt:lpstr>
      <vt:lpstr>MAC Mobility (1)</vt:lpstr>
      <vt:lpstr>MAC Mobility (2)</vt:lpstr>
      <vt:lpstr>PowerPoint 演示文稿</vt:lpstr>
      <vt:lpstr>Layers and Concepts of a VXLAN-based Virtualized Campus Network</vt:lpstr>
      <vt:lpstr>Architecture Overview: Network Nodes</vt:lpstr>
      <vt:lpstr>What Are an Underlay Network and a Fabric?</vt:lpstr>
      <vt:lpstr>What Is an Overlay Network?</vt:lpstr>
      <vt:lpstr>What Is a VN?</vt:lpstr>
      <vt:lpstr>Creating a VN</vt:lpstr>
      <vt:lpstr>Typical Case Analysis: Requirements</vt:lpstr>
      <vt:lpstr>Typical Case Analysis: Fabric Management (1)</vt:lpstr>
      <vt:lpstr>Typical Case Analysis: Fabric Management (2)</vt:lpstr>
      <vt:lpstr>Typical Case Analysis: VN Management</vt:lpstr>
      <vt:lpstr>Typical Case Analysis: Tunnel Establishment</vt:lpstr>
      <vt:lpstr>Typical Case Analysis: Address Obtaining</vt:lpstr>
      <vt:lpstr>Typical Case Analysis: Intra-Subnet Communication</vt:lpstr>
      <vt:lpstr>Typical Case Analysis: Inter-Subnet Communication</vt:lpstr>
      <vt:lpstr>Typical Case Analysis: Accessing the External Network</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shimiaomiaozjhw</cp:lastModifiedBy>
  <cp:revision>199</cp:revision>
  <dcterms:created xsi:type="dcterms:W3CDTF">2018-11-29T10:16:29Z</dcterms:created>
  <dcterms:modified xsi:type="dcterms:W3CDTF">2021-01-20T03:39:59Z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(3)5VGcjMwVAfmAACwnQ16MLdp+z69iSVQ65cC7Tw5sedMQbDei8oq41vscPKo8hr+/KZ5YZFon
UYEC1Xr96oJxag0AF3dy5UlOjwPWCTTOi2hkbiYPH2f4pGwpLrTwqziNxXX2iK6fj93SyHxR
ODajmp/V+u+VjqQFddTTTPGuzx7Jg25BxPOUaxTctYbLCb7WTIDHPhUfILfy3eMG0Pj6ghAO
a5CP2hehFOp7LKxyGz</vt:lpwstr>
  </property>
  <property fmtid="{D5CDD505-2E9C-101B-9397-08002B2CF9AE}" pid="3" name="_2015_ms_pID_7253431">
    <vt:lpwstr>eLDnOYGc/TW+5ZTFgO7ftkbOsXcKkk/6uQb6Rcn+3d0neFBQZFhMuL
9cLfy7z5q75/F2MxRLtWL7y25QBLLlsHruYNCPdvqP1Kkjn3HGdWOthi0D1rCVlzhUlwqISg
QAZUHU2W/GvlAlRfRB2Srgkmr1/8WO1V0D66GAen3ANmcmuDe4YKKnuFxshiFXoW2tfKbsxK
vb/LBc7aj1GZPcdA6wTsGOn3lXnL5ZDH0Ha2</vt:lpwstr>
  </property>
  <property fmtid="{D5CDD505-2E9C-101B-9397-08002B2CF9AE}" pid="4" name="_2015_ms_pID_7253432">
    <vt:lpwstr>XA==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1610671070</vt:lpwstr>
  </property>
</Properties>
</file>